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648" r:id="rId2"/>
  </p:sldMasterIdLst>
  <p:notesMasterIdLst>
    <p:notesMasterId r:id="rId32"/>
  </p:notesMasterIdLst>
  <p:handoutMasterIdLst>
    <p:handoutMasterId r:id="rId33"/>
  </p:handoutMasterIdLst>
  <p:sldIdLst>
    <p:sldId id="334" r:id="rId3"/>
    <p:sldId id="332" r:id="rId4"/>
    <p:sldId id="750" r:id="rId5"/>
    <p:sldId id="751" r:id="rId6"/>
    <p:sldId id="361" r:id="rId7"/>
    <p:sldId id="343" r:id="rId8"/>
    <p:sldId id="358" r:id="rId9"/>
    <p:sldId id="346" r:id="rId10"/>
    <p:sldId id="344" r:id="rId11"/>
    <p:sldId id="741" r:id="rId12"/>
    <p:sldId id="351" r:id="rId13"/>
    <p:sldId id="738" r:id="rId14"/>
    <p:sldId id="739" r:id="rId15"/>
    <p:sldId id="756" r:id="rId16"/>
    <p:sldId id="744" r:id="rId17"/>
    <p:sldId id="755" r:id="rId18"/>
    <p:sldId id="745" r:id="rId19"/>
    <p:sldId id="748" r:id="rId20"/>
    <p:sldId id="746" r:id="rId21"/>
    <p:sldId id="359" r:id="rId22"/>
    <p:sldId id="734" r:id="rId23"/>
    <p:sldId id="757" r:id="rId24"/>
    <p:sldId id="752" r:id="rId25"/>
    <p:sldId id="753" r:id="rId26"/>
    <p:sldId id="354" r:id="rId27"/>
    <p:sldId id="342" r:id="rId28"/>
    <p:sldId id="754" r:id="rId29"/>
    <p:sldId id="749" r:id="rId30"/>
    <p:sldId id="312" r:id="rId3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3" autoAdjust="0"/>
    <p:restoredTop sz="94660"/>
  </p:normalViewPr>
  <p:slideViewPr>
    <p:cSldViewPr>
      <p:cViewPr varScale="1">
        <p:scale>
          <a:sx n="108" d="100"/>
          <a:sy n="108" d="100"/>
        </p:scale>
        <p:origin x="98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228" cy="465773"/>
          </a:xfrm>
          <a:prstGeom prst="rect">
            <a:avLst/>
          </a:prstGeom>
        </p:spPr>
        <p:txBody>
          <a:bodyPr vert="horz" lIns="92461" tIns="46232" rIns="92461" bIns="46232" rtlCol="0"/>
          <a:lstStyle>
            <a:lvl1pPr algn="l">
              <a:defRPr sz="1200"/>
            </a:lvl1pPr>
          </a:lstStyle>
          <a:p>
            <a:endParaRPr lang="en-US"/>
          </a:p>
        </p:txBody>
      </p:sp>
      <p:sp>
        <p:nvSpPr>
          <p:cNvPr id="3" name="Date Placeholder 2"/>
          <p:cNvSpPr>
            <a:spLocks noGrp="1"/>
          </p:cNvSpPr>
          <p:nvPr>
            <p:ph type="dt" sz="quarter" idx="1"/>
          </p:nvPr>
        </p:nvSpPr>
        <p:spPr>
          <a:xfrm>
            <a:off x="3994410" y="0"/>
            <a:ext cx="3057227" cy="465773"/>
          </a:xfrm>
          <a:prstGeom prst="rect">
            <a:avLst/>
          </a:prstGeom>
        </p:spPr>
        <p:txBody>
          <a:bodyPr vert="horz" lIns="92461" tIns="46232" rIns="92461" bIns="46232" rtlCol="0"/>
          <a:lstStyle>
            <a:lvl1pPr algn="r">
              <a:defRPr sz="1200"/>
            </a:lvl1pPr>
          </a:lstStyle>
          <a:p>
            <a:fld id="{4321B746-2C64-4C9F-B268-4A0008034CF6}" type="datetimeFigureOut">
              <a:rPr lang="en-US" smtClean="0"/>
              <a:t>6/23/2021</a:t>
            </a:fld>
            <a:endParaRPr lang="en-US"/>
          </a:p>
        </p:txBody>
      </p:sp>
      <p:sp>
        <p:nvSpPr>
          <p:cNvPr id="4" name="Footer Placeholder 3"/>
          <p:cNvSpPr>
            <a:spLocks noGrp="1"/>
          </p:cNvSpPr>
          <p:nvPr>
            <p:ph type="ftr" sz="quarter" idx="2"/>
          </p:nvPr>
        </p:nvSpPr>
        <p:spPr>
          <a:xfrm>
            <a:off x="0" y="8841739"/>
            <a:ext cx="3057228" cy="465773"/>
          </a:xfrm>
          <a:prstGeom prst="rect">
            <a:avLst/>
          </a:prstGeom>
        </p:spPr>
        <p:txBody>
          <a:bodyPr vert="horz" lIns="92461" tIns="46232" rIns="92461"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3994410" y="8841739"/>
            <a:ext cx="3057227" cy="465773"/>
          </a:xfrm>
          <a:prstGeom prst="rect">
            <a:avLst/>
          </a:prstGeom>
        </p:spPr>
        <p:txBody>
          <a:bodyPr vert="horz" lIns="92461" tIns="46232" rIns="92461" bIns="46232" rtlCol="0" anchor="b"/>
          <a:lstStyle>
            <a:lvl1pPr algn="r">
              <a:defRPr sz="1200"/>
            </a:lvl1pPr>
          </a:lstStyle>
          <a:p>
            <a:fld id="{06F95E5C-53CF-48F7-BF73-9810BB38F52C}" type="slidenum">
              <a:rPr lang="en-US" smtClean="0"/>
              <a:t>‹#›</a:t>
            </a:fld>
            <a:endParaRPr lang="en-US"/>
          </a:p>
        </p:txBody>
      </p:sp>
    </p:spTree>
    <p:extLst>
      <p:ext uri="{BB962C8B-B14F-4D97-AF65-F5344CB8AC3E}">
        <p14:creationId xmlns:p14="http://schemas.microsoft.com/office/powerpoint/2010/main" val="226762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77ABFD83-6436-47F4-A076-F0BC235D44EF}" type="datetimeFigureOut">
              <a:rPr lang="en-US" smtClean="0"/>
              <a:t>6/23/2021</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716EFE9D-3260-4192-996F-D9F665FB8C95}" type="slidenum">
              <a:rPr lang="en-US" smtClean="0"/>
              <a:t>‹#›</a:t>
            </a:fld>
            <a:endParaRPr lang="en-US"/>
          </a:p>
        </p:txBody>
      </p:sp>
    </p:spTree>
    <p:extLst>
      <p:ext uri="{BB962C8B-B14F-4D97-AF65-F5344CB8AC3E}">
        <p14:creationId xmlns:p14="http://schemas.microsoft.com/office/powerpoint/2010/main" val="14801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EFAF96-5E9D-4E05-9361-A8437C6909B9}" type="slidenum">
              <a:rPr lang="en-US" smtClean="0"/>
              <a:t>29</a:t>
            </a:fld>
            <a:endParaRPr lang="en-US"/>
          </a:p>
        </p:txBody>
      </p:sp>
    </p:spTree>
    <p:extLst>
      <p:ext uri="{BB962C8B-B14F-4D97-AF65-F5344CB8AC3E}">
        <p14:creationId xmlns:p14="http://schemas.microsoft.com/office/powerpoint/2010/main" val="150733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B1A751-636A-4F9E-BA1B-4A759369F40C}" type="datetime1">
              <a:rPr lang="en-US" smtClean="0"/>
              <a:t>6/23/2021</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36110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8A51C-286B-4051-A744-72ABACED0615}" type="datetime1">
              <a:rPr lang="en-US" smtClean="0"/>
              <a:t>6/23/2021</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67574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D1D72-B9D6-4464-9EE2-F85A0152E82D}" type="datetime1">
              <a:rPr lang="en-US" smtClean="0"/>
              <a:t>6/23/2021</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65621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C00E-BD1E-4770-B4FB-9BCA3B6E11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DEF94D-2D5E-477F-A8FB-E39D3260BEA0}"/>
              </a:ext>
            </a:extLst>
          </p:cNvPr>
          <p:cNvSpPr>
            <a:spLocks noGrp="1"/>
          </p:cNvSpPr>
          <p:nvPr>
            <p:ph type="dt" sz="half" idx="10"/>
          </p:nvPr>
        </p:nvSpPr>
        <p:spPr/>
        <p:txBody>
          <a:bodyPr/>
          <a:lstStyle/>
          <a:p>
            <a:fld id="{9007071D-8A1F-4D98-BF82-6A9FB71F3E36}" type="datetime1">
              <a:rPr lang="en-US" smtClean="0"/>
              <a:t>6/23/2021</a:t>
            </a:fld>
            <a:endParaRPr lang="en-US"/>
          </a:p>
        </p:txBody>
      </p:sp>
      <p:sp>
        <p:nvSpPr>
          <p:cNvPr id="4" name="Footer Placeholder 3">
            <a:extLst>
              <a:ext uri="{FF2B5EF4-FFF2-40B4-BE49-F238E27FC236}">
                <a16:creationId xmlns:a16="http://schemas.microsoft.com/office/drawing/2014/main" id="{B7CC45B7-5F29-4523-B265-511F197563A3}"/>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663AC3DF-F7DC-4AF3-98A6-9D8952B852C4}"/>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309022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D8E3F-187B-4E66-A9FF-C39CE8DF6CD3}" type="datetime1">
              <a:rPr lang="en-US" smtClean="0"/>
              <a:t>6/23/2021</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323647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191955-7EE3-4070-97E0-9361FEE11D44}" type="datetime1">
              <a:rPr lang="en-US" smtClean="0"/>
              <a:t>6/23/2021</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03606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F07B41-6881-4EB4-8E5D-9D0774301090}" type="datetime1">
              <a:rPr lang="en-US" smtClean="0"/>
              <a:t>6/23/2021</a:t>
            </a:fld>
            <a:endParaRPr lang="en-US"/>
          </a:p>
        </p:txBody>
      </p:sp>
      <p:sp>
        <p:nvSpPr>
          <p:cNvPr id="6" name="Footer Placeholder 5"/>
          <p:cNvSpPr>
            <a:spLocks noGrp="1"/>
          </p:cNvSpPr>
          <p:nvPr>
            <p:ph type="ftr" sz="quarter" idx="11"/>
          </p:nvPr>
        </p:nvSpPr>
        <p:spPr/>
        <p:txBody>
          <a:bodyPr/>
          <a:lstStyle/>
          <a:p>
            <a:r>
              <a:rPr lang="en-US"/>
              <a:t>Center for New York City Affairs</a:t>
            </a:r>
          </a:p>
        </p:txBody>
      </p:sp>
      <p:sp>
        <p:nvSpPr>
          <p:cNvPr id="7" name="Slide Number Placeholder 6"/>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50455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DB9C81-E0C4-4D8C-9A32-ACF077D76360}" type="datetime1">
              <a:rPr lang="en-US" smtClean="0"/>
              <a:t>6/23/2021</a:t>
            </a:fld>
            <a:endParaRPr lang="en-US"/>
          </a:p>
        </p:txBody>
      </p:sp>
      <p:sp>
        <p:nvSpPr>
          <p:cNvPr id="8" name="Footer Placeholder 7"/>
          <p:cNvSpPr>
            <a:spLocks noGrp="1"/>
          </p:cNvSpPr>
          <p:nvPr>
            <p:ph type="ftr" sz="quarter" idx="11"/>
          </p:nvPr>
        </p:nvSpPr>
        <p:spPr/>
        <p:txBody>
          <a:bodyPr/>
          <a:lstStyle/>
          <a:p>
            <a:r>
              <a:rPr lang="en-US"/>
              <a:t>Center for New York City Affairs</a:t>
            </a:r>
          </a:p>
        </p:txBody>
      </p:sp>
      <p:sp>
        <p:nvSpPr>
          <p:cNvPr id="9" name="Slide Number Placeholder 8"/>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340066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E13F6F-2388-458A-997F-695C63EEF979}" type="datetime1">
              <a:rPr lang="en-US" smtClean="0"/>
              <a:t>6/23/2021</a:t>
            </a:fld>
            <a:endParaRPr lang="en-US"/>
          </a:p>
        </p:txBody>
      </p:sp>
      <p:sp>
        <p:nvSpPr>
          <p:cNvPr id="4" name="Footer Placeholder 3"/>
          <p:cNvSpPr>
            <a:spLocks noGrp="1"/>
          </p:cNvSpPr>
          <p:nvPr>
            <p:ph type="ftr" sz="quarter" idx="11"/>
          </p:nvPr>
        </p:nvSpPr>
        <p:spPr/>
        <p:txBody>
          <a:bodyPr/>
          <a:lstStyle/>
          <a:p>
            <a:r>
              <a:rPr lang="en-US"/>
              <a:t>Center for New York City Affairs</a:t>
            </a:r>
          </a:p>
        </p:txBody>
      </p:sp>
      <p:sp>
        <p:nvSpPr>
          <p:cNvPr id="5" name="Slide Number Placeholder 4"/>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14752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21741-CC98-4C03-9FF6-AF9436E44103}" type="datetime1">
              <a:rPr lang="en-US" smtClean="0"/>
              <a:t>6/23/2021</a:t>
            </a:fld>
            <a:endParaRPr lang="en-US"/>
          </a:p>
        </p:txBody>
      </p:sp>
      <p:sp>
        <p:nvSpPr>
          <p:cNvPr id="3" name="Footer Placeholder 2"/>
          <p:cNvSpPr>
            <a:spLocks noGrp="1"/>
          </p:cNvSpPr>
          <p:nvPr>
            <p:ph type="ftr" sz="quarter" idx="11"/>
          </p:nvPr>
        </p:nvSpPr>
        <p:spPr/>
        <p:txBody>
          <a:bodyPr/>
          <a:lstStyle/>
          <a:p>
            <a:r>
              <a:rPr lang="en-US"/>
              <a:t>Center for New York City Affairs</a:t>
            </a:r>
          </a:p>
        </p:txBody>
      </p:sp>
      <p:sp>
        <p:nvSpPr>
          <p:cNvPr id="4" name="Slide Number Placeholder 3"/>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03581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BE4B8-2487-4B20-AB89-A00A959BA511}" type="datetime1">
              <a:rPr lang="en-US" smtClean="0"/>
              <a:t>6/23/2021</a:t>
            </a:fld>
            <a:endParaRPr lang="en-US"/>
          </a:p>
        </p:txBody>
      </p:sp>
      <p:sp>
        <p:nvSpPr>
          <p:cNvPr id="6" name="Footer Placeholder 5"/>
          <p:cNvSpPr>
            <a:spLocks noGrp="1"/>
          </p:cNvSpPr>
          <p:nvPr>
            <p:ph type="ftr" sz="quarter" idx="11"/>
          </p:nvPr>
        </p:nvSpPr>
        <p:spPr/>
        <p:txBody>
          <a:bodyPr/>
          <a:lstStyle/>
          <a:p>
            <a:r>
              <a:rPr lang="en-US"/>
              <a:t>Center for New York City Affairs</a:t>
            </a:r>
          </a:p>
        </p:txBody>
      </p:sp>
      <p:sp>
        <p:nvSpPr>
          <p:cNvPr id="7" name="Slide Number Placeholder 6"/>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21462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2DDE98-D6C9-4B35-83AB-F70A24F9BD50}" type="datetime1">
              <a:rPr lang="en-US" smtClean="0"/>
              <a:t>6/23/2021</a:t>
            </a:fld>
            <a:endParaRPr lang="en-US"/>
          </a:p>
        </p:txBody>
      </p:sp>
      <p:sp>
        <p:nvSpPr>
          <p:cNvPr id="6" name="Footer Placeholder 5"/>
          <p:cNvSpPr>
            <a:spLocks noGrp="1"/>
          </p:cNvSpPr>
          <p:nvPr>
            <p:ph type="ftr" sz="quarter" idx="11"/>
          </p:nvPr>
        </p:nvSpPr>
        <p:spPr/>
        <p:txBody>
          <a:bodyPr/>
          <a:lstStyle/>
          <a:p>
            <a:r>
              <a:rPr lang="en-US"/>
              <a:t>Center for New York City Affairs</a:t>
            </a:r>
          </a:p>
        </p:txBody>
      </p:sp>
      <p:sp>
        <p:nvSpPr>
          <p:cNvPr id="7" name="Slide Number Placeholder 6"/>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82575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ED541-E3E2-477A-9ECD-D9E396CBFC5F}" type="datetime1">
              <a:rPr lang="en-US" smtClean="0"/>
              <a:t>6/23/2021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Center for New York City Affairs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0FB8B-015B-4BB6-AD14-7BEA45E4DF49}" type="slidenum">
              <a:rPr lang="en-US" smtClean="0"/>
              <a:t>‹#›</a:t>
            </a:fld>
            <a:endParaRPr lang="en-US"/>
          </a:p>
        </p:txBody>
      </p:sp>
    </p:spTree>
    <p:extLst>
      <p:ext uri="{BB962C8B-B14F-4D97-AF65-F5344CB8AC3E}">
        <p14:creationId xmlns:p14="http://schemas.microsoft.com/office/powerpoint/2010/main" val="30028790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AB0941-51AE-425C-8B0E-295E9DBB2D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2F0CD5-236E-4F63-A119-84E36E0E75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6C6AF-FA30-4F09-ADFB-60722DFFDC3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AF616B-DDAB-42EE-A4CD-0BD5EA0E9AF9}" type="datetime1">
              <a:rPr lang="en-US" smtClean="0"/>
              <a:t>6/23/2021</a:t>
            </a:fld>
            <a:endParaRPr lang="en-US"/>
          </a:p>
        </p:txBody>
      </p:sp>
      <p:sp>
        <p:nvSpPr>
          <p:cNvPr id="5" name="Footer Placeholder 4">
            <a:extLst>
              <a:ext uri="{FF2B5EF4-FFF2-40B4-BE49-F238E27FC236}">
                <a16:creationId xmlns:a16="http://schemas.microsoft.com/office/drawing/2014/main" id="{BA76BFF3-A740-4DCF-A4C0-2B191038C92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Center for New York City Affairs</a:t>
            </a:r>
          </a:p>
        </p:txBody>
      </p:sp>
      <p:sp>
        <p:nvSpPr>
          <p:cNvPr id="6" name="Slide Number Placeholder 5">
            <a:extLst>
              <a:ext uri="{FF2B5EF4-FFF2-40B4-BE49-F238E27FC236}">
                <a16:creationId xmlns:a16="http://schemas.microsoft.com/office/drawing/2014/main" id="{A4E7F937-1170-4277-B9B6-25D0F455D83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753DFF-8885-4DF9-B834-09ADC70E4708}" type="slidenum">
              <a:rPr lang="en-US" smtClean="0"/>
              <a:t>‹#›</a:t>
            </a:fld>
            <a:endParaRPr lang="en-US"/>
          </a:p>
        </p:txBody>
      </p:sp>
    </p:spTree>
    <p:extLst>
      <p:ext uri="{BB962C8B-B14F-4D97-AF65-F5344CB8AC3E}">
        <p14:creationId xmlns:p14="http://schemas.microsoft.com/office/powerpoint/2010/main" val="3063047022"/>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Parrott@newschool.ed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www.centernyc.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enternyc.org/covid19-economic-impac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1F8BCAFE-4A31-4BDE-974E-BDA54EB24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61" y="1905000"/>
            <a:ext cx="3385711" cy="1929855"/>
          </a:xfrm>
          <a:prstGeom prst="rect">
            <a:avLst/>
          </a:prstGeom>
        </p:spPr>
      </p:pic>
      <p:sp>
        <p:nvSpPr>
          <p:cNvPr id="2" name="Title 1">
            <a:extLst>
              <a:ext uri="{FF2B5EF4-FFF2-40B4-BE49-F238E27FC236}">
                <a16:creationId xmlns:a16="http://schemas.microsoft.com/office/drawing/2014/main" id="{80968A90-9692-4D0E-A149-95D356212432}"/>
              </a:ext>
            </a:extLst>
          </p:cNvPr>
          <p:cNvSpPr>
            <a:spLocks noGrp="1"/>
          </p:cNvSpPr>
          <p:nvPr>
            <p:ph type="ctrTitle"/>
          </p:nvPr>
        </p:nvSpPr>
        <p:spPr>
          <a:xfrm>
            <a:off x="3703664" y="548636"/>
            <a:ext cx="4927754" cy="5852163"/>
          </a:xfrm>
        </p:spPr>
        <p:txBody>
          <a:bodyPr anchor="b">
            <a:normAutofit fontScale="90000"/>
          </a:bodyPr>
          <a:lstStyle/>
          <a:p>
            <a:pPr algn="l"/>
            <a:br>
              <a:rPr lang="en-US" sz="3100" b="1" dirty="0">
                <a:latin typeface="Cambria" panose="02040503050406030204" pitchFamily="18" charset="0"/>
              </a:rPr>
            </a:br>
            <a:br>
              <a:rPr lang="en-US" sz="3100" b="1" dirty="0">
                <a:latin typeface="Cambria" panose="02040503050406030204" pitchFamily="18" charset="0"/>
              </a:rPr>
            </a:br>
            <a:br>
              <a:rPr lang="en-US" sz="3100" b="1" dirty="0">
                <a:latin typeface="Cambria" panose="02040503050406030204" pitchFamily="18" charset="0"/>
              </a:rPr>
            </a:br>
            <a:br>
              <a:rPr lang="en-US" sz="3100" b="1" dirty="0">
                <a:latin typeface="Cambria" panose="02040503050406030204" pitchFamily="18" charset="0"/>
              </a:rPr>
            </a:br>
            <a:br>
              <a:rPr lang="en-US" sz="3100" b="1" dirty="0">
                <a:latin typeface="Cambria" panose="02040503050406030204" pitchFamily="18" charset="0"/>
              </a:rPr>
            </a:br>
            <a:br>
              <a:rPr lang="en-US" sz="3100" b="1" dirty="0">
                <a:latin typeface="Cambria" panose="02040503050406030204" pitchFamily="18" charset="0"/>
              </a:rPr>
            </a:br>
            <a:br>
              <a:rPr lang="en-US" sz="3100" b="1" dirty="0">
                <a:latin typeface="Cambria" panose="02040503050406030204" pitchFamily="18" charset="0"/>
              </a:rPr>
            </a:br>
            <a:r>
              <a:rPr lang="en-US" sz="2400" b="1" dirty="0">
                <a:latin typeface="Cambria" panose="02040503050406030204" pitchFamily="18" charset="0"/>
              </a:rPr>
              <a:t>How Does the NYC Labor Market Recover from the Covid-19 Impact?</a:t>
            </a:r>
            <a:br>
              <a:rPr lang="en-US" sz="2400" b="1" dirty="0">
                <a:latin typeface="Cambria" panose="02040503050406030204" pitchFamily="18" charset="0"/>
              </a:rPr>
            </a:br>
            <a:br>
              <a:rPr lang="en-US" sz="2700" b="1" dirty="0">
                <a:latin typeface="Cambria" panose="02040503050406030204" pitchFamily="18" charset="0"/>
              </a:rPr>
            </a:br>
            <a:br>
              <a:rPr lang="en-US" sz="2000" b="1" dirty="0">
                <a:latin typeface="Cambria" panose="02040503050406030204" pitchFamily="18" charset="0"/>
              </a:rPr>
            </a:br>
            <a:r>
              <a:rPr lang="en-US" sz="2000" b="1" dirty="0">
                <a:latin typeface="Cambria" panose="02040503050406030204" pitchFamily="18" charset="0"/>
              </a:rPr>
              <a:t> </a:t>
            </a:r>
            <a:r>
              <a:rPr lang="en-US" sz="2000" dirty="0">
                <a:latin typeface="Cambria" panose="02040503050406030204" pitchFamily="18" charset="0"/>
              </a:rPr>
              <a:t>James A. Parrott, PhD</a:t>
            </a:r>
            <a:br>
              <a:rPr lang="en-US" sz="2000" dirty="0">
                <a:latin typeface="Cambria" panose="02040503050406030204" pitchFamily="18" charset="0"/>
              </a:rPr>
            </a:br>
            <a:r>
              <a:rPr lang="en-US" sz="2000" dirty="0">
                <a:latin typeface="Cambria" panose="02040503050406030204" pitchFamily="18" charset="0"/>
              </a:rPr>
              <a:t> Center for New York City Affairs at  </a:t>
            </a:r>
            <a:br>
              <a:rPr lang="en-US" sz="2000" dirty="0">
                <a:latin typeface="Cambria" panose="02040503050406030204" pitchFamily="18" charset="0"/>
              </a:rPr>
            </a:br>
            <a:r>
              <a:rPr lang="en-US" sz="2000" dirty="0">
                <a:latin typeface="Cambria" panose="02040503050406030204" pitchFamily="18" charset="0"/>
              </a:rPr>
              <a:t> The New   School</a:t>
            </a:r>
            <a:br>
              <a:rPr lang="en-US" sz="2000" dirty="0">
                <a:latin typeface="Cambria" panose="02040503050406030204" pitchFamily="18" charset="0"/>
              </a:rPr>
            </a:br>
            <a:r>
              <a:rPr lang="en-US" sz="2200" dirty="0">
                <a:latin typeface="Cambria" panose="02040503050406030204" pitchFamily="18" charset="0"/>
              </a:rPr>
              <a:t> </a:t>
            </a:r>
            <a:r>
              <a:rPr lang="en-US" sz="1800" dirty="0">
                <a:latin typeface="Cambria" panose="02040503050406030204" pitchFamily="18" charset="0"/>
                <a:hlinkClick r:id="rId3"/>
              </a:rPr>
              <a:t>JamesParrott@newschool.edu</a:t>
            </a:r>
            <a:br>
              <a:rPr lang="en-US" sz="1800" dirty="0">
                <a:latin typeface="Cambria" panose="02040503050406030204" pitchFamily="18" charset="0"/>
              </a:rPr>
            </a:br>
            <a:r>
              <a:rPr lang="en-US" sz="1800" dirty="0">
                <a:latin typeface="Cambria" panose="02040503050406030204" pitchFamily="18" charset="0"/>
              </a:rPr>
              <a:t> </a:t>
            </a:r>
            <a:r>
              <a:rPr lang="en-US" sz="1800" dirty="0">
                <a:latin typeface="Cambria" panose="02040503050406030204" pitchFamily="18" charset="0"/>
                <a:hlinkClick r:id="rId4"/>
              </a:rPr>
              <a:t>www.centernyc.org</a:t>
            </a:r>
            <a:br>
              <a:rPr lang="en-US" sz="1800" dirty="0">
                <a:latin typeface="Cambria" panose="02040503050406030204" pitchFamily="18" charset="0"/>
              </a:rPr>
            </a:br>
            <a:br>
              <a:rPr lang="en-US" sz="2200" dirty="0">
                <a:latin typeface="Cambria" panose="02040503050406030204" pitchFamily="18" charset="0"/>
              </a:rPr>
            </a:br>
            <a:r>
              <a:rPr lang="en-US" sz="2000" dirty="0">
                <a:latin typeface="Cambria" panose="02040503050406030204" pitchFamily="18" charset="0"/>
              </a:rPr>
              <a:t>Economic Research Roundtable</a:t>
            </a:r>
            <a:br>
              <a:rPr lang="en-US" sz="2000" dirty="0">
                <a:latin typeface="Cambria" panose="02040503050406030204" pitchFamily="18" charset="0"/>
              </a:rPr>
            </a:br>
            <a:r>
              <a:rPr lang="en-US" sz="2000" dirty="0">
                <a:latin typeface="Cambria" panose="02040503050406030204" pitchFamily="18" charset="0"/>
              </a:rPr>
              <a:t>June 29, 2021</a:t>
            </a:r>
            <a:br>
              <a:rPr lang="en-US" sz="2000" dirty="0">
                <a:latin typeface="Cambria" panose="02040503050406030204" pitchFamily="18" charset="0"/>
              </a:rPr>
            </a:br>
            <a:br>
              <a:rPr lang="en-US" sz="2000" dirty="0">
                <a:latin typeface="Cambria" panose="02040503050406030204" pitchFamily="18" charset="0"/>
              </a:rPr>
            </a:br>
            <a:r>
              <a:rPr lang="en-US" sz="1800" dirty="0">
                <a:latin typeface="Cambria" panose="02040503050406030204" pitchFamily="18" charset="0"/>
              </a:rPr>
              <a:t>Funding support provided by the Robin Hood Foundation, New York City Workforce Development Fund, New York Community Trust, JPMorgan Chase Foundation, 21</a:t>
            </a:r>
            <a:r>
              <a:rPr lang="en-US" sz="1800" baseline="30000" dirty="0">
                <a:latin typeface="Cambria" panose="02040503050406030204" pitchFamily="18" charset="0"/>
              </a:rPr>
              <a:t>st</a:t>
            </a:r>
            <a:r>
              <a:rPr lang="en-US" sz="1800" dirty="0">
                <a:latin typeface="Cambria" panose="02040503050406030204" pitchFamily="18" charset="0"/>
              </a:rPr>
              <a:t> Century ILGWU Heritage Fund, and Consortium for Worker Education</a:t>
            </a:r>
            <a:br>
              <a:rPr lang="en-US" sz="1800" dirty="0">
                <a:latin typeface="Cambria" panose="02040503050406030204" pitchFamily="18" charset="0"/>
              </a:rPr>
            </a:br>
            <a:endParaRPr lang="en-US" sz="2000" i="1" dirty="0">
              <a:latin typeface="Cambria" panose="02040503050406030204" pitchFamily="18" charset="0"/>
            </a:endParaRPr>
          </a:p>
        </p:txBody>
      </p:sp>
      <p:sp>
        <p:nvSpPr>
          <p:cNvPr id="3" name="Subtitle 2">
            <a:extLst>
              <a:ext uri="{FF2B5EF4-FFF2-40B4-BE49-F238E27FC236}">
                <a16:creationId xmlns:a16="http://schemas.microsoft.com/office/drawing/2014/main" id="{77E3C619-CF38-4A7A-BDFC-47211207153A}"/>
              </a:ext>
            </a:extLst>
          </p:cNvPr>
          <p:cNvSpPr>
            <a:spLocks noGrp="1"/>
          </p:cNvSpPr>
          <p:nvPr>
            <p:ph type="subTitle" idx="1"/>
          </p:nvPr>
        </p:nvSpPr>
        <p:spPr>
          <a:xfrm flipH="1">
            <a:off x="304800" y="4114800"/>
            <a:ext cx="159303" cy="45719"/>
          </a:xfrm>
        </p:spPr>
        <p:txBody>
          <a:bodyPr anchor="t">
            <a:normAutofit fontScale="25000" lnSpcReduction="20000"/>
          </a:bodyPr>
          <a:lstStyle/>
          <a:p>
            <a:pPr algn="r"/>
            <a:endParaRPr lang="en-US" sz="1700" dirty="0">
              <a:solidFill>
                <a:srgbClr val="FFFFFF"/>
              </a:solidFill>
            </a:endParaRPr>
          </a:p>
          <a:p>
            <a:pPr algn="r">
              <a:lnSpc>
                <a:spcPct val="110000"/>
              </a:lnSpc>
            </a:pPr>
            <a:r>
              <a:rPr lang="en-US" sz="1700" dirty="0">
                <a:solidFill>
                  <a:srgbClr val="FFFFFF"/>
                </a:solidFill>
              </a:rPr>
              <a:t>James A. Parrott, PhD   </a:t>
            </a:r>
          </a:p>
          <a:p>
            <a:pPr algn="r">
              <a:lnSpc>
                <a:spcPct val="110000"/>
              </a:lnSpc>
            </a:pPr>
            <a:r>
              <a:rPr lang="en-US" sz="1700" dirty="0">
                <a:solidFill>
                  <a:srgbClr val="FFFFFF"/>
                </a:solidFill>
              </a:rPr>
              <a:t>Director of Economic and Fiscal Policies</a:t>
            </a:r>
          </a:p>
          <a:p>
            <a:pPr algn="r">
              <a:lnSpc>
                <a:spcPct val="110000"/>
              </a:lnSpc>
            </a:pPr>
            <a:r>
              <a:rPr lang="en-US" sz="1700" dirty="0">
                <a:solidFill>
                  <a:srgbClr val="FFFFFF"/>
                </a:solidFill>
              </a:rPr>
              <a:t>Center for New York City Affairs</a:t>
            </a:r>
          </a:p>
          <a:p>
            <a:pPr algn="r">
              <a:lnSpc>
                <a:spcPct val="110000"/>
              </a:lnSpc>
            </a:pPr>
            <a:r>
              <a:rPr lang="en-US" sz="1700" dirty="0">
                <a:solidFill>
                  <a:srgbClr val="FFFFFF"/>
                </a:solidFill>
              </a:rPr>
              <a:t>New School University</a:t>
            </a:r>
          </a:p>
          <a:p>
            <a:pPr algn="r">
              <a:lnSpc>
                <a:spcPct val="110000"/>
              </a:lnSpc>
            </a:pPr>
            <a:r>
              <a:rPr lang="en-US" sz="1700" dirty="0">
                <a:solidFill>
                  <a:srgbClr val="FFFFFF"/>
                </a:solidFill>
              </a:rPr>
              <a:t>JamesParrott@newschool.edu</a:t>
            </a:r>
          </a:p>
        </p:txBody>
      </p:sp>
    </p:spTree>
    <p:extLst>
      <p:ext uri="{BB962C8B-B14F-4D97-AF65-F5344CB8AC3E}">
        <p14:creationId xmlns:p14="http://schemas.microsoft.com/office/powerpoint/2010/main" val="219857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378D-430F-4FD1-B296-BE53E716326F}"/>
              </a:ext>
            </a:extLst>
          </p:cNvPr>
          <p:cNvSpPr>
            <a:spLocks noGrp="1"/>
          </p:cNvSpPr>
          <p:nvPr>
            <p:ph type="title"/>
          </p:nvPr>
        </p:nvSpPr>
        <p:spPr/>
        <p:txBody>
          <a:bodyPr>
            <a:normAutofit fontScale="90000"/>
          </a:bodyPr>
          <a:lstStyle/>
          <a:p>
            <a:pPr algn="l"/>
            <a:br>
              <a:rPr lang="en-US" sz="2800" dirty="0"/>
            </a:br>
            <a:r>
              <a:rPr lang="en-US" sz="2800" dirty="0"/>
              <a:t>Workers of color are 75% of those losing jobs; chart below shows likelihood of losing job compared to the average</a:t>
            </a:r>
          </a:p>
        </p:txBody>
      </p:sp>
      <p:pic>
        <p:nvPicPr>
          <p:cNvPr id="6" name="Content Placeholder 5">
            <a:extLst>
              <a:ext uri="{FF2B5EF4-FFF2-40B4-BE49-F238E27FC236}">
                <a16:creationId xmlns:a16="http://schemas.microsoft.com/office/drawing/2014/main" id="{93909A73-9902-43F8-A3D1-0150558E2F2E}"/>
              </a:ext>
            </a:extLst>
          </p:cNvPr>
          <p:cNvPicPr>
            <a:picLocks noGrp="1" noChangeAspect="1"/>
          </p:cNvPicPr>
          <p:nvPr>
            <p:ph idx="1"/>
          </p:nvPr>
        </p:nvPicPr>
        <p:blipFill>
          <a:blip r:embed="rId2"/>
          <a:stretch>
            <a:fillRect/>
          </a:stretch>
        </p:blipFill>
        <p:spPr>
          <a:xfrm>
            <a:off x="410906" y="1676399"/>
            <a:ext cx="7666294" cy="4485745"/>
          </a:xfrm>
          <a:prstGeom prst="rect">
            <a:avLst/>
          </a:prstGeom>
        </p:spPr>
      </p:pic>
      <p:sp>
        <p:nvSpPr>
          <p:cNvPr id="4" name="Footer Placeholder 3">
            <a:extLst>
              <a:ext uri="{FF2B5EF4-FFF2-40B4-BE49-F238E27FC236}">
                <a16:creationId xmlns:a16="http://schemas.microsoft.com/office/drawing/2014/main" id="{4C423838-B07E-4246-9B55-D3E59B00D58A}"/>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A5970D40-4B07-4B33-91C6-CDACBB3E9445}"/>
              </a:ext>
            </a:extLst>
          </p:cNvPr>
          <p:cNvSpPr>
            <a:spLocks noGrp="1"/>
          </p:cNvSpPr>
          <p:nvPr>
            <p:ph type="sldNum" sz="quarter" idx="12"/>
          </p:nvPr>
        </p:nvSpPr>
        <p:spPr/>
        <p:txBody>
          <a:bodyPr/>
          <a:lstStyle/>
          <a:p>
            <a:fld id="{B330FB8B-015B-4BB6-AD14-7BEA45E4DF49}" type="slidenum">
              <a:rPr lang="en-US" smtClean="0"/>
              <a:t>10</a:t>
            </a:fld>
            <a:endParaRPr lang="en-US"/>
          </a:p>
        </p:txBody>
      </p:sp>
    </p:spTree>
    <p:extLst>
      <p:ext uri="{BB962C8B-B14F-4D97-AF65-F5344CB8AC3E}">
        <p14:creationId xmlns:p14="http://schemas.microsoft.com/office/powerpoint/2010/main" val="37584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A6E94-BCF0-4658-81AB-E52145A9EAF4}"/>
              </a:ext>
            </a:extLst>
          </p:cNvPr>
          <p:cNvSpPr>
            <a:spLocks noGrp="1"/>
          </p:cNvSpPr>
          <p:nvPr>
            <p:ph type="title"/>
          </p:nvPr>
        </p:nvSpPr>
        <p:spPr>
          <a:xfrm>
            <a:off x="756138" y="174032"/>
            <a:ext cx="7854462" cy="1111843"/>
          </a:xfrm>
        </p:spPr>
        <p:txBody>
          <a:bodyPr vert="horz" lIns="91440" tIns="45720" rIns="91440" bIns="45720" rtlCol="0" anchor="ctr">
            <a:normAutofit/>
          </a:bodyPr>
          <a:lstStyle/>
          <a:p>
            <a:pPr algn="l">
              <a:lnSpc>
                <a:spcPct val="90000"/>
              </a:lnSpc>
            </a:pPr>
            <a:r>
              <a:rPr lang="en-US" sz="2400" kern="1200" dirty="0">
                <a:latin typeface="+mj-lt"/>
                <a:ea typeface="+mj-ea"/>
                <a:cs typeface="+mj-cs"/>
              </a:rPr>
              <a:t>As of </a:t>
            </a:r>
            <a:r>
              <a:rPr lang="en-US" sz="2400" dirty="0"/>
              <a:t>late</a:t>
            </a:r>
            <a:r>
              <a:rPr lang="en-US" sz="2400" kern="1200" dirty="0">
                <a:latin typeface="+mj-lt"/>
                <a:ea typeface="+mj-ea"/>
                <a:cs typeface="+mj-cs"/>
              </a:rPr>
              <a:t>-May, NYS continuing unemployment insurance claims were about 2.1 million, down by 600,000 since mid-January inflection; in 3 months, it will be about 300,000</a:t>
            </a:r>
          </a:p>
        </p:txBody>
      </p:sp>
      <p:sp>
        <p:nvSpPr>
          <p:cNvPr id="4" name="Footer Placeholder 3">
            <a:extLst>
              <a:ext uri="{FF2B5EF4-FFF2-40B4-BE49-F238E27FC236}">
                <a16:creationId xmlns:a16="http://schemas.microsoft.com/office/drawing/2014/main" id="{96F5D6B0-1DA6-45EB-A324-3B2D89A380EE}"/>
              </a:ext>
            </a:extLst>
          </p:cNvPr>
          <p:cNvSpPr>
            <a:spLocks noGrp="1"/>
          </p:cNvSpPr>
          <p:nvPr>
            <p:ph type="ftr" sz="quarter" idx="11"/>
          </p:nvPr>
        </p:nvSpPr>
        <p:spPr>
          <a:xfrm>
            <a:off x="3028950" y="6356350"/>
            <a:ext cx="3086100" cy="365125"/>
          </a:xfrm>
        </p:spPr>
        <p:txBody>
          <a:bodyPr vert="horz" lIns="91440" tIns="45720" rIns="91440" bIns="45720" rtlCol="0">
            <a:normAutofit/>
          </a:bodyPr>
          <a:lstStyle/>
          <a:p>
            <a:pPr>
              <a:spcAft>
                <a:spcPts val="600"/>
              </a:spcAft>
            </a:pPr>
            <a:r>
              <a:rPr lang="en-US" kern="1200">
                <a:latin typeface="+mn-lt"/>
                <a:ea typeface="+mn-ea"/>
                <a:cs typeface="+mn-cs"/>
              </a:rPr>
              <a:t>Center for New York City Affairs</a:t>
            </a:r>
          </a:p>
        </p:txBody>
      </p:sp>
      <p:sp>
        <p:nvSpPr>
          <p:cNvPr id="5" name="Slide Number Placeholder 4">
            <a:extLst>
              <a:ext uri="{FF2B5EF4-FFF2-40B4-BE49-F238E27FC236}">
                <a16:creationId xmlns:a16="http://schemas.microsoft.com/office/drawing/2014/main" id="{A7CAE316-8A91-4D8F-9B16-F03D61523F2C}"/>
              </a:ext>
            </a:extLst>
          </p:cNvPr>
          <p:cNvSpPr>
            <a:spLocks noGrp="1"/>
          </p:cNvSpPr>
          <p:nvPr>
            <p:ph type="sldNum" sz="quarter" idx="12"/>
          </p:nvPr>
        </p:nvSpPr>
        <p:spPr>
          <a:xfrm>
            <a:off x="6457950" y="6356350"/>
            <a:ext cx="2057400" cy="365125"/>
          </a:xfrm>
        </p:spPr>
        <p:txBody>
          <a:bodyPr vert="horz" lIns="91440" tIns="45720" rIns="91440" bIns="45720" rtlCol="0">
            <a:normAutofit/>
          </a:bodyPr>
          <a:lstStyle/>
          <a:p>
            <a:pPr>
              <a:spcAft>
                <a:spcPts val="600"/>
              </a:spcAft>
            </a:pPr>
            <a:fld id="{B330FB8B-015B-4BB6-AD14-7BEA45E4DF49}" type="slidenum">
              <a:rPr lang="en-US" smtClean="0"/>
              <a:pPr>
                <a:spcAft>
                  <a:spcPts val="600"/>
                </a:spcAft>
              </a:pPr>
              <a:t>11</a:t>
            </a:fld>
            <a:endParaRPr lang="en-US"/>
          </a:p>
        </p:txBody>
      </p:sp>
      <p:pic>
        <p:nvPicPr>
          <p:cNvPr id="6" name="Picture 5">
            <a:extLst>
              <a:ext uri="{FF2B5EF4-FFF2-40B4-BE49-F238E27FC236}">
                <a16:creationId xmlns:a16="http://schemas.microsoft.com/office/drawing/2014/main" id="{D34EE94D-B2F7-4E1E-ABA3-9A26CF6992BD}"/>
              </a:ext>
            </a:extLst>
          </p:cNvPr>
          <p:cNvPicPr>
            <a:picLocks noChangeAspect="1"/>
          </p:cNvPicPr>
          <p:nvPr/>
        </p:nvPicPr>
        <p:blipFill>
          <a:blip r:embed="rId2"/>
          <a:stretch>
            <a:fillRect/>
          </a:stretch>
        </p:blipFill>
        <p:spPr>
          <a:xfrm>
            <a:off x="756138" y="1562333"/>
            <a:ext cx="7473462" cy="4305067"/>
          </a:xfrm>
          <a:prstGeom prst="rect">
            <a:avLst/>
          </a:prstGeom>
        </p:spPr>
      </p:pic>
    </p:spTree>
    <p:extLst>
      <p:ext uri="{BB962C8B-B14F-4D97-AF65-F5344CB8AC3E}">
        <p14:creationId xmlns:p14="http://schemas.microsoft.com/office/powerpoint/2010/main" val="3222824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3F51EC5-8E98-4756-9E49-D47BA08777BF}"/>
              </a:ext>
            </a:extLst>
          </p:cNvPr>
          <p:cNvPicPr>
            <a:picLocks noGrp="1" noChangeAspect="1"/>
          </p:cNvPicPr>
          <p:nvPr>
            <p:ph idx="1"/>
          </p:nvPr>
        </p:nvPicPr>
        <p:blipFill>
          <a:blip r:embed="rId2"/>
          <a:stretch>
            <a:fillRect/>
          </a:stretch>
        </p:blipFill>
        <p:spPr>
          <a:xfrm>
            <a:off x="914400" y="533400"/>
            <a:ext cx="7848600" cy="5486400"/>
          </a:xfrm>
          <a:prstGeom prst="rect">
            <a:avLst/>
          </a:prstGeom>
        </p:spPr>
      </p:pic>
      <p:sp>
        <p:nvSpPr>
          <p:cNvPr id="4" name="Footer Placeholder 3">
            <a:extLst>
              <a:ext uri="{FF2B5EF4-FFF2-40B4-BE49-F238E27FC236}">
                <a16:creationId xmlns:a16="http://schemas.microsoft.com/office/drawing/2014/main" id="{E4BDC92E-DD93-475A-8658-3E1D6080213B}"/>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C61F18EE-C210-4B8E-B745-0FA447099304}"/>
              </a:ext>
            </a:extLst>
          </p:cNvPr>
          <p:cNvSpPr>
            <a:spLocks noGrp="1"/>
          </p:cNvSpPr>
          <p:nvPr>
            <p:ph type="sldNum" sz="quarter" idx="12"/>
          </p:nvPr>
        </p:nvSpPr>
        <p:spPr/>
        <p:txBody>
          <a:bodyPr/>
          <a:lstStyle/>
          <a:p>
            <a:fld id="{B330FB8B-015B-4BB6-AD14-7BEA45E4DF49}" type="slidenum">
              <a:rPr lang="en-US" smtClean="0"/>
              <a:t>12</a:t>
            </a:fld>
            <a:endParaRPr lang="en-US"/>
          </a:p>
        </p:txBody>
      </p:sp>
    </p:spTree>
    <p:extLst>
      <p:ext uri="{BB962C8B-B14F-4D97-AF65-F5344CB8AC3E}">
        <p14:creationId xmlns:p14="http://schemas.microsoft.com/office/powerpoint/2010/main" val="126062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2A0CFD4-A48B-413C-8032-45F0F9A9FE8A}"/>
              </a:ext>
            </a:extLst>
          </p:cNvPr>
          <p:cNvPicPr>
            <a:picLocks noGrp="1" noChangeAspect="1"/>
          </p:cNvPicPr>
          <p:nvPr>
            <p:ph idx="1"/>
          </p:nvPr>
        </p:nvPicPr>
        <p:blipFill>
          <a:blip r:embed="rId2"/>
          <a:stretch>
            <a:fillRect/>
          </a:stretch>
        </p:blipFill>
        <p:spPr>
          <a:xfrm>
            <a:off x="838200" y="609600"/>
            <a:ext cx="7391400" cy="4724400"/>
          </a:xfrm>
          <a:prstGeom prst="rect">
            <a:avLst/>
          </a:prstGeom>
        </p:spPr>
      </p:pic>
      <p:sp>
        <p:nvSpPr>
          <p:cNvPr id="4" name="Footer Placeholder 3">
            <a:extLst>
              <a:ext uri="{FF2B5EF4-FFF2-40B4-BE49-F238E27FC236}">
                <a16:creationId xmlns:a16="http://schemas.microsoft.com/office/drawing/2014/main" id="{5944A3C6-5646-4996-B413-653D57F2D16F}"/>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4543AA3D-5DCA-4941-826D-CC71363DBBD0}"/>
              </a:ext>
            </a:extLst>
          </p:cNvPr>
          <p:cNvSpPr>
            <a:spLocks noGrp="1"/>
          </p:cNvSpPr>
          <p:nvPr>
            <p:ph type="sldNum" sz="quarter" idx="12"/>
          </p:nvPr>
        </p:nvSpPr>
        <p:spPr/>
        <p:txBody>
          <a:bodyPr/>
          <a:lstStyle/>
          <a:p>
            <a:fld id="{B330FB8B-015B-4BB6-AD14-7BEA45E4DF49}" type="slidenum">
              <a:rPr lang="en-US" smtClean="0"/>
              <a:t>13</a:t>
            </a:fld>
            <a:endParaRPr lang="en-US"/>
          </a:p>
        </p:txBody>
      </p:sp>
    </p:spTree>
    <p:extLst>
      <p:ext uri="{BB962C8B-B14F-4D97-AF65-F5344CB8AC3E}">
        <p14:creationId xmlns:p14="http://schemas.microsoft.com/office/powerpoint/2010/main" val="212521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4D29-4EC1-4B75-9FA9-61622A1E178A}"/>
              </a:ext>
            </a:extLst>
          </p:cNvPr>
          <p:cNvSpPr>
            <a:spLocks noGrp="1"/>
          </p:cNvSpPr>
          <p:nvPr>
            <p:ph type="title"/>
          </p:nvPr>
        </p:nvSpPr>
        <p:spPr>
          <a:solidFill>
            <a:schemeClr val="accent5"/>
          </a:solidFill>
        </p:spPr>
        <p:txBody>
          <a:bodyPr>
            <a:normAutofit/>
          </a:bodyPr>
          <a:lstStyle/>
          <a:p>
            <a:pPr algn="l"/>
            <a:r>
              <a:rPr lang="en-US" sz="3200" dirty="0">
                <a:solidFill>
                  <a:schemeClr val="bg1"/>
                </a:solidFill>
              </a:rPr>
              <a:t>Substantial adverse labor market impacts beyond the sheer extent of job losses</a:t>
            </a:r>
          </a:p>
        </p:txBody>
      </p:sp>
      <p:sp>
        <p:nvSpPr>
          <p:cNvPr id="3" name="Content Placeholder 2">
            <a:extLst>
              <a:ext uri="{FF2B5EF4-FFF2-40B4-BE49-F238E27FC236}">
                <a16:creationId xmlns:a16="http://schemas.microsoft.com/office/drawing/2014/main" id="{00FFA145-75F1-478C-8FF0-3509A6C8DB79}"/>
              </a:ext>
            </a:extLst>
          </p:cNvPr>
          <p:cNvSpPr>
            <a:spLocks noGrp="1"/>
          </p:cNvSpPr>
          <p:nvPr>
            <p:ph idx="1"/>
          </p:nvPr>
        </p:nvSpPr>
        <p:spPr/>
        <p:txBody>
          <a:bodyPr>
            <a:normAutofit/>
          </a:bodyPr>
          <a:lstStyle/>
          <a:p>
            <a:pPr marL="0" indent="0">
              <a:buNone/>
            </a:pPr>
            <a:endParaRPr lang="en-US" sz="900" dirty="0"/>
          </a:p>
          <a:p>
            <a:r>
              <a:rPr lang="en-US" sz="2800" dirty="0"/>
              <a:t>Record number of NYC long-term (26 wks. +) jobless; 500,000-600,000 based on UI data</a:t>
            </a:r>
          </a:p>
          <a:p>
            <a:r>
              <a:rPr lang="en-US" sz="2800" dirty="0"/>
              <a:t>Sharp rise in involuntary part-time employment</a:t>
            </a:r>
          </a:p>
          <a:p>
            <a:r>
              <a:rPr lang="en-US" sz="2800" dirty="0"/>
              <a:t>Parents, particularly women, kept out of labor force by care-giving and child-rearing responsibilities</a:t>
            </a:r>
          </a:p>
          <a:p>
            <a:r>
              <a:rPr lang="en-US" sz="2800" dirty="0"/>
              <a:t>Continuing concerns about health risks</a:t>
            </a:r>
          </a:p>
        </p:txBody>
      </p:sp>
      <p:sp>
        <p:nvSpPr>
          <p:cNvPr id="4" name="Footer Placeholder 3">
            <a:extLst>
              <a:ext uri="{FF2B5EF4-FFF2-40B4-BE49-F238E27FC236}">
                <a16:creationId xmlns:a16="http://schemas.microsoft.com/office/drawing/2014/main" id="{9022C1B3-5E4C-4B5A-BC19-C0882AB2B710}"/>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44B5D345-1075-4444-BEA6-B63D17C0E7C7}"/>
              </a:ext>
            </a:extLst>
          </p:cNvPr>
          <p:cNvSpPr>
            <a:spLocks noGrp="1"/>
          </p:cNvSpPr>
          <p:nvPr>
            <p:ph type="sldNum" sz="quarter" idx="12"/>
          </p:nvPr>
        </p:nvSpPr>
        <p:spPr/>
        <p:txBody>
          <a:bodyPr/>
          <a:lstStyle/>
          <a:p>
            <a:fld id="{B330FB8B-015B-4BB6-AD14-7BEA45E4DF49}" type="slidenum">
              <a:rPr lang="en-US" smtClean="0"/>
              <a:t>14</a:t>
            </a:fld>
            <a:endParaRPr lang="en-US"/>
          </a:p>
        </p:txBody>
      </p:sp>
    </p:spTree>
    <p:extLst>
      <p:ext uri="{BB962C8B-B14F-4D97-AF65-F5344CB8AC3E}">
        <p14:creationId xmlns:p14="http://schemas.microsoft.com/office/powerpoint/2010/main" val="392709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6B66-C6C6-4E3A-AE41-F102571863F9}"/>
              </a:ext>
            </a:extLst>
          </p:cNvPr>
          <p:cNvSpPr>
            <a:spLocks noGrp="1"/>
          </p:cNvSpPr>
          <p:nvPr>
            <p:ph type="title"/>
          </p:nvPr>
        </p:nvSpPr>
        <p:spPr>
          <a:solidFill>
            <a:schemeClr val="accent5"/>
          </a:solidFill>
        </p:spPr>
        <p:txBody>
          <a:bodyPr>
            <a:noAutofit/>
          </a:bodyPr>
          <a:lstStyle/>
          <a:p>
            <a:pPr algn="l"/>
            <a:r>
              <a:rPr lang="en-US" sz="2800" dirty="0">
                <a:solidFill>
                  <a:schemeClr val="bg1"/>
                </a:solidFill>
                <a:latin typeface="+mn-lt"/>
              </a:rPr>
              <a:t>Are unemployment benefits the reason some employers are having a hard time recruiting workers?</a:t>
            </a:r>
          </a:p>
        </p:txBody>
      </p:sp>
      <p:sp>
        <p:nvSpPr>
          <p:cNvPr id="3" name="Content Placeholder 2">
            <a:extLst>
              <a:ext uri="{FF2B5EF4-FFF2-40B4-BE49-F238E27FC236}">
                <a16:creationId xmlns:a16="http://schemas.microsoft.com/office/drawing/2014/main" id="{5BF49985-59D8-47B7-AC19-4A0710149965}"/>
              </a:ext>
            </a:extLst>
          </p:cNvPr>
          <p:cNvSpPr>
            <a:spLocks noGrp="1"/>
          </p:cNvSpPr>
          <p:nvPr>
            <p:ph idx="1"/>
          </p:nvPr>
        </p:nvSpPr>
        <p:spPr/>
        <p:txBody>
          <a:bodyPr>
            <a:normAutofit/>
          </a:bodyPr>
          <a:lstStyle/>
          <a:p>
            <a:r>
              <a:rPr lang="en-US" sz="2400" dirty="0"/>
              <a:t>No simple answers in an unsettled job market</a:t>
            </a:r>
          </a:p>
          <a:p>
            <a:endParaRPr lang="en-US" sz="800" dirty="0"/>
          </a:p>
          <a:p>
            <a:r>
              <a:rPr lang="en-US" sz="2400" dirty="0"/>
              <a:t>Record quit rates as well as openings, esp. in restaurants</a:t>
            </a:r>
          </a:p>
          <a:p>
            <a:endParaRPr lang="en-US" sz="800" dirty="0"/>
          </a:p>
          <a:p>
            <a:r>
              <a:rPr lang="en-US" sz="2400" dirty="0"/>
              <a:t>Lack of affordable child care a huge challenge</a:t>
            </a:r>
          </a:p>
          <a:p>
            <a:endParaRPr lang="en-US" sz="800" dirty="0"/>
          </a:p>
          <a:p>
            <a:r>
              <a:rPr lang="en-US" sz="2400" dirty="0"/>
              <a:t>Lingering concerns about unvaccinated persons</a:t>
            </a:r>
          </a:p>
          <a:p>
            <a:endParaRPr lang="en-US" sz="800" dirty="0"/>
          </a:p>
          <a:p>
            <a:r>
              <a:rPr lang="en-US" sz="2400" dirty="0"/>
              <a:t>NYS’s partial unemployment system complicates assessing effects on benefits of PT work</a:t>
            </a:r>
          </a:p>
          <a:p>
            <a:endParaRPr lang="en-US" sz="800" dirty="0"/>
          </a:p>
          <a:p>
            <a:r>
              <a:rPr lang="en-US" sz="2400" dirty="0"/>
              <a:t>Workers should be able to rethink their return-to-work and career options—the economy will be benefit in the long run</a:t>
            </a:r>
          </a:p>
          <a:p>
            <a:endParaRPr lang="en-US" sz="2400" dirty="0"/>
          </a:p>
        </p:txBody>
      </p:sp>
      <p:sp>
        <p:nvSpPr>
          <p:cNvPr id="4" name="Footer Placeholder 3">
            <a:extLst>
              <a:ext uri="{FF2B5EF4-FFF2-40B4-BE49-F238E27FC236}">
                <a16:creationId xmlns:a16="http://schemas.microsoft.com/office/drawing/2014/main" id="{C9C32EC3-2ACE-41FD-AD68-D8826A8AFD15}"/>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4B1D48FA-BFFC-40CF-AE26-568B432D08E5}"/>
              </a:ext>
            </a:extLst>
          </p:cNvPr>
          <p:cNvSpPr>
            <a:spLocks noGrp="1"/>
          </p:cNvSpPr>
          <p:nvPr>
            <p:ph type="sldNum" sz="quarter" idx="12"/>
          </p:nvPr>
        </p:nvSpPr>
        <p:spPr/>
        <p:txBody>
          <a:bodyPr/>
          <a:lstStyle/>
          <a:p>
            <a:fld id="{B330FB8B-015B-4BB6-AD14-7BEA45E4DF49}" type="slidenum">
              <a:rPr lang="en-US" smtClean="0"/>
              <a:t>15</a:t>
            </a:fld>
            <a:endParaRPr lang="en-US"/>
          </a:p>
        </p:txBody>
      </p:sp>
    </p:spTree>
    <p:extLst>
      <p:ext uri="{BB962C8B-B14F-4D97-AF65-F5344CB8AC3E}">
        <p14:creationId xmlns:p14="http://schemas.microsoft.com/office/powerpoint/2010/main" val="3055943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4553-38EE-40A2-A1FB-A787A06F7C50}"/>
              </a:ext>
            </a:extLst>
          </p:cNvPr>
          <p:cNvSpPr>
            <a:spLocks noGrp="1"/>
          </p:cNvSpPr>
          <p:nvPr>
            <p:ph type="title"/>
          </p:nvPr>
        </p:nvSpPr>
        <p:spPr/>
        <p:txBody>
          <a:bodyPr>
            <a:normAutofit/>
          </a:bodyPr>
          <a:lstStyle/>
          <a:p>
            <a:r>
              <a:rPr lang="en-US" sz="2800" dirty="0"/>
              <a:t>Surge in quit rates (national) in food services and retail</a:t>
            </a:r>
          </a:p>
        </p:txBody>
      </p:sp>
      <p:sp>
        <p:nvSpPr>
          <p:cNvPr id="3" name="Content Placeholder 2">
            <a:extLst>
              <a:ext uri="{FF2B5EF4-FFF2-40B4-BE49-F238E27FC236}">
                <a16:creationId xmlns:a16="http://schemas.microsoft.com/office/drawing/2014/main" id="{6A2093EC-1CCF-48E1-9507-6E03A2E787AC}"/>
              </a:ext>
            </a:extLst>
          </p:cNvPr>
          <p:cNvSpPr>
            <a:spLocks noGrp="1"/>
          </p:cNvSpPr>
          <p:nvPr>
            <p:ph idx="1"/>
          </p:nvPr>
        </p:nvSpPr>
        <p:spPr/>
        <p:txBody>
          <a:bodyPr/>
          <a:lstStyle/>
          <a:p>
            <a:endParaRPr lang="en-US" dirty="0"/>
          </a:p>
          <a:p>
            <a:endParaRPr lang="en-US" dirty="0"/>
          </a:p>
        </p:txBody>
      </p:sp>
      <p:sp>
        <p:nvSpPr>
          <p:cNvPr id="4" name="Footer Placeholder 3">
            <a:extLst>
              <a:ext uri="{FF2B5EF4-FFF2-40B4-BE49-F238E27FC236}">
                <a16:creationId xmlns:a16="http://schemas.microsoft.com/office/drawing/2014/main" id="{03863302-FFFA-48C9-A8AD-DFD25C79D910}"/>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F02401CA-10CE-455F-A5A1-47B598B99E05}"/>
              </a:ext>
            </a:extLst>
          </p:cNvPr>
          <p:cNvSpPr>
            <a:spLocks noGrp="1"/>
          </p:cNvSpPr>
          <p:nvPr>
            <p:ph type="sldNum" sz="quarter" idx="12"/>
          </p:nvPr>
        </p:nvSpPr>
        <p:spPr/>
        <p:txBody>
          <a:bodyPr/>
          <a:lstStyle/>
          <a:p>
            <a:fld id="{B330FB8B-015B-4BB6-AD14-7BEA45E4DF49}" type="slidenum">
              <a:rPr lang="en-US" smtClean="0"/>
              <a:t>16</a:t>
            </a:fld>
            <a:endParaRPr lang="en-US"/>
          </a:p>
        </p:txBody>
      </p:sp>
      <p:pic>
        <p:nvPicPr>
          <p:cNvPr id="6" name="Picture 5">
            <a:extLst>
              <a:ext uri="{FF2B5EF4-FFF2-40B4-BE49-F238E27FC236}">
                <a16:creationId xmlns:a16="http://schemas.microsoft.com/office/drawing/2014/main" id="{89764E46-EF88-450A-8AA5-150244996484}"/>
              </a:ext>
            </a:extLst>
          </p:cNvPr>
          <p:cNvPicPr>
            <a:picLocks noChangeAspect="1"/>
          </p:cNvPicPr>
          <p:nvPr/>
        </p:nvPicPr>
        <p:blipFill>
          <a:blip r:embed="rId2"/>
          <a:stretch>
            <a:fillRect/>
          </a:stretch>
        </p:blipFill>
        <p:spPr>
          <a:xfrm>
            <a:off x="457200" y="1752600"/>
            <a:ext cx="8229600" cy="4525963"/>
          </a:xfrm>
          <a:prstGeom prst="rect">
            <a:avLst/>
          </a:prstGeom>
        </p:spPr>
      </p:pic>
    </p:spTree>
    <p:extLst>
      <p:ext uri="{BB962C8B-B14F-4D97-AF65-F5344CB8AC3E}">
        <p14:creationId xmlns:p14="http://schemas.microsoft.com/office/powerpoint/2010/main" val="84899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4CF6-B9F9-4016-BCB0-454C76345FCA}"/>
              </a:ext>
            </a:extLst>
          </p:cNvPr>
          <p:cNvSpPr>
            <a:spLocks noGrp="1"/>
          </p:cNvSpPr>
          <p:nvPr>
            <p:ph type="title"/>
          </p:nvPr>
        </p:nvSpPr>
        <p:spPr/>
        <p:txBody>
          <a:bodyPr>
            <a:normAutofit fontScale="90000"/>
          </a:bodyPr>
          <a:lstStyle/>
          <a:p>
            <a:pPr algn="l"/>
            <a:r>
              <a:rPr lang="en-US" sz="3600" dirty="0"/>
              <a:t>NYC child care employment is still nearly 20% below pre-pandemic levels</a:t>
            </a:r>
          </a:p>
        </p:txBody>
      </p:sp>
      <p:sp>
        <p:nvSpPr>
          <p:cNvPr id="4" name="Footer Placeholder 3">
            <a:extLst>
              <a:ext uri="{FF2B5EF4-FFF2-40B4-BE49-F238E27FC236}">
                <a16:creationId xmlns:a16="http://schemas.microsoft.com/office/drawing/2014/main" id="{C18FE147-F21A-4696-9144-3729471428E0}"/>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CD6A5163-B66F-4225-9752-C932E8085078}"/>
              </a:ext>
            </a:extLst>
          </p:cNvPr>
          <p:cNvSpPr>
            <a:spLocks noGrp="1"/>
          </p:cNvSpPr>
          <p:nvPr>
            <p:ph type="sldNum" sz="quarter" idx="12"/>
          </p:nvPr>
        </p:nvSpPr>
        <p:spPr/>
        <p:txBody>
          <a:bodyPr/>
          <a:lstStyle/>
          <a:p>
            <a:fld id="{B330FB8B-015B-4BB6-AD14-7BEA45E4DF49}" type="slidenum">
              <a:rPr lang="en-US" smtClean="0"/>
              <a:t>17</a:t>
            </a:fld>
            <a:endParaRPr lang="en-US"/>
          </a:p>
        </p:txBody>
      </p:sp>
      <p:sp>
        <p:nvSpPr>
          <p:cNvPr id="7" name="Content Placeholder 6">
            <a:extLst>
              <a:ext uri="{FF2B5EF4-FFF2-40B4-BE49-F238E27FC236}">
                <a16:creationId xmlns:a16="http://schemas.microsoft.com/office/drawing/2014/main" id="{42F284DA-84BF-4078-98A8-0AD0D7CBA42E}"/>
              </a:ext>
            </a:extLst>
          </p:cNvPr>
          <p:cNvSpPr>
            <a:spLocks noGrp="1"/>
          </p:cNvSpPr>
          <p:nvPr>
            <p:ph idx="1"/>
          </p:nvPr>
        </p:nvSpPr>
        <p:spPr/>
        <p:txBody>
          <a:bodyPr/>
          <a:lstStyle/>
          <a:p>
            <a:pPr marL="0" indent="0">
              <a:buNone/>
            </a:pPr>
            <a:endParaRPr lang="en-US" dirty="0"/>
          </a:p>
          <a:p>
            <a:endParaRPr lang="en-US" dirty="0"/>
          </a:p>
        </p:txBody>
      </p:sp>
      <p:pic>
        <p:nvPicPr>
          <p:cNvPr id="8" name="Picture 7">
            <a:extLst>
              <a:ext uri="{FF2B5EF4-FFF2-40B4-BE49-F238E27FC236}">
                <a16:creationId xmlns:a16="http://schemas.microsoft.com/office/drawing/2014/main" id="{6003A54A-A123-472E-B520-02DC4249FC42}"/>
              </a:ext>
            </a:extLst>
          </p:cNvPr>
          <p:cNvPicPr>
            <a:picLocks noChangeAspect="1"/>
          </p:cNvPicPr>
          <p:nvPr/>
        </p:nvPicPr>
        <p:blipFill>
          <a:blip r:embed="rId2"/>
          <a:stretch>
            <a:fillRect/>
          </a:stretch>
        </p:blipFill>
        <p:spPr>
          <a:xfrm>
            <a:off x="775182" y="1524001"/>
            <a:ext cx="7225818" cy="4191000"/>
          </a:xfrm>
          <a:prstGeom prst="rect">
            <a:avLst/>
          </a:prstGeom>
        </p:spPr>
      </p:pic>
    </p:spTree>
    <p:extLst>
      <p:ext uri="{BB962C8B-B14F-4D97-AF65-F5344CB8AC3E}">
        <p14:creationId xmlns:p14="http://schemas.microsoft.com/office/powerpoint/2010/main" val="184229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E25E-6952-456C-9C87-17FC1C524E66}"/>
              </a:ext>
            </a:extLst>
          </p:cNvPr>
          <p:cNvSpPr>
            <a:spLocks noGrp="1"/>
          </p:cNvSpPr>
          <p:nvPr>
            <p:ph type="title"/>
          </p:nvPr>
        </p:nvSpPr>
        <p:spPr>
          <a:solidFill>
            <a:schemeClr val="accent5"/>
          </a:solidFill>
        </p:spPr>
        <p:txBody>
          <a:bodyPr>
            <a:normAutofit/>
          </a:bodyPr>
          <a:lstStyle/>
          <a:p>
            <a:pPr algn="l"/>
            <a:r>
              <a:rPr lang="en-US" sz="3200" dirty="0">
                <a:solidFill>
                  <a:schemeClr val="bg1"/>
                </a:solidFill>
              </a:rPr>
              <a:t>Astoria survey pointed up several challenges NYC workers face post-</a:t>
            </a:r>
            <a:r>
              <a:rPr lang="en-US" sz="3200" dirty="0" err="1">
                <a:solidFill>
                  <a:schemeClr val="bg1"/>
                </a:solidFill>
              </a:rPr>
              <a:t>Covid</a:t>
            </a:r>
            <a:endParaRPr lang="en-US" sz="3200" dirty="0">
              <a:solidFill>
                <a:schemeClr val="bg1"/>
              </a:solidFill>
            </a:endParaRPr>
          </a:p>
        </p:txBody>
      </p:sp>
      <p:sp>
        <p:nvSpPr>
          <p:cNvPr id="3" name="Content Placeholder 2">
            <a:extLst>
              <a:ext uri="{FF2B5EF4-FFF2-40B4-BE49-F238E27FC236}">
                <a16:creationId xmlns:a16="http://schemas.microsoft.com/office/drawing/2014/main" id="{D215CBF9-68F0-4F6D-9BDE-86FCA278FF32}"/>
              </a:ext>
            </a:extLst>
          </p:cNvPr>
          <p:cNvSpPr>
            <a:spLocks noGrp="1"/>
          </p:cNvSpPr>
          <p:nvPr>
            <p:ph idx="1"/>
          </p:nvPr>
        </p:nvSpPr>
        <p:spPr/>
        <p:txBody>
          <a:bodyPr>
            <a:normAutofit/>
          </a:bodyPr>
          <a:lstStyle/>
          <a:p>
            <a:r>
              <a:rPr lang="en-US" sz="2200" dirty="0"/>
              <a:t>One-third of respondents were furloughed or laid off; another 35% lost hours and pay</a:t>
            </a:r>
          </a:p>
          <a:p>
            <a:r>
              <a:rPr lang="en-US" sz="2200" dirty="0"/>
              <a:t>More than ¾ of  &lt; $50k households lost jobs or pay</a:t>
            </a:r>
          </a:p>
          <a:p>
            <a:r>
              <a:rPr lang="en-US" sz="2200" dirty="0"/>
              <a:t>Freelancers had even higher rates of displacement than payroll workers (85% vs. 58%)</a:t>
            </a:r>
          </a:p>
          <a:p>
            <a:r>
              <a:rPr lang="en-US" sz="2200" dirty="0"/>
              <a:t>Only 38% of dislocated returned to work (only 1/3 full-time, 2/3 part-time)</a:t>
            </a:r>
          </a:p>
          <a:p>
            <a:r>
              <a:rPr lang="en-US" sz="2200" dirty="0"/>
              <a:t>Only 42% of dislocated expected to return to work with the same employer; 20% expected to have to find work in a new occupation or industry.</a:t>
            </a:r>
          </a:p>
        </p:txBody>
      </p:sp>
      <p:sp>
        <p:nvSpPr>
          <p:cNvPr id="4" name="Footer Placeholder 3">
            <a:extLst>
              <a:ext uri="{FF2B5EF4-FFF2-40B4-BE49-F238E27FC236}">
                <a16:creationId xmlns:a16="http://schemas.microsoft.com/office/drawing/2014/main" id="{73BDB5E7-F635-4169-BD4F-A53A4B9C408B}"/>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16DCA85E-EF52-43A5-BFCE-5B7D745E0160}"/>
              </a:ext>
            </a:extLst>
          </p:cNvPr>
          <p:cNvSpPr>
            <a:spLocks noGrp="1"/>
          </p:cNvSpPr>
          <p:nvPr>
            <p:ph type="sldNum" sz="quarter" idx="12"/>
          </p:nvPr>
        </p:nvSpPr>
        <p:spPr/>
        <p:txBody>
          <a:bodyPr/>
          <a:lstStyle/>
          <a:p>
            <a:fld id="{B330FB8B-015B-4BB6-AD14-7BEA45E4DF49}" type="slidenum">
              <a:rPr lang="en-US" smtClean="0"/>
              <a:t>18</a:t>
            </a:fld>
            <a:endParaRPr lang="en-US"/>
          </a:p>
        </p:txBody>
      </p:sp>
    </p:spTree>
    <p:extLst>
      <p:ext uri="{BB962C8B-B14F-4D97-AF65-F5344CB8AC3E}">
        <p14:creationId xmlns:p14="http://schemas.microsoft.com/office/powerpoint/2010/main" val="4182860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9A22-4572-4991-B1BC-987579C8A36A}"/>
              </a:ext>
            </a:extLst>
          </p:cNvPr>
          <p:cNvSpPr>
            <a:spLocks noGrp="1"/>
          </p:cNvSpPr>
          <p:nvPr>
            <p:ph type="title"/>
          </p:nvPr>
        </p:nvSpPr>
        <p:spPr/>
        <p:txBody>
          <a:bodyPr>
            <a:normAutofit/>
          </a:bodyPr>
          <a:lstStyle/>
          <a:p>
            <a:pPr algn="l"/>
            <a:r>
              <a:rPr lang="en-US" sz="3200" dirty="0"/>
              <a:t>NYS workers returning to work part-time face “cliff effects” for partial benefits</a:t>
            </a:r>
          </a:p>
        </p:txBody>
      </p:sp>
      <p:sp>
        <p:nvSpPr>
          <p:cNvPr id="3" name="Content Placeholder 2">
            <a:extLst>
              <a:ext uri="{FF2B5EF4-FFF2-40B4-BE49-F238E27FC236}">
                <a16:creationId xmlns:a16="http://schemas.microsoft.com/office/drawing/2014/main" id="{88A2BD28-4909-4432-98E7-3E8FB490C3A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A4F72A61-FC31-40DE-98D0-A30413A58350}"/>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911D6150-3919-4C13-BE97-F830A90BBE84}"/>
              </a:ext>
            </a:extLst>
          </p:cNvPr>
          <p:cNvSpPr>
            <a:spLocks noGrp="1"/>
          </p:cNvSpPr>
          <p:nvPr>
            <p:ph type="sldNum" sz="quarter" idx="12"/>
          </p:nvPr>
        </p:nvSpPr>
        <p:spPr/>
        <p:txBody>
          <a:bodyPr/>
          <a:lstStyle/>
          <a:p>
            <a:fld id="{B330FB8B-015B-4BB6-AD14-7BEA45E4DF49}" type="slidenum">
              <a:rPr lang="en-US" smtClean="0"/>
              <a:t>19</a:t>
            </a:fld>
            <a:endParaRPr lang="en-US"/>
          </a:p>
        </p:txBody>
      </p:sp>
      <p:pic>
        <p:nvPicPr>
          <p:cNvPr id="6" name="Picture 5">
            <a:extLst>
              <a:ext uri="{FF2B5EF4-FFF2-40B4-BE49-F238E27FC236}">
                <a16:creationId xmlns:a16="http://schemas.microsoft.com/office/drawing/2014/main" id="{A17FCE49-DF79-4AEB-87B9-E8D2FFA958A8}"/>
              </a:ext>
            </a:extLst>
          </p:cNvPr>
          <p:cNvPicPr>
            <a:picLocks noChangeAspect="1"/>
          </p:cNvPicPr>
          <p:nvPr/>
        </p:nvPicPr>
        <p:blipFill>
          <a:blip r:embed="rId2"/>
          <a:stretch>
            <a:fillRect/>
          </a:stretch>
        </p:blipFill>
        <p:spPr>
          <a:xfrm>
            <a:off x="485838" y="1600200"/>
            <a:ext cx="8200962" cy="4648200"/>
          </a:xfrm>
          <a:prstGeom prst="rect">
            <a:avLst/>
          </a:prstGeom>
        </p:spPr>
      </p:pic>
    </p:spTree>
    <p:extLst>
      <p:ext uri="{BB962C8B-B14F-4D97-AF65-F5344CB8AC3E}">
        <p14:creationId xmlns:p14="http://schemas.microsoft.com/office/powerpoint/2010/main" val="383462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7A66E-0993-4EE0-84EB-3C379D4DDDD0}"/>
              </a:ext>
            </a:extLst>
          </p:cNvPr>
          <p:cNvSpPr>
            <a:spLocks noGrp="1"/>
          </p:cNvSpPr>
          <p:nvPr>
            <p:ph type="title"/>
          </p:nvPr>
        </p:nvSpPr>
        <p:spPr>
          <a:xfrm>
            <a:off x="628650" y="381001"/>
            <a:ext cx="7886700" cy="1143000"/>
          </a:xfrm>
        </p:spPr>
        <p:txBody>
          <a:bodyPr>
            <a:normAutofit fontScale="90000"/>
          </a:bodyPr>
          <a:lstStyle/>
          <a:p>
            <a:r>
              <a:rPr lang="en-US" sz="4000" dirty="0">
                <a:solidFill>
                  <a:srgbClr val="FFFFFF"/>
                </a:solidFill>
              </a:rPr>
              <a:t>Overview</a:t>
            </a: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4731EDCD-1FA5-4FD9-9E30-D85EF50B1596}"/>
              </a:ext>
            </a:extLst>
          </p:cNvPr>
          <p:cNvSpPr>
            <a:spLocks noGrp="1"/>
          </p:cNvSpPr>
          <p:nvPr>
            <p:ph idx="1"/>
          </p:nvPr>
        </p:nvSpPr>
        <p:spPr>
          <a:xfrm>
            <a:off x="381000" y="2133600"/>
            <a:ext cx="8382000" cy="4043362"/>
          </a:xfrm>
        </p:spPr>
        <p:txBody>
          <a:bodyPr>
            <a:normAutofit/>
          </a:bodyPr>
          <a:lstStyle/>
          <a:p>
            <a:r>
              <a:rPr lang="en-US" sz="2800" dirty="0"/>
              <a:t>How is the Covid-19 economic dislocation different?</a:t>
            </a:r>
          </a:p>
          <a:p>
            <a:r>
              <a:rPr lang="en-US" sz="2800" dirty="0"/>
              <a:t>Which workers were affected? </a:t>
            </a:r>
          </a:p>
          <a:p>
            <a:r>
              <a:rPr lang="en-US" sz="2800" dirty="0"/>
              <a:t>How has the pandemic re-shaped the city’s economy and its jobs?</a:t>
            </a:r>
          </a:p>
          <a:p>
            <a:r>
              <a:rPr lang="en-US" sz="2800" dirty="0"/>
              <a:t>What has to happen for the NYC job market to recover?</a:t>
            </a:r>
          </a:p>
        </p:txBody>
      </p:sp>
      <p:sp>
        <p:nvSpPr>
          <p:cNvPr id="4" name="Footer Placeholder 3">
            <a:extLst>
              <a:ext uri="{FF2B5EF4-FFF2-40B4-BE49-F238E27FC236}">
                <a16:creationId xmlns:a16="http://schemas.microsoft.com/office/drawing/2014/main" id="{42121C27-205E-4736-B9FB-A56A47BA8F69}"/>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t>Center for New York City Affairs</a:t>
            </a:r>
          </a:p>
        </p:txBody>
      </p:sp>
      <p:sp>
        <p:nvSpPr>
          <p:cNvPr id="5" name="Slide Number Placeholder 4">
            <a:extLst>
              <a:ext uri="{FF2B5EF4-FFF2-40B4-BE49-F238E27FC236}">
                <a16:creationId xmlns:a16="http://schemas.microsoft.com/office/drawing/2014/main" id="{80A3FA30-F7E9-4F99-B0A1-54774FD09B59}"/>
              </a:ext>
            </a:extLst>
          </p:cNvPr>
          <p:cNvSpPr>
            <a:spLocks noGrp="1"/>
          </p:cNvSpPr>
          <p:nvPr>
            <p:ph type="sldNum" sz="quarter" idx="12"/>
          </p:nvPr>
        </p:nvSpPr>
        <p:spPr>
          <a:xfrm>
            <a:off x="6457950" y="6356350"/>
            <a:ext cx="2057400" cy="365125"/>
          </a:xfrm>
        </p:spPr>
        <p:txBody>
          <a:bodyPr>
            <a:normAutofit/>
          </a:bodyPr>
          <a:lstStyle/>
          <a:p>
            <a:pPr>
              <a:spcAft>
                <a:spcPts val="600"/>
              </a:spcAft>
            </a:pPr>
            <a:fld id="{B330FB8B-015B-4BB6-AD14-7BEA45E4DF49}" type="slidenum">
              <a:rPr lang="en-US" smtClean="0"/>
              <a:pPr>
                <a:spcAft>
                  <a:spcPts val="600"/>
                </a:spcAft>
              </a:pPr>
              <a:t>2</a:t>
            </a:fld>
            <a:endParaRPr lang="en-US"/>
          </a:p>
        </p:txBody>
      </p:sp>
    </p:spTree>
    <p:extLst>
      <p:ext uri="{BB962C8B-B14F-4D97-AF65-F5344CB8AC3E}">
        <p14:creationId xmlns:p14="http://schemas.microsoft.com/office/powerpoint/2010/main" val="2379118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C8BEB-4F3D-48FB-8281-83C8E972D21E}"/>
              </a:ext>
            </a:extLst>
          </p:cNvPr>
          <p:cNvSpPr>
            <a:spLocks noGrp="1"/>
          </p:cNvSpPr>
          <p:nvPr>
            <p:ph type="title"/>
          </p:nvPr>
        </p:nvSpPr>
        <p:spPr>
          <a:xfrm>
            <a:off x="756138" y="174032"/>
            <a:ext cx="7631723" cy="1111843"/>
          </a:xfrm>
        </p:spPr>
        <p:txBody>
          <a:bodyPr vert="horz" lIns="91440" tIns="45720" rIns="91440" bIns="45720" rtlCol="0" anchor="ctr">
            <a:normAutofit fontScale="90000"/>
          </a:bodyPr>
          <a:lstStyle/>
          <a:p>
            <a:pPr algn="l">
              <a:lnSpc>
                <a:spcPct val="90000"/>
              </a:lnSpc>
            </a:pPr>
            <a:r>
              <a:rPr lang="en-US" sz="2800" kern="1200" dirty="0">
                <a:latin typeface="+mj-lt"/>
                <a:ea typeface="+mj-ea"/>
                <a:cs typeface="+mj-cs"/>
              </a:rPr>
              <a:t>NYC Independent Budget Office projects Covid-19 jobs deficit will last until late 2024 </a:t>
            </a:r>
            <a:r>
              <a:rPr lang="en-US" sz="2200" kern="1200" dirty="0">
                <a:latin typeface="+mj-lt"/>
                <a:ea typeface="+mj-ea"/>
                <a:cs typeface="+mj-cs"/>
              </a:rPr>
              <a:t>(w/o accounting for changing mix)</a:t>
            </a:r>
          </a:p>
        </p:txBody>
      </p:sp>
      <p:sp>
        <p:nvSpPr>
          <p:cNvPr id="4" name="Footer Placeholder 3">
            <a:extLst>
              <a:ext uri="{FF2B5EF4-FFF2-40B4-BE49-F238E27FC236}">
                <a16:creationId xmlns:a16="http://schemas.microsoft.com/office/drawing/2014/main" id="{0E014EEC-A323-4B7B-9FE3-DAD7C6156687}"/>
              </a:ext>
            </a:extLst>
          </p:cNvPr>
          <p:cNvSpPr>
            <a:spLocks noGrp="1"/>
          </p:cNvSpPr>
          <p:nvPr>
            <p:ph type="ftr" sz="quarter" idx="11"/>
          </p:nvPr>
        </p:nvSpPr>
        <p:spPr>
          <a:xfrm>
            <a:off x="3028950" y="6356350"/>
            <a:ext cx="3086100" cy="365125"/>
          </a:xfrm>
        </p:spPr>
        <p:txBody>
          <a:bodyPr vert="horz" lIns="91440" tIns="45720" rIns="91440" bIns="45720" rtlCol="0">
            <a:normAutofit/>
          </a:bodyPr>
          <a:lstStyle/>
          <a:p>
            <a:pPr>
              <a:spcAft>
                <a:spcPts val="600"/>
              </a:spcAft>
            </a:pPr>
            <a:r>
              <a:rPr lang="en-US" kern="1200">
                <a:latin typeface="+mn-lt"/>
                <a:ea typeface="+mn-ea"/>
                <a:cs typeface="+mn-cs"/>
              </a:rPr>
              <a:t>Center for New York City Affairs</a:t>
            </a:r>
          </a:p>
        </p:txBody>
      </p:sp>
      <p:sp>
        <p:nvSpPr>
          <p:cNvPr id="5" name="Slide Number Placeholder 4">
            <a:extLst>
              <a:ext uri="{FF2B5EF4-FFF2-40B4-BE49-F238E27FC236}">
                <a16:creationId xmlns:a16="http://schemas.microsoft.com/office/drawing/2014/main" id="{ADE9B967-4D5A-43CC-9531-E690E570B038}"/>
              </a:ext>
            </a:extLst>
          </p:cNvPr>
          <p:cNvSpPr>
            <a:spLocks noGrp="1"/>
          </p:cNvSpPr>
          <p:nvPr>
            <p:ph type="sldNum" sz="quarter" idx="12"/>
          </p:nvPr>
        </p:nvSpPr>
        <p:spPr>
          <a:xfrm>
            <a:off x="6457950" y="6356350"/>
            <a:ext cx="2057400" cy="365125"/>
          </a:xfrm>
        </p:spPr>
        <p:txBody>
          <a:bodyPr vert="horz" lIns="91440" tIns="45720" rIns="91440" bIns="45720" rtlCol="0">
            <a:normAutofit/>
          </a:bodyPr>
          <a:lstStyle/>
          <a:p>
            <a:pPr>
              <a:spcAft>
                <a:spcPts val="600"/>
              </a:spcAft>
            </a:pPr>
            <a:fld id="{B330FB8B-015B-4BB6-AD14-7BEA45E4DF49}" type="slidenum">
              <a:rPr lang="en-US" smtClean="0"/>
              <a:pPr>
                <a:spcAft>
                  <a:spcPts val="600"/>
                </a:spcAft>
              </a:pPr>
              <a:t>20</a:t>
            </a:fld>
            <a:endParaRPr lang="en-US"/>
          </a:p>
        </p:txBody>
      </p:sp>
      <p:pic>
        <p:nvPicPr>
          <p:cNvPr id="3" name="Picture 2">
            <a:extLst>
              <a:ext uri="{FF2B5EF4-FFF2-40B4-BE49-F238E27FC236}">
                <a16:creationId xmlns:a16="http://schemas.microsoft.com/office/drawing/2014/main" id="{AECE9D06-8F34-411A-9320-E3A2CDBE4C3C}"/>
              </a:ext>
            </a:extLst>
          </p:cNvPr>
          <p:cNvPicPr>
            <a:picLocks noChangeAspect="1"/>
          </p:cNvPicPr>
          <p:nvPr/>
        </p:nvPicPr>
        <p:blipFill>
          <a:blip r:embed="rId2"/>
          <a:stretch>
            <a:fillRect/>
          </a:stretch>
        </p:blipFill>
        <p:spPr>
          <a:xfrm>
            <a:off x="775182" y="1285875"/>
            <a:ext cx="7609453" cy="4581525"/>
          </a:xfrm>
          <a:prstGeom prst="rect">
            <a:avLst/>
          </a:prstGeom>
        </p:spPr>
      </p:pic>
    </p:spTree>
    <p:extLst>
      <p:ext uri="{BB962C8B-B14F-4D97-AF65-F5344CB8AC3E}">
        <p14:creationId xmlns:p14="http://schemas.microsoft.com/office/powerpoint/2010/main" val="2767491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91F2B-5BE5-4E93-829E-538C9667165A}"/>
              </a:ext>
            </a:extLst>
          </p:cNvPr>
          <p:cNvSpPr>
            <a:spLocks noGrp="1"/>
          </p:cNvSpPr>
          <p:nvPr>
            <p:ph type="title"/>
          </p:nvPr>
        </p:nvSpPr>
        <p:spPr>
          <a:xfrm>
            <a:off x="756138" y="162210"/>
            <a:ext cx="7631723" cy="1111843"/>
          </a:xfrm>
        </p:spPr>
        <p:txBody>
          <a:bodyPr vert="horz" lIns="91440" tIns="45720" rIns="91440" bIns="45720" rtlCol="0" anchor="ctr">
            <a:normAutofit/>
          </a:bodyPr>
          <a:lstStyle/>
          <a:p>
            <a:pPr algn="l">
              <a:lnSpc>
                <a:spcPct val="90000"/>
              </a:lnSpc>
            </a:pPr>
            <a:r>
              <a:rPr lang="en-US" sz="3000" kern="1200" dirty="0">
                <a:latin typeface="+mj-lt"/>
                <a:ea typeface="+mj-ea"/>
                <a:cs typeface="+mj-cs"/>
              </a:rPr>
              <a:t>Percent change in U.S. demand (2019-29) vs. baseline BLS projection due to pandemic effects</a:t>
            </a:r>
          </a:p>
        </p:txBody>
      </p:sp>
      <p:pic>
        <p:nvPicPr>
          <p:cNvPr id="6" name="Content Placeholder 5">
            <a:extLst>
              <a:ext uri="{FF2B5EF4-FFF2-40B4-BE49-F238E27FC236}">
                <a16:creationId xmlns:a16="http://schemas.microsoft.com/office/drawing/2014/main" id="{9C277505-D13C-4AC5-9D0A-689E7B07C43B}"/>
              </a:ext>
            </a:extLst>
          </p:cNvPr>
          <p:cNvPicPr>
            <a:picLocks noChangeAspect="1"/>
          </p:cNvPicPr>
          <p:nvPr/>
        </p:nvPicPr>
        <p:blipFill>
          <a:blip r:embed="rId2"/>
          <a:stretch>
            <a:fillRect/>
          </a:stretch>
        </p:blipFill>
        <p:spPr>
          <a:xfrm>
            <a:off x="914399" y="1143000"/>
            <a:ext cx="7473461" cy="5161543"/>
          </a:xfrm>
          <a:prstGeom prst="rect">
            <a:avLst/>
          </a:prstGeom>
        </p:spPr>
      </p:pic>
      <p:sp>
        <p:nvSpPr>
          <p:cNvPr id="4" name="Footer Placeholder 3">
            <a:extLst>
              <a:ext uri="{FF2B5EF4-FFF2-40B4-BE49-F238E27FC236}">
                <a16:creationId xmlns:a16="http://schemas.microsoft.com/office/drawing/2014/main" id="{2B90620B-C9E6-4E14-8C38-19E8D563E0EC}"/>
              </a:ext>
            </a:extLst>
          </p:cNvPr>
          <p:cNvSpPr>
            <a:spLocks noGrp="1"/>
          </p:cNvSpPr>
          <p:nvPr>
            <p:ph type="ftr" sz="quarter" idx="11"/>
          </p:nvPr>
        </p:nvSpPr>
        <p:spPr>
          <a:xfrm>
            <a:off x="3028950" y="6356350"/>
            <a:ext cx="3086100" cy="365125"/>
          </a:xfrm>
        </p:spPr>
        <p:txBody>
          <a:bodyPr vert="horz" lIns="91440" tIns="45720" rIns="91440" bIns="45720" rtlCol="0">
            <a:normAutofit/>
          </a:bodyPr>
          <a:lstStyle/>
          <a:p>
            <a:pPr>
              <a:spcAft>
                <a:spcPts val="600"/>
              </a:spcAft>
            </a:pPr>
            <a:r>
              <a:rPr lang="en-US" kern="1200">
                <a:latin typeface="+mn-lt"/>
                <a:ea typeface="+mn-ea"/>
                <a:cs typeface="+mn-cs"/>
              </a:rPr>
              <a:t>Center for New York City Affairs</a:t>
            </a:r>
          </a:p>
        </p:txBody>
      </p:sp>
      <p:sp>
        <p:nvSpPr>
          <p:cNvPr id="5" name="Slide Number Placeholder 4">
            <a:extLst>
              <a:ext uri="{FF2B5EF4-FFF2-40B4-BE49-F238E27FC236}">
                <a16:creationId xmlns:a16="http://schemas.microsoft.com/office/drawing/2014/main" id="{1C8068FD-92BA-4845-877B-56D466FD43D0}"/>
              </a:ext>
            </a:extLst>
          </p:cNvPr>
          <p:cNvSpPr>
            <a:spLocks noGrp="1"/>
          </p:cNvSpPr>
          <p:nvPr>
            <p:ph type="sldNum" sz="quarter" idx="12"/>
          </p:nvPr>
        </p:nvSpPr>
        <p:spPr>
          <a:xfrm>
            <a:off x="6457950" y="6356350"/>
            <a:ext cx="2057400" cy="365125"/>
          </a:xfrm>
        </p:spPr>
        <p:txBody>
          <a:bodyPr vert="horz" lIns="91440" tIns="45720" rIns="91440" bIns="45720" rtlCol="0">
            <a:normAutofit/>
          </a:bodyPr>
          <a:lstStyle/>
          <a:p>
            <a:pPr>
              <a:spcAft>
                <a:spcPts val="600"/>
              </a:spcAft>
            </a:pPr>
            <a:fld id="{B330FB8B-015B-4BB6-AD14-7BEA45E4DF49}" type="slidenum">
              <a:rPr lang="en-US" smtClean="0"/>
              <a:pPr>
                <a:spcAft>
                  <a:spcPts val="600"/>
                </a:spcAft>
              </a:pPr>
              <a:t>21</a:t>
            </a:fld>
            <a:endParaRPr lang="en-US"/>
          </a:p>
        </p:txBody>
      </p:sp>
    </p:spTree>
    <p:extLst>
      <p:ext uri="{BB962C8B-B14F-4D97-AF65-F5344CB8AC3E}">
        <p14:creationId xmlns:p14="http://schemas.microsoft.com/office/powerpoint/2010/main" val="302692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65C6-680F-4A6A-8D92-03031E2D48B8}"/>
              </a:ext>
            </a:extLst>
          </p:cNvPr>
          <p:cNvSpPr>
            <a:spLocks noGrp="1"/>
          </p:cNvSpPr>
          <p:nvPr>
            <p:ph type="title"/>
          </p:nvPr>
        </p:nvSpPr>
        <p:spPr>
          <a:xfrm>
            <a:off x="457200" y="304800"/>
            <a:ext cx="8229600" cy="1295400"/>
          </a:xfrm>
        </p:spPr>
        <p:txBody>
          <a:bodyPr>
            <a:normAutofit fontScale="90000"/>
          </a:bodyPr>
          <a:lstStyle/>
          <a:p>
            <a:pPr algn="l"/>
            <a:r>
              <a:rPr lang="en-US" sz="3200" dirty="0"/>
              <a:t>Percent change in U.S. occupational demand (2019-2029) vs. baseline BLS </a:t>
            </a:r>
            <a:r>
              <a:rPr lang="en-US" sz="3200" dirty="0" err="1"/>
              <a:t>proj</a:t>
            </a:r>
            <a:r>
              <a:rPr lang="en-US" sz="3200" dirty="0"/>
              <a:t>. due to pandemic effects</a:t>
            </a:r>
          </a:p>
        </p:txBody>
      </p:sp>
      <p:pic>
        <p:nvPicPr>
          <p:cNvPr id="6" name="Content Placeholder 5">
            <a:extLst>
              <a:ext uri="{FF2B5EF4-FFF2-40B4-BE49-F238E27FC236}">
                <a16:creationId xmlns:a16="http://schemas.microsoft.com/office/drawing/2014/main" id="{708FC146-8D0B-4C7F-95C6-2230DCBD3CE7}"/>
              </a:ext>
            </a:extLst>
          </p:cNvPr>
          <p:cNvPicPr>
            <a:picLocks noGrp="1" noChangeAspect="1"/>
          </p:cNvPicPr>
          <p:nvPr>
            <p:ph idx="1"/>
          </p:nvPr>
        </p:nvPicPr>
        <p:blipFill>
          <a:blip r:embed="rId2"/>
          <a:stretch>
            <a:fillRect/>
          </a:stretch>
        </p:blipFill>
        <p:spPr>
          <a:xfrm>
            <a:off x="533400" y="1667799"/>
            <a:ext cx="8077200" cy="4352002"/>
          </a:xfrm>
          <a:prstGeom prst="rect">
            <a:avLst/>
          </a:prstGeom>
        </p:spPr>
      </p:pic>
      <p:sp>
        <p:nvSpPr>
          <p:cNvPr id="4" name="Footer Placeholder 3">
            <a:extLst>
              <a:ext uri="{FF2B5EF4-FFF2-40B4-BE49-F238E27FC236}">
                <a16:creationId xmlns:a16="http://schemas.microsoft.com/office/drawing/2014/main" id="{49B86EEE-91B9-4B63-B9A2-477D2F5F2852}"/>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2F7994EB-4729-4EAF-8317-B3C081D3E5B0}"/>
              </a:ext>
            </a:extLst>
          </p:cNvPr>
          <p:cNvSpPr>
            <a:spLocks noGrp="1"/>
          </p:cNvSpPr>
          <p:nvPr>
            <p:ph type="sldNum" sz="quarter" idx="12"/>
          </p:nvPr>
        </p:nvSpPr>
        <p:spPr/>
        <p:txBody>
          <a:bodyPr/>
          <a:lstStyle/>
          <a:p>
            <a:fld id="{B330FB8B-015B-4BB6-AD14-7BEA45E4DF49}" type="slidenum">
              <a:rPr lang="en-US" smtClean="0"/>
              <a:t>22</a:t>
            </a:fld>
            <a:endParaRPr lang="en-US"/>
          </a:p>
        </p:txBody>
      </p:sp>
    </p:spTree>
    <p:extLst>
      <p:ext uri="{BB962C8B-B14F-4D97-AF65-F5344CB8AC3E}">
        <p14:creationId xmlns:p14="http://schemas.microsoft.com/office/powerpoint/2010/main" val="1667315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6A20-AFD3-4D5C-81EC-31F4A1564E93}"/>
              </a:ext>
            </a:extLst>
          </p:cNvPr>
          <p:cNvSpPr>
            <a:spLocks noGrp="1"/>
          </p:cNvSpPr>
          <p:nvPr>
            <p:ph type="title"/>
          </p:nvPr>
        </p:nvSpPr>
        <p:spPr/>
        <p:txBody>
          <a:bodyPr>
            <a:normAutofit fontScale="90000"/>
          </a:bodyPr>
          <a:lstStyle/>
          <a:p>
            <a:pPr algn="l"/>
            <a:r>
              <a:rPr lang="en-US" sz="2400" dirty="0"/>
              <a:t>While the pandemic is different, for the last 3 downturns, it has taken NYC at least 38 months to reach the previous peak jobs level, and that was for a relatively small decline (vs. a 20% pandemic drop)</a:t>
            </a:r>
          </a:p>
        </p:txBody>
      </p:sp>
      <p:sp>
        <p:nvSpPr>
          <p:cNvPr id="3" name="Content Placeholder 2">
            <a:extLst>
              <a:ext uri="{FF2B5EF4-FFF2-40B4-BE49-F238E27FC236}">
                <a16:creationId xmlns:a16="http://schemas.microsoft.com/office/drawing/2014/main" id="{208A3FBB-7B6D-4EEA-A93C-78D3316AD772}"/>
              </a:ext>
            </a:extLst>
          </p:cNvPr>
          <p:cNvSpPr>
            <a:spLocks noGrp="1"/>
          </p:cNvSpPr>
          <p:nvPr>
            <p:ph idx="1"/>
          </p:nvPr>
        </p:nvSpPr>
        <p:spPr/>
        <p:txBody>
          <a:bodyPr/>
          <a:lstStyle/>
          <a:p>
            <a:pPr marL="0" indent="0">
              <a:buNone/>
            </a:pPr>
            <a:endParaRPr lang="en-US" dirty="0"/>
          </a:p>
        </p:txBody>
      </p:sp>
      <p:sp>
        <p:nvSpPr>
          <p:cNvPr id="4" name="Footer Placeholder 3">
            <a:extLst>
              <a:ext uri="{FF2B5EF4-FFF2-40B4-BE49-F238E27FC236}">
                <a16:creationId xmlns:a16="http://schemas.microsoft.com/office/drawing/2014/main" id="{37CB8EB6-4C83-49D6-9EB9-5C97A4F25A66}"/>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079DEF79-3D6E-4BC3-8DE1-DCBE8049FA06}"/>
              </a:ext>
            </a:extLst>
          </p:cNvPr>
          <p:cNvSpPr>
            <a:spLocks noGrp="1"/>
          </p:cNvSpPr>
          <p:nvPr>
            <p:ph type="sldNum" sz="quarter" idx="12"/>
          </p:nvPr>
        </p:nvSpPr>
        <p:spPr/>
        <p:txBody>
          <a:bodyPr/>
          <a:lstStyle/>
          <a:p>
            <a:fld id="{B330FB8B-015B-4BB6-AD14-7BEA45E4DF49}" type="slidenum">
              <a:rPr lang="en-US" smtClean="0"/>
              <a:t>23</a:t>
            </a:fld>
            <a:endParaRPr lang="en-US"/>
          </a:p>
        </p:txBody>
      </p:sp>
      <p:pic>
        <p:nvPicPr>
          <p:cNvPr id="7" name="Picture 6">
            <a:extLst>
              <a:ext uri="{FF2B5EF4-FFF2-40B4-BE49-F238E27FC236}">
                <a16:creationId xmlns:a16="http://schemas.microsoft.com/office/drawing/2014/main" id="{F58219CD-F8C6-46BC-9FE0-4FF9F00C3573}"/>
              </a:ext>
            </a:extLst>
          </p:cNvPr>
          <p:cNvPicPr>
            <a:picLocks noChangeAspect="1"/>
          </p:cNvPicPr>
          <p:nvPr/>
        </p:nvPicPr>
        <p:blipFill>
          <a:blip r:embed="rId2"/>
          <a:stretch>
            <a:fillRect/>
          </a:stretch>
        </p:blipFill>
        <p:spPr>
          <a:xfrm>
            <a:off x="395196" y="1600200"/>
            <a:ext cx="8229600" cy="4525963"/>
          </a:xfrm>
          <a:prstGeom prst="rect">
            <a:avLst/>
          </a:prstGeom>
        </p:spPr>
      </p:pic>
    </p:spTree>
    <p:extLst>
      <p:ext uri="{BB962C8B-B14F-4D97-AF65-F5344CB8AC3E}">
        <p14:creationId xmlns:p14="http://schemas.microsoft.com/office/powerpoint/2010/main" val="246382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FA2D-54EE-42E3-879E-28606DAFAA1A}"/>
              </a:ext>
            </a:extLst>
          </p:cNvPr>
          <p:cNvSpPr>
            <a:spLocks noGrp="1"/>
          </p:cNvSpPr>
          <p:nvPr>
            <p:ph type="title"/>
          </p:nvPr>
        </p:nvSpPr>
        <p:spPr/>
        <p:txBody>
          <a:bodyPr>
            <a:normAutofit fontScale="90000"/>
          </a:bodyPr>
          <a:lstStyle/>
          <a:p>
            <a:pPr algn="l"/>
            <a:r>
              <a:rPr lang="en-US" sz="3200" dirty="0"/>
              <a:t>It usually takes several years for the NYC </a:t>
            </a:r>
            <a:r>
              <a:rPr lang="en-US" sz="3200" dirty="0" err="1"/>
              <a:t>unemploy</a:t>
            </a:r>
            <a:r>
              <a:rPr lang="en-US" sz="3200"/>
              <a:t>- ment</a:t>
            </a:r>
            <a:r>
              <a:rPr lang="en-US" sz="3200" dirty="0"/>
              <a:t> rate to reach the previous cycle’s low</a:t>
            </a:r>
          </a:p>
        </p:txBody>
      </p:sp>
      <p:pic>
        <p:nvPicPr>
          <p:cNvPr id="6" name="Content Placeholder 5">
            <a:extLst>
              <a:ext uri="{FF2B5EF4-FFF2-40B4-BE49-F238E27FC236}">
                <a16:creationId xmlns:a16="http://schemas.microsoft.com/office/drawing/2014/main" id="{446CB399-F411-4B3F-8C62-D22E9EC2982D}"/>
              </a:ext>
            </a:extLst>
          </p:cNvPr>
          <p:cNvPicPr>
            <a:picLocks noGrp="1" noChangeAspect="1"/>
          </p:cNvPicPr>
          <p:nvPr>
            <p:ph idx="1"/>
          </p:nvPr>
        </p:nvPicPr>
        <p:blipFill>
          <a:blip r:embed="rId2"/>
          <a:stretch>
            <a:fillRect/>
          </a:stretch>
        </p:blipFill>
        <p:spPr>
          <a:xfrm>
            <a:off x="609600" y="1569245"/>
            <a:ext cx="8001000" cy="4450237"/>
          </a:xfrm>
          <a:prstGeom prst="rect">
            <a:avLst/>
          </a:prstGeom>
        </p:spPr>
      </p:pic>
      <p:sp>
        <p:nvSpPr>
          <p:cNvPr id="4" name="Footer Placeholder 3">
            <a:extLst>
              <a:ext uri="{FF2B5EF4-FFF2-40B4-BE49-F238E27FC236}">
                <a16:creationId xmlns:a16="http://schemas.microsoft.com/office/drawing/2014/main" id="{8DCD6CCA-0DBF-4AC0-8B4B-A3D067E586E1}"/>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52973A19-C667-4286-AFBB-836668B718A3}"/>
              </a:ext>
            </a:extLst>
          </p:cNvPr>
          <p:cNvSpPr>
            <a:spLocks noGrp="1"/>
          </p:cNvSpPr>
          <p:nvPr>
            <p:ph type="sldNum" sz="quarter" idx="12"/>
          </p:nvPr>
        </p:nvSpPr>
        <p:spPr/>
        <p:txBody>
          <a:bodyPr/>
          <a:lstStyle/>
          <a:p>
            <a:fld id="{B330FB8B-015B-4BB6-AD14-7BEA45E4DF49}" type="slidenum">
              <a:rPr lang="en-US" smtClean="0"/>
              <a:t>24</a:t>
            </a:fld>
            <a:endParaRPr lang="en-US"/>
          </a:p>
        </p:txBody>
      </p:sp>
    </p:spTree>
    <p:extLst>
      <p:ext uri="{BB962C8B-B14F-4D97-AF65-F5344CB8AC3E}">
        <p14:creationId xmlns:p14="http://schemas.microsoft.com/office/powerpoint/2010/main" val="383130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BDC5-FAF5-49D8-9042-FE2907478191}"/>
              </a:ext>
            </a:extLst>
          </p:cNvPr>
          <p:cNvSpPr>
            <a:spLocks noGrp="1"/>
          </p:cNvSpPr>
          <p:nvPr>
            <p:ph type="title"/>
          </p:nvPr>
        </p:nvSpPr>
        <p:spPr/>
        <p:txBody>
          <a:bodyPr>
            <a:normAutofit fontScale="90000"/>
          </a:bodyPr>
          <a:lstStyle/>
          <a:p>
            <a:pPr algn="l"/>
            <a:r>
              <a:rPr lang="en-US" sz="3200" dirty="0"/>
              <a:t>NYC public assistance rolls up 15% since last spring; Medicaid enrollments soared 520,000 since last Feb.</a:t>
            </a:r>
          </a:p>
        </p:txBody>
      </p:sp>
      <p:sp>
        <p:nvSpPr>
          <p:cNvPr id="4" name="Footer Placeholder 3">
            <a:extLst>
              <a:ext uri="{FF2B5EF4-FFF2-40B4-BE49-F238E27FC236}">
                <a16:creationId xmlns:a16="http://schemas.microsoft.com/office/drawing/2014/main" id="{962AFA9C-9431-427E-80CD-8206D255C702}"/>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69346969-89E9-483B-8BB2-2E13222EF404}"/>
              </a:ext>
            </a:extLst>
          </p:cNvPr>
          <p:cNvSpPr>
            <a:spLocks noGrp="1"/>
          </p:cNvSpPr>
          <p:nvPr>
            <p:ph type="sldNum" sz="quarter" idx="12"/>
          </p:nvPr>
        </p:nvSpPr>
        <p:spPr/>
        <p:txBody>
          <a:bodyPr/>
          <a:lstStyle/>
          <a:p>
            <a:fld id="{B330FB8B-015B-4BB6-AD14-7BEA45E4DF49}" type="slidenum">
              <a:rPr lang="en-US" smtClean="0"/>
              <a:t>25</a:t>
            </a:fld>
            <a:endParaRPr lang="en-US"/>
          </a:p>
        </p:txBody>
      </p:sp>
      <p:sp>
        <p:nvSpPr>
          <p:cNvPr id="7" name="Content Placeholder 6">
            <a:extLst>
              <a:ext uri="{FF2B5EF4-FFF2-40B4-BE49-F238E27FC236}">
                <a16:creationId xmlns:a16="http://schemas.microsoft.com/office/drawing/2014/main" id="{8A0036DC-A4CF-4392-AE24-5E86A8EF716A}"/>
              </a:ext>
            </a:extLst>
          </p:cNvPr>
          <p:cNvSpPr>
            <a:spLocks noGrp="1"/>
          </p:cNvSpPr>
          <p:nvPr>
            <p:ph idx="1"/>
          </p:nvPr>
        </p:nvSpPr>
        <p:spPr/>
        <p:txBody>
          <a:bodyPr/>
          <a:lstStyle/>
          <a:p>
            <a:pPr marL="0" indent="0">
              <a:buNone/>
            </a:pPr>
            <a:r>
              <a:rPr lang="en-US" dirty="0"/>
              <a:t> </a:t>
            </a:r>
          </a:p>
        </p:txBody>
      </p:sp>
      <p:pic>
        <p:nvPicPr>
          <p:cNvPr id="3" name="Picture 2">
            <a:extLst>
              <a:ext uri="{FF2B5EF4-FFF2-40B4-BE49-F238E27FC236}">
                <a16:creationId xmlns:a16="http://schemas.microsoft.com/office/drawing/2014/main" id="{ED3684EE-CDFA-4977-9DB6-68BA580225DC}"/>
              </a:ext>
            </a:extLst>
          </p:cNvPr>
          <p:cNvPicPr>
            <a:picLocks noChangeAspect="1"/>
          </p:cNvPicPr>
          <p:nvPr/>
        </p:nvPicPr>
        <p:blipFill>
          <a:blip r:embed="rId2"/>
          <a:stretch>
            <a:fillRect/>
          </a:stretch>
        </p:blipFill>
        <p:spPr>
          <a:xfrm>
            <a:off x="969446" y="1530350"/>
            <a:ext cx="7183954" cy="4260850"/>
          </a:xfrm>
          <a:prstGeom prst="rect">
            <a:avLst/>
          </a:prstGeom>
        </p:spPr>
      </p:pic>
    </p:spTree>
    <p:extLst>
      <p:ext uri="{BB962C8B-B14F-4D97-AF65-F5344CB8AC3E}">
        <p14:creationId xmlns:p14="http://schemas.microsoft.com/office/powerpoint/2010/main" val="399947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0F63E-1BC1-430A-A54A-5D2F1F0B0D06}"/>
              </a:ext>
            </a:extLst>
          </p:cNvPr>
          <p:cNvSpPr>
            <a:spLocks noGrp="1"/>
          </p:cNvSpPr>
          <p:nvPr>
            <p:ph type="title"/>
          </p:nvPr>
        </p:nvSpPr>
        <p:spPr>
          <a:xfrm>
            <a:off x="628650" y="365125"/>
            <a:ext cx="7886700" cy="1325563"/>
          </a:xfrm>
        </p:spPr>
        <p:txBody>
          <a:bodyPr>
            <a:normAutofit/>
          </a:bodyPr>
          <a:lstStyle/>
          <a:p>
            <a:r>
              <a:rPr lang="en-US" sz="4800" dirty="0">
                <a:solidFill>
                  <a:srgbClr val="FFFFFF"/>
                </a:solidFill>
                <a:latin typeface="+mn-lt"/>
              </a:rPr>
              <a:t>Key takeaways</a:t>
            </a:r>
          </a:p>
        </p:txBody>
      </p:sp>
      <p:sp>
        <p:nvSpPr>
          <p:cNvPr id="3" name="Content Placeholder 2">
            <a:extLst>
              <a:ext uri="{FF2B5EF4-FFF2-40B4-BE49-F238E27FC236}">
                <a16:creationId xmlns:a16="http://schemas.microsoft.com/office/drawing/2014/main" id="{59867679-438C-4902-8411-6A2B50C8A517}"/>
              </a:ext>
            </a:extLst>
          </p:cNvPr>
          <p:cNvSpPr>
            <a:spLocks noGrp="1"/>
          </p:cNvSpPr>
          <p:nvPr>
            <p:ph idx="1"/>
          </p:nvPr>
        </p:nvSpPr>
        <p:spPr>
          <a:xfrm>
            <a:off x="628650" y="2133601"/>
            <a:ext cx="7886700" cy="4043362"/>
          </a:xfrm>
        </p:spPr>
        <p:txBody>
          <a:bodyPr>
            <a:normAutofit fontScale="92500" lnSpcReduction="10000"/>
          </a:bodyPr>
          <a:lstStyle/>
          <a:p>
            <a:r>
              <a:rPr lang="en-US" sz="2600" dirty="0"/>
              <a:t>Pandemic economic effects different than the impact of a business cycle downturn</a:t>
            </a:r>
          </a:p>
          <a:p>
            <a:r>
              <a:rPr lang="en-US" sz="2600" dirty="0"/>
              <a:t>Job displacement greater in NYC than U.S. or other large cities</a:t>
            </a:r>
          </a:p>
          <a:p>
            <a:r>
              <a:rPr lang="en-US" sz="2600" dirty="0"/>
              <a:t>Significant re-employment challenges due to long-term unemployed, slow recovery in hospitality and related, &amp; acceleration of certain pre-pandemic trends</a:t>
            </a:r>
          </a:p>
          <a:p>
            <a:r>
              <a:rPr lang="en-US" sz="2600" dirty="0"/>
              <a:t>Greater labor market intervention in the form of workforce development assistance and expanded training are needed; otherwise, substantial economic gains by persons of color from 2013-19 at risk</a:t>
            </a:r>
          </a:p>
          <a:p>
            <a:endParaRPr lang="en-US" sz="2300" dirty="0"/>
          </a:p>
        </p:txBody>
      </p:sp>
      <p:sp>
        <p:nvSpPr>
          <p:cNvPr id="4" name="Footer Placeholder 3">
            <a:extLst>
              <a:ext uri="{FF2B5EF4-FFF2-40B4-BE49-F238E27FC236}">
                <a16:creationId xmlns:a16="http://schemas.microsoft.com/office/drawing/2014/main" id="{3EFD4DA1-7192-4FD5-A670-74661424E224}"/>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t>Center for New York City Affairs</a:t>
            </a:r>
          </a:p>
        </p:txBody>
      </p:sp>
      <p:sp>
        <p:nvSpPr>
          <p:cNvPr id="5" name="Slide Number Placeholder 4">
            <a:extLst>
              <a:ext uri="{FF2B5EF4-FFF2-40B4-BE49-F238E27FC236}">
                <a16:creationId xmlns:a16="http://schemas.microsoft.com/office/drawing/2014/main" id="{6C82B660-E523-47E0-B8EF-1BD9EC74724C}"/>
              </a:ext>
            </a:extLst>
          </p:cNvPr>
          <p:cNvSpPr>
            <a:spLocks noGrp="1"/>
          </p:cNvSpPr>
          <p:nvPr>
            <p:ph type="sldNum" sz="quarter" idx="12"/>
          </p:nvPr>
        </p:nvSpPr>
        <p:spPr>
          <a:xfrm>
            <a:off x="6457950" y="6356350"/>
            <a:ext cx="2057400" cy="365125"/>
          </a:xfrm>
        </p:spPr>
        <p:txBody>
          <a:bodyPr>
            <a:normAutofit/>
          </a:bodyPr>
          <a:lstStyle/>
          <a:p>
            <a:pPr>
              <a:spcAft>
                <a:spcPts val="600"/>
              </a:spcAft>
            </a:pPr>
            <a:fld id="{B330FB8B-015B-4BB6-AD14-7BEA45E4DF49}" type="slidenum">
              <a:rPr lang="en-US" smtClean="0"/>
              <a:pPr>
                <a:spcAft>
                  <a:spcPts val="600"/>
                </a:spcAft>
              </a:pPr>
              <a:t>26</a:t>
            </a:fld>
            <a:endParaRPr lang="en-US"/>
          </a:p>
        </p:txBody>
      </p:sp>
    </p:spTree>
    <p:extLst>
      <p:ext uri="{BB962C8B-B14F-4D97-AF65-F5344CB8AC3E}">
        <p14:creationId xmlns:p14="http://schemas.microsoft.com/office/powerpoint/2010/main" val="309874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98BC-0B1C-489E-8805-DFB288D557FE}"/>
              </a:ext>
            </a:extLst>
          </p:cNvPr>
          <p:cNvSpPr>
            <a:spLocks noGrp="1"/>
          </p:cNvSpPr>
          <p:nvPr>
            <p:ph type="title"/>
          </p:nvPr>
        </p:nvSpPr>
        <p:spPr>
          <a:solidFill>
            <a:schemeClr val="accent5"/>
          </a:solidFill>
        </p:spPr>
        <p:txBody>
          <a:bodyPr/>
          <a:lstStyle/>
          <a:p>
            <a:r>
              <a:rPr lang="en-US" dirty="0">
                <a:solidFill>
                  <a:schemeClr val="bg1"/>
                </a:solidFill>
              </a:rPr>
              <a:t>Additional research needs</a:t>
            </a:r>
          </a:p>
        </p:txBody>
      </p:sp>
      <p:sp>
        <p:nvSpPr>
          <p:cNvPr id="3" name="Content Placeholder 2">
            <a:extLst>
              <a:ext uri="{FF2B5EF4-FFF2-40B4-BE49-F238E27FC236}">
                <a16:creationId xmlns:a16="http://schemas.microsoft.com/office/drawing/2014/main" id="{E6D8A3A3-9399-4F07-9609-FCD414172970}"/>
              </a:ext>
            </a:extLst>
          </p:cNvPr>
          <p:cNvSpPr>
            <a:spLocks noGrp="1"/>
          </p:cNvSpPr>
          <p:nvPr>
            <p:ph idx="1"/>
          </p:nvPr>
        </p:nvSpPr>
        <p:spPr/>
        <p:txBody>
          <a:bodyPr>
            <a:normAutofit fontScale="92500" lnSpcReduction="10000"/>
          </a:bodyPr>
          <a:lstStyle/>
          <a:p>
            <a:r>
              <a:rPr lang="en-US" sz="2800" dirty="0"/>
              <a:t>Who/where are the workers who need to be re-connected or re-skilled?</a:t>
            </a:r>
          </a:p>
          <a:p>
            <a:r>
              <a:rPr lang="en-US" sz="2800" dirty="0"/>
              <a:t>Is the NYC workforce “system” able to effectively respond?</a:t>
            </a:r>
          </a:p>
          <a:p>
            <a:r>
              <a:rPr lang="en-US" sz="2800" dirty="0"/>
              <a:t>What will the lingering effects be of long-term unemployment?</a:t>
            </a:r>
          </a:p>
          <a:p>
            <a:r>
              <a:rPr lang="en-US" sz="2800" dirty="0"/>
              <a:t>How has the Covid-19 economic impact affected public safety?</a:t>
            </a:r>
          </a:p>
          <a:p>
            <a:r>
              <a:rPr lang="en-US" sz="2800" dirty="0"/>
              <a:t>Will the spate of new businesses survive and grow; how do we assess the demise of many long-established businesses?</a:t>
            </a:r>
          </a:p>
          <a:p>
            <a:pPr marL="0" indent="0">
              <a:buNone/>
            </a:pPr>
            <a:endParaRPr lang="en-US" dirty="0"/>
          </a:p>
        </p:txBody>
      </p:sp>
      <p:sp>
        <p:nvSpPr>
          <p:cNvPr id="4" name="Footer Placeholder 3">
            <a:extLst>
              <a:ext uri="{FF2B5EF4-FFF2-40B4-BE49-F238E27FC236}">
                <a16:creationId xmlns:a16="http://schemas.microsoft.com/office/drawing/2014/main" id="{F2C0B49F-468D-4ED3-8990-AECA18BD7DC9}"/>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AA2E42AC-9AB5-4315-A9BA-466521383AD0}"/>
              </a:ext>
            </a:extLst>
          </p:cNvPr>
          <p:cNvSpPr>
            <a:spLocks noGrp="1"/>
          </p:cNvSpPr>
          <p:nvPr>
            <p:ph type="sldNum" sz="quarter" idx="12"/>
          </p:nvPr>
        </p:nvSpPr>
        <p:spPr/>
        <p:txBody>
          <a:bodyPr/>
          <a:lstStyle/>
          <a:p>
            <a:fld id="{B330FB8B-015B-4BB6-AD14-7BEA45E4DF49}" type="slidenum">
              <a:rPr lang="en-US" smtClean="0"/>
              <a:t>27</a:t>
            </a:fld>
            <a:endParaRPr lang="en-US"/>
          </a:p>
        </p:txBody>
      </p:sp>
    </p:spTree>
    <p:extLst>
      <p:ext uri="{BB962C8B-B14F-4D97-AF65-F5344CB8AC3E}">
        <p14:creationId xmlns:p14="http://schemas.microsoft.com/office/powerpoint/2010/main" val="4291469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110E-730A-4379-A1EB-8792182715E8}"/>
              </a:ext>
            </a:extLst>
          </p:cNvPr>
          <p:cNvSpPr>
            <a:spLocks noGrp="1"/>
          </p:cNvSpPr>
          <p:nvPr>
            <p:ph type="title"/>
          </p:nvPr>
        </p:nvSpPr>
        <p:spPr>
          <a:solidFill>
            <a:srgbClr val="FF0000"/>
          </a:solidFill>
        </p:spPr>
        <p:txBody>
          <a:bodyPr>
            <a:normAutofit fontScale="90000"/>
          </a:bodyPr>
          <a:lstStyle/>
          <a:p>
            <a:r>
              <a:rPr lang="en-US" sz="3600" dirty="0">
                <a:solidFill>
                  <a:schemeClr val="bg1"/>
                </a:solidFill>
              </a:rPr>
              <a:t>CNYCA’s Covid-19 Economic Recovery Project</a:t>
            </a:r>
          </a:p>
        </p:txBody>
      </p:sp>
      <p:sp>
        <p:nvSpPr>
          <p:cNvPr id="3" name="Content Placeholder 2">
            <a:extLst>
              <a:ext uri="{FF2B5EF4-FFF2-40B4-BE49-F238E27FC236}">
                <a16:creationId xmlns:a16="http://schemas.microsoft.com/office/drawing/2014/main" id="{F5E1A557-0605-42BA-804E-6AD58B2C0EA0}"/>
              </a:ext>
            </a:extLst>
          </p:cNvPr>
          <p:cNvSpPr>
            <a:spLocks noGrp="1"/>
          </p:cNvSpPr>
          <p:nvPr>
            <p:ph idx="1"/>
          </p:nvPr>
        </p:nvSpPr>
        <p:spPr/>
        <p:txBody>
          <a:bodyPr>
            <a:normAutofit/>
          </a:bodyPr>
          <a:lstStyle/>
          <a:p>
            <a:r>
              <a:rPr lang="en-US" sz="2000" dirty="0">
                <a:hlinkClick r:id="rId2"/>
              </a:rPr>
              <a:t>http://www.centernyc.org/covid19-economic-impact</a:t>
            </a:r>
            <a:r>
              <a:rPr lang="en-US" sz="2000" dirty="0"/>
              <a:t> for all reports, updates, news coverage, presentations</a:t>
            </a:r>
          </a:p>
          <a:p>
            <a:r>
              <a:rPr lang="en-US" sz="2000" dirty="0"/>
              <a:t>Bi-weekly Economic Updates in NYC Employment and Training Coalition’s Workforce Weekly and on the Center’s Covid-19 webpage</a:t>
            </a:r>
          </a:p>
          <a:p>
            <a:r>
              <a:rPr lang="en-US" sz="2000" dirty="0"/>
              <a:t>Recent Astoria report: </a:t>
            </a:r>
            <a:r>
              <a:rPr lang="en-US" sz="1200" dirty="0"/>
              <a:t>http://www.centernyc.org/reports-briefs/2021/6/2/the-astoria-project-employment-health-and-well-being-in-one-new-york-city-neighborhood-during-covid</a:t>
            </a:r>
          </a:p>
        </p:txBody>
      </p:sp>
      <p:sp>
        <p:nvSpPr>
          <p:cNvPr id="4" name="Footer Placeholder 3">
            <a:extLst>
              <a:ext uri="{FF2B5EF4-FFF2-40B4-BE49-F238E27FC236}">
                <a16:creationId xmlns:a16="http://schemas.microsoft.com/office/drawing/2014/main" id="{386E7071-777F-4834-94E6-ECD9942BD765}"/>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02E160A9-DD9A-49A2-9791-9D5F044267DE}"/>
              </a:ext>
            </a:extLst>
          </p:cNvPr>
          <p:cNvSpPr>
            <a:spLocks noGrp="1"/>
          </p:cNvSpPr>
          <p:nvPr>
            <p:ph type="sldNum" sz="quarter" idx="12"/>
          </p:nvPr>
        </p:nvSpPr>
        <p:spPr/>
        <p:txBody>
          <a:bodyPr/>
          <a:lstStyle/>
          <a:p>
            <a:fld id="{B330FB8B-015B-4BB6-AD14-7BEA45E4DF49}" type="slidenum">
              <a:rPr lang="en-US" smtClean="0"/>
              <a:t>28</a:t>
            </a:fld>
            <a:endParaRPr lang="en-US"/>
          </a:p>
        </p:txBody>
      </p:sp>
      <p:pic>
        <p:nvPicPr>
          <p:cNvPr id="7" name="Picture 6">
            <a:extLst>
              <a:ext uri="{FF2B5EF4-FFF2-40B4-BE49-F238E27FC236}">
                <a16:creationId xmlns:a16="http://schemas.microsoft.com/office/drawing/2014/main" id="{C5C7160E-3348-4313-BEF1-259D6A6F19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505200"/>
            <a:ext cx="1972741" cy="2438400"/>
          </a:xfrm>
          <a:prstGeom prst="rect">
            <a:avLst/>
          </a:prstGeom>
        </p:spPr>
      </p:pic>
    </p:spTree>
    <p:extLst>
      <p:ext uri="{BB962C8B-B14F-4D97-AF65-F5344CB8AC3E}">
        <p14:creationId xmlns:p14="http://schemas.microsoft.com/office/powerpoint/2010/main" val="3804781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ECACB72-3535-4C1F-B618-F4CBD214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568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6B4FE3-5E18-4F08-B3C6-8775B1CFB685}"/>
              </a:ext>
            </a:extLst>
          </p:cNvPr>
          <p:cNvSpPr>
            <a:spLocks noGrp="1"/>
          </p:cNvSpPr>
          <p:nvPr>
            <p:ph type="title"/>
          </p:nvPr>
        </p:nvSpPr>
        <p:spPr>
          <a:xfrm>
            <a:off x="445465" y="581891"/>
            <a:ext cx="2828257" cy="3740727"/>
          </a:xfrm>
        </p:spPr>
        <p:txBody>
          <a:bodyPr vert="horz" lIns="91440" tIns="45720" rIns="91440" bIns="45720" rtlCol="0" anchor="b">
            <a:normAutofit/>
          </a:bodyPr>
          <a:lstStyle/>
          <a:p>
            <a:r>
              <a:rPr lang="en-US" sz="1900" kern="1200">
                <a:solidFill>
                  <a:schemeClr val="bg1"/>
                </a:solidFill>
                <a:latin typeface="+mj-lt"/>
                <a:ea typeface="+mj-ea"/>
                <a:cs typeface="+mj-cs"/>
              </a:rPr>
              <a:t>Thank you.</a:t>
            </a:r>
            <a:br>
              <a:rPr lang="en-US" sz="1900" kern="1200">
                <a:solidFill>
                  <a:schemeClr val="bg1"/>
                </a:solidFill>
                <a:latin typeface="+mj-lt"/>
                <a:ea typeface="+mj-ea"/>
                <a:cs typeface="+mj-cs"/>
              </a:rPr>
            </a:br>
            <a:br>
              <a:rPr lang="en-US" sz="1900" kern="1200">
                <a:solidFill>
                  <a:schemeClr val="bg1"/>
                </a:solidFill>
                <a:latin typeface="+mj-lt"/>
                <a:ea typeface="+mj-ea"/>
                <a:cs typeface="+mj-cs"/>
              </a:rPr>
            </a:br>
            <a:r>
              <a:rPr lang="en-US" sz="1900" kern="1200">
                <a:solidFill>
                  <a:schemeClr val="bg1"/>
                </a:solidFill>
                <a:latin typeface="+mj-lt"/>
                <a:ea typeface="+mj-ea"/>
                <a:cs typeface="+mj-cs"/>
              </a:rPr>
              <a:t>James Parrott</a:t>
            </a:r>
            <a:br>
              <a:rPr lang="en-US" sz="1900" kern="1200">
                <a:solidFill>
                  <a:schemeClr val="bg1"/>
                </a:solidFill>
                <a:latin typeface="+mj-lt"/>
                <a:ea typeface="+mj-ea"/>
                <a:cs typeface="+mj-cs"/>
              </a:rPr>
            </a:br>
            <a:r>
              <a:rPr lang="en-US" sz="1900" kern="1200">
                <a:solidFill>
                  <a:schemeClr val="bg1"/>
                </a:solidFill>
                <a:latin typeface="+mj-lt"/>
                <a:ea typeface="+mj-ea"/>
                <a:cs typeface="+mj-cs"/>
              </a:rPr>
              <a:t>Center for New York City Affairs</a:t>
            </a:r>
            <a:br>
              <a:rPr lang="en-US" sz="1900" kern="1200">
                <a:solidFill>
                  <a:schemeClr val="bg1"/>
                </a:solidFill>
                <a:latin typeface="+mj-lt"/>
                <a:ea typeface="+mj-ea"/>
                <a:cs typeface="+mj-cs"/>
              </a:rPr>
            </a:br>
            <a:r>
              <a:rPr lang="en-US" sz="1900" kern="1200">
                <a:solidFill>
                  <a:schemeClr val="bg1"/>
                </a:solidFill>
                <a:latin typeface="+mj-lt"/>
                <a:ea typeface="+mj-ea"/>
                <a:cs typeface="+mj-cs"/>
              </a:rPr>
              <a:t>The New School</a:t>
            </a:r>
            <a:br>
              <a:rPr lang="en-US" sz="1900" kern="1200">
                <a:solidFill>
                  <a:schemeClr val="bg1"/>
                </a:solidFill>
                <a:latin typeface="+mj-lt"/>
                <a:ea typeface="+mj-ea"/>
                <a:cs typeface="+mj-cs"/>
              </a:rPr>
            </a:br>
            <a:r>
              <a:rPr lang="en-US" sz="1900" kern="1200">
                <a:solidFill>
                  <a:schemeClr val="bg1"/>
                </a:solidFill>
                <a:latin typeface="+mj-lt"/>
                <a:ea typeface="+mj-ea"/>
                <a:cs typeface="+mj-cs"/>
              </a:rPr>
              <a:t>ParrottJ@newschool.edu</a:t>
            </a:r>
            <a:br>
              <a:rPr lang="en-US" sz="1900" kern="1200">
                <a:solidFill>
                  <a:schemeClr val="bg1"/>
                </a:solidFill>
                <a:latin typeface="+mj-lt"/>
                <a:ea typeface="+mj-ea"/>
                <a:cs typeface="+mj-cs"/>
              </a:rPr>
            </a:br>
            <a:endParaRPr lang="en-US" sz="1900" kern="1200">
              <a:solidFill>
                <a:schemeClr val="bg1"/>
              </a:solidFill>
              <a:latin typeface="+mj-lt"/>
              <a:ea typeface="+mj-ea"/>
              <a:cs typeface="+mj-cs"/>
            </a:endParaRPr>
          </a:p>
        </p:txBody>
      </p:sp>
      <p:pic>
        <p:nvPicPr>
          <p:cNvPr id="6" name="Picture 5" descr="A close up of a logo&#10;&#10;Description generated with very high confidence">
            <a:extLst>
              <a:ext uri="{FF2B5EF4-FFF2-40B4-BE49-F238E27FC236}">
                <a16:creationId xmlns:a16="http://schemas.microsoft.com/office/drawing/2014/main" id="{716DF4C6-8349-4F8E-B170-373C69320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270" y="2421016"/>
            <a:ext cx="4411246" cy="1885807"/>
          </a:xfrm>
          <a:prstGeom prst="rect">
            <a:avLst/>
          </a:prstGeom>
        </p:spPr>
      </p:pic>
      <p:sp>
        <p:nvSpPr>
          <p:cNvPr id="3" name="Footer Placeholder 2">
            <a:extLst>
              <a:ext uri="{FF2B5EF4-FFF2-40B4-BE49-F238E27FC236}">
                <a16:creationId xmlns:a16="http://schemas.microsoft.com/office/drawing/2014/main" id="{55063F71-02E6-4F58-A992-9D46D156A5B8}"/>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Center for New York City Affairs</a:t>
            </a:r>
          </a:p>
        </p:txBody>
      </p:sp>
      <p:sp>
        <p:nvSpPr>
          <p:cNvPr id="4" name="Slide Number Placeholder 3">
            <a:extLst>
              <a:ext uri="{FF2B5EF4-FFF2-40B4-BE49-F238E27FC236}">
                <a16:creationId xmlns:a16="http://schemas.microsoft.com/office/drawing/2014/main" id="{73190F72-A35E-4FA9-B812-E2C85BB060E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95753DFF-8885-4DF9-B834-09ADC70E4708}" type="slidenum">
              <a:rPr lang="en-US" sz="1200"/>
              <a:pPr>
                <a:spcAft>
                  <a:spcPts val="600"/>
                </a:spcAft>
              </a:pPr>
              <a:t>29</a:t>
            </a:fld>
            <a:endParaRPr lang="en-US" sz="1200"/>
          </a:p>
        </p:txBody>
      </p:sp>
      <p:sp>
        <p:nvSpPr>
          <p:cNvPr id="7" name="TextBox 6">
            <a:extLst>
              <a:ext uri="{FF2B5EF4-FFF2-40B4-BE49-F238E27FC236}">
                <a16:creationId xmlns:a16="http://schemas.microsoft.com/office/drawing/2014/main" id="{984582DF-D5D4-44D2-8C90-E2C903767502}"/>
              </a:ext>
            </a:extLst>
          </p:cNvPr>
          <p:cNvSpPr txBox="1"/>
          <p:nvPr/>
        </p:nvSpPr>
        <p:spPr>
          <a:xfrm>
            <a:off x="436903" y="4419600"/>
            <a:ext cx="2209800" cy="369332"/>
          </a:xfrm>
          <a:prstGeom prst="rect">
            <a:avLst/>
          </a:prstGeom>
          <a:noFill/>
        </p:spPr>
        <p:txBody>
          <a:bodyPr wrap="square" rtlCol="0">
            <a:spAutoFit/>
          </a:bodyPr>
          <a:lstStyle/>
          <a:p>
            <a:r>
              <a:rPr lang="en-US" b="1" dirty="0"/>
              <a:t>www.CenterNYC.org</a:t>
            </a:r>
          </a:p>
        </p:txBody>
      </p:sp>
    </p:spTree>
    <p:extLst>
      <p:ext uri="{BB962C8B-B14F-4D97-AF65-F5344CB8AC3E}">
        <p14:creationId xmlns:p14="http://schemas.microsoft.com/office/powerpoint/2010/main" val="313813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25DC-6C9F-4AB3-A5D6-468F5B721172}"/>
              </a:ext>
            </a:extLst>
          </p:cNvPr>
          <p:cNvSpPr>
            <a:spLocks noGrp="1"/>
          </p:cNvSpPr>
          <p:nvPr>
            <p:ph type="title"/>
          </p:nvPr>
        </p:nvSpPr>
        <p:spPr>
          <a:xfrm>
            <a:off x="457200" y="274638"/>
            <a:ext cx="8229600" cy="1325562"/>
          </a:xfrm>
          <a:solidFill>
            <a:schemeClr val="accent5"/>
          </a:solidFill>
        </p:spPr>
        <p:txBody>
          <a:bodyPr>
            <a:noAutofit/>
          </a:bodyPr>
          <a:lstStyle/>
          <a:p>
            <a:pPr algn="l"/>
            <a:r>
              <a:rPr lang="en-US" sz="3600" dirty="0">
                <a:solidFill>
                  <a:schemeClr val="bg1"/>
                </a:solidFill>
              </a:rPr>
              <a:t>How is the Covid-19 dislocation different than a business cycle downturn?</a:t>
            </a:r>
          </a:p>
        </p:txBody>
      </p:sp>
      <p:sp>
        <p:nvSpPr>
          <p:cNvPr id="3" name="Content Placeholder 2">
            <a:extLst>
              <a:ext uri="{FF2B5EF4-FFF2-40B4-BE49-F238E27FC236}">
                <a16:creationId xmlns:a16="http://schemas.microsoft.com/office/drawing/2014/main" id="{B643A949-8E3D-4E3D-AF7F-253CA9ECEF52}"/>
              </a:ext>
            </a:extLst>
          </p:cNvPr>
          <p:cNvSpPr>
            <a:spLocks noGrp="1"/>
          </p:cNvSpPr>
          <p:nvPr>
            <p:ph idx="1"/>
          </p:nvPr>
        </p:nvSpPr>
        <p:spPr>
          <a:xfrm>
            <a:off x="457200" y="1905000"/>
            <a:ext cx="8229600" cy="4221163"/>
          </a:xfrm>
        </p:spPr>
        <p:txBody>
          <a:bodyPr>
            <a:normAutofit/>
          </a:bodyPr>
          <a:lstStyle/>
          <a:p>
            <a:r>
              <a:rPr lang="en-US" sz="2400" dirty="0"/>
              <a:t>Business and job dislocations result from government-mandated restrictions to protect public health</a:t>
            </a:r>
          </a:p>
          <a:p>
            <a:r>
              <a:rPr lang="en-US" sz="2400" dirty="0"/>
              <a:t>Credit access problems and reduced consumer spending are not driving job losses</a:t>
            </a:r>
          </a:p>
          <a:p>
            <a:r>
              <a:rPr lang="en-US" sz="2400" dirty="0"/>
              <a:t>Different sectoral and labor impacts</a:t>
            </a:r>
          </a:p>
          <a:p>
            <a:r>
              <a:rPr lang="en-US" sz="2400" dirty="0"/>
              <a:t>Highly uneven economic and health impacts depending on sector, public health risks, and ability of high-income workers to work remotely </a:t>
            </a:r>
          </a:p>
          <a:p>
            <a:r>
              <a:rPr lang="en-US" sz="2400" dirty="0"/>
              <a:t>Need a new conceptual lens to analyze economic impacts</a:t>
            </a:r>
          </a:p>
        </p:txBody>
      </p:sp>
      <p:sp>
        <p:nvSpPr>
          <p:cNvPr id="4" name="Footer Placeholder 3">
            <a:extLst>
              <a:ext uri="{FF2B5EF4-FFF2-40B4-BE49-F238E27FC236}">
                <a16:creationId xmlns:a16="http://schemas.microsoft.com/office/drawing/2014/main" id="{20EE6AB0-F425-4903-BA12-85AC85777350}"/>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11D52D46-1306-4145-B67D-663FEAC3B04E}"/>
              </a:ext>
            </a:extLst>
          </p:cNvPr>
          <p:cNvSpPr>
            <a:spLocks noGrp="1"/>
          </p:cNvSpPr>
          <p:nvPr>
            <p:ph type="sldNum" sz="quarter" idx="12"/>
          </p:nvPr>
        </p:nvSpPr>
        <p:spPr/>
        <p:txBody>
          <a:bodyPr/>
          <a:lstStyle/>
          <a:p>
            <a:fld id="{B330FB8B-015B-4BB6-AD14-7BEA45E4DF49}" type="slidenum">
              <a:rPr lang="en-US" smtClean="0"/>
              <a:t>3</a:t>
            </a:fld>
            <a:endParaRPr lang="en-US"/>
          </a:p>
        </p:txBody>
      </p:sp>
    </p:spTree>
    <p:extLst>
      <p:ext uri="{BB962C8B-B14F-4D97-AF65-F5344CB8AC3E}">
        <p14:creationId xmlns:p14="http://schemas.microsoft.com/office/powerpoint/2010/main" val="257745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8310-DB02-4A0B-B581-2A5EF6CDFA43}"/>
              </a:ext>
            </a:extLst>
          </p:cNvPr>
          <p:cNvSpPr>
            <a:spLocks noGrp="1"/>
          </p:cNvSpPr>
          <p:nvPr>
            <p:ph type="title"/>
          </p:nvPr>
        </p:nvSpPr>
        <p:spPr>
          <a:solidFill>
            <a:schemeClr val="accent5"/>
          </a:solidFill>
        </p:spPr>
        <p:txBody>
          <a:bodyPr/>
          <a:lstStyle/>
          <a:p>
            <a:r>
              <a:rPr lang="en-US" dirty="0">
                <a:solidFill>
                  <a:schemeClr val="bg1"/>
                </a:solidFill>
              </a:rPr>
              <a:t>3 </a:t>
            </a:r>
            <a:r>
              <a:rPr lang="en-US" dirty="0" err="1">
                <a:solidFill>
                  <a:schemeClr val="bg1"/>
                </a:solidFill>
              </a:rPr>
              <a:t>Covid</a:t>
            </a:r>
            <a:r>
              <a:rPr lang="en-US" dirty="0">
                <a:solidFill>
                  <a:schemeClr val="bg1"/>
                </a:solidFill>
              </a:rPr>
              <a:t> Categories</a:t>
            </a:r>
          </a:p>
        </p:txBody>
      </p:sp>
      <p:sp>
        <p:nvSpPr>
          <p:cNvPr id="3" name="Content Placeholder 2">
            <a:extLst>
              <a:ext uri="{FF2B5EF4-FFF2-40B4-BE49-F238E27FC236}">
                <a16:creationId xmlns:a16="http://schemas.microsoft.com/office/drawing/2014/main" id="{440BC54D-D674-433F-B0BF-C85211D24BE9}"/>
              </a:ext>
            </a:extLst>
          </p:cNvPr>
          <p:cNvSpPr>
            <a:spLocks noGrp="1"/>
          </p:cNvSpPr>
          <p:nvPr>
            <p:ph idx="1"/>
          </p:nvPr>
        </p:nvSpPr>
        <p:spPr/>
        <p:txBody>
          <a:bodyPr/>
          <a:lstStyle/>
          <a:p>
            <a:r>
              <a:rPr lang="en-US" dirty="0"/>
              <a:t>Essential: health care, human services, public safety and services</a:t>
            </a:r>
          </a:p>
          <a:p>
            <a:r>
              <a:rPr lang="en-US" dirty="0"/>
              <a:t>Face-to-Face: restaurants, hotels, retail, arts, transportation, construction, building services, local services</a:t>
            </a:r>
          </a:p>
          <a:p>
            <a:r>
              <a:rPr lang="en-US" dirty="0"/>
              <a:t>Remote-working: finance and real estate, professional services, information</a:t>
            </a:r>
          </a:p>
        </p:txBody>
      </p:sp>
      <p:sp>
        <p:nvSpPr>
          <p:cNvPr id="4" name="Footer Placeholder 3">
            <a:extLst>
              <a:ext uri="{FF2B5EF4-FFF2-40B4-BE49-F238E27FC236}">
                <a16:creationId xmlns:a16="http://schemas.microsoft.com/office/drawing/2014/main" id="{B3287092-F65A-43DE-973A-D1ADEFFCD5AD}"/>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4E7238B1-EDA3-4FD2-9679-C59D29FAF638}"/>
              </a:ext>
            </a:extLst>
          </p:cNvPr>
          <p:cNvSpPr>
            <a:spLocks noGrp="1"/>
          </p:cNvSpPr>
          <p:nvPr>
            <p:ph type="sldNum" sz="quarter" idx="12"/>
          </p:nvPr>
        </p:nvSpPr>
        <p:spPr/>
        <p:txBody>
          <a:bodyPr/>
          <a:lstStyle/>
          <a:p>
            <a:fld id="{B330FB8B-015B-4BB6-AD14-7BEA45E4DF49}" type="slidenum">
              <a:rPr lang="en-US" smtClean="0"/>
              <a:t>4</a:t>
            </a:fld>
            <a:endParaRPr lang="en-US"/>
          </a:p>
        </p:txBody>
      </p:sp>
    </p:spTree>
    <p:extLst>
      <p:ext uri="{BB962C8B-B14F-4D97-AF65-F5344CB8AC3E}">
        <p14:creationId xmlns:p14="http://schemas.microsoft.com/office/powerpoint/2010/main" val="413070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E6477-5FB9-43A6-9781-B61B11CBAABC}"/>
              </a:ext>
            </a:extLst>
          </p:cNvPr>
          <p:cNvSpPr>
            <a:spLocks noGrp="1"/>
          </p:cNvSpPr>
          <p:nvPr>
            <p:ph type="title"/>
          </p:nvPr>
        </p:nvSpPr>
        <p:spPr>
          <a:xfrm>
            <a:off x="756138" y="174032"/>
            <a:ext cx="7631723" cy="1111843"/>
          </a:xfrm>
        </p:spPr>
        <p:txBody>
          <a:bodyPr vert="horz" lIns="91440" tIns="45720" rIns="91440" bIns="45720" rtlCol="0" anchor="ctr">
            <a:normAutofit/>
          </a:bodyPr>
          <a:lstStyle/>
          <a:p>
            <a:pPr algn="l">
              <a:lnSpc>
                <a:spcPct val="90000"/>
              </a:lnSpc>
            </a:pPr>
            <a:r>
              <a:rPr lang="en-US" sz="2800" kern="1200" dirty="0">
                <a:latin typeface="+mj-lt"/>
                <a:ea typeface="+mj-ea"/>
                <a:cs typeface="+mj-cs"/>
              </a:rPr>
              <a:t>Pandemic’s distinctive pattern of NYC job losses </a:t>
            </a:r>
          </a:p>
        </p:txBody>
      </p:sp>
      <p:pic>
        <p:nvPicPr>
          <p:cNvPr id="6" name="Content Placeholder 5">
            <a:extLst>
              <a:ext uri="{FF2B5EF4-FFF2-40B4-BE49-F238E27FC236}">
                <a16:creationId xmlns:a16="http://schemas.microsoft.com/office/drawing/2014/main" id="{EFDEADBC-9C05-473E-BD0B-5EC92A186260}"/>
              </a:ext>
            </a:extLst>
          </p:cNvPr>
          <p:cNvPicPr>
            <a:picLocks noChangeAspect="1"/>
          </p:cNvPicPr>
          <p:nvPr/>
        </p:nvPicPr>
        <p:blipFill>
          <a:blip r:embed="rId2"/>
          <a:stretch>
            <a:fillRect/>
          </a:stretch>
        </p:blipFill>
        <p:spPr>
          <a:xfrm>
            <a:off x="914400" y="1219201"/>
            <a:ext cx="7315200" cy="4876800"/>
          </a:xfrm>
          <a:prstGeom prst="rect">
            <a:avLst/>
          </a:prstGeom>
        </p:spPr>
      </p:pic>
      <p:sp>
        <p:nvSpPr>
          <p:cNvPr id="4" name="Footer Placeholder 3">
            <a:extLst>
              <a:ext uri="{FF2B5EF4-FFF2-40B4-BE49-F238E27FC236}">
                <a16:creationId xmlns:a16="http://schemas.microsoft.com/office/drawing/2014/main" id="{85429975-93B7-42E7-834E-E093FCA18029}"/>
              </a:ext>
            </a:extLst>
          </p:cNvPr>
          <p:cNvSpPr>
            <a:spLocks noGrp="1"/>
          </p:cNvSpPr>
          <p:nvPr>
            <p:ph type="ftr" sz="quarter" idx="11"/>
          </p:nvPr>
        </p:nvSpPr>
        <p:spPr>
          <a:xfrm>
            <a:off x="3028950" y="6356350"/>
            <a:ext cx="3086100" cy="365125"/>
          </a:xfrm>
        </p:spPr>
        <p:txBody>
          <a:bodyPr vert="horz" lIns="91440" tIns="45720" rIns="91440" bIns="45720" rtlCol="0">
            <a:normAutofit/>
          </a:bodyPr>
          <a:lstStyle/>
          <a:p>
            <a:pPr>
              <a:spcAft>
                <a:spcPts val="600"/>
              </a:spcAft>
            </a:pPr>
            <a:r>
              <a:rPr lang="en-US" kern="1200">
                <a:latin typeface="+mn-lt"/>
                <a:ea typeface="+mn-ea"/>
                <a:cs typeface="+mn-cs"/>
              </a:rPr>
              <a:t>Center for New York City Affairs</a:t>
            </a:r>
          </a:p>
        </p:txBody>
      </p:sp>
      <p:sp>
        <p:nvSpPr>
          <p:cNvPr id="5" name="Slide Number Placeholder 4">
            <a:extLst>
              <a:ext uri="{FF2B5EF4-FFF2-40B4-BE49-F238E27FC236}">
                <a16:creationId xmlns:a16="http://schemas.microsoft.com/office/drawing/2014/main" id="{28980B07-EC34-4311-8AE2-F8AF400B6F76}"/>
              </a:ext>
            </a:extLst>
          </p:cNvPr>
          <p:cNvSpPr>
            <a:spLocks noGrp="1"/>
          </p:cNvSpPr>
          <p:nvPr>
            <p:ph type="sldNum" sz="quarter" idx="12"/>
          </p:nvPr>
        </p:nvSpPr>
        <p:spPr>
          <a:xfrm>
            <a:off x="6457950" y="6356350"/>
            <a:ext cx="2057400" cy="365125"/>
          </a:xfrm>
        </p:spPr>
        <p:txBody>
          <a:bodyPr vert="horz" lIns="91440" tIns="45720" rIns="91440" bIns="45720" rtlCol="0">
            <a:normAutofit/>
          </a:bodyPr>
          <a:lstStyle/>
          <a:p>
            <a:pPr>
              <a:spcAft>
                <a:spcPts val="600"/>
              </a:spcAft>
            </a:pPr>
            <a:fld id="{B330FB8B-015B-4BB6-AD14-7BEA45E4DF49}" type="slidenum">
              <a:rPr lang="en-US" smtClean="0"/>
              <a:pPr>
                <a:spcAft>
                  <a:spcPts val="600"/>
                </a:spcAft>
              </a:pPr>
              <a:t>5</a:t>
            </a:fld>
            <a:endParaRPr lang="en-US"/>
          </a:p>
        </p:txBody>
      </p:sp>
    </p:spTree>
    <p:extLst>
      <p:ext uri="{BB962C8B-B14F-4D97-AF65-F5344CB8AC3E}">
        <p14:creationId xmlns:p14="http://schemas.microsoft.com/office/powerpoint/2010/main" val="388921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3651C-6D65-4CB6-9853-CA79C94F9A9D}"/>
              </a:ext>
            </a:extLst>
          </p:cNvPr>
          <p:cNvSpPr>
            <a:spLocks noGrp="1"/>
          </p:cNvSpPr>
          <p:nvPr>
            <p:ph type="title"/>
          </p:nvPr>
        </p:nvSpPr>
        <p:spPr>
          <a:xfrm>
            <a:off x="756138" y="174032"/>
            <a:ext cx="7631723" cy="1111843"/>
          </a:xfrm>
        </p:spPr>
        <p:txBody>
          <a:bodyPr vert="horz" lIns="91440" tIns="45720" rIns="91440" bIns="45720" rtlCol="0" anchor="ctr">
            <a:normAutofit/>
          </a:bodyPr>
          <a:lstStyle/>
          <a:p>
            <a:pPr algn="l">
              <a:lnSpc>
                <a:spcPct val="90000"/>
              </a:lnSpc>
            </a:pPr>
            <a:r>
              <a:rPr lang="en-US" sz="2700" kern="1200" dirty="0">
                <a:latin typeface="+mj-lt"/>
                <a:ea typeface="+mj-ea"/>
                <a:cs typeface="+mj-cs"/>
              </a:rPr>
              <a:t>As of May, NYC jobs were 10.9% below Feb. 2020; nearly 3 times the national 3.7% drop</a:t>
            </a:r>
          </a:p>
        </p:txBody>
      </p:sp>
      <p:sp>
        <p:nvSpPr>
          <p:cNvPr id="4" name="Footer Placeholder 3">
            <a:extLst>
              <a:ext uri="{FF2B5EF4-FFF2-40B4-BE49-F238E27FC236}">
                <a16:creationId xmlns:a16="http://schemas.microsoft.com/office/drawing/2014/main" id="{DC1FCF25-9D84-4ECC-AEA1-6B5FFDB5B713}"/>
              </a:ext>
            </a:extLst>
          </p:cNvPr>
          <p:cNvSpPr>
            <a:spLocks noGrp="1"/>
          </p:cNvSpPr>
          <p:nvPr>
            <p:ph type="ftr" sz="quarter" idx="11"/>
          </p:nvPr>
        </p:nvSpPr>
        <p:spPr>
          <a:xfrm>
            <a:off x="3028950" y="6356350"/>
            <a:ext cx="3086100" cy="365125"/>
          </a:xfrm>
        </p:spPr>
        <p:txBody>
          <a:bodyPr vert="horz" lIns="91440" tIns="45720" rIns="91440" bIns="45720" rtlCol="0">
            <a:normAutofit/>
          </a:bodyPr>
          <a:lstStyle/>
          <a:p>
            <a:pPr>
              <a:spcAft>
                <a:spcPts val="600"/>
              </a:spcAft>
            </a:pPr>
            <a:r>
              <a:rPr lang="en-US" kern="1200">
                <a:latin typeface="+mn-lt"/>
                <a:ea typeface="+mn-ea"/>
                <a:cs typeface="+mn-cs"/>
              </a:rPr>
              <a:t>Center for New York City Affairs</a:t>
            </a:r>
          </a:p>
        </p:txBody>
      </p:sp>
      <p:sp>
        <p:nvSpPr>
          <p:cNvPr id="5" name="Slide Number Placeholder 4">
            <a:extLst>
              <a:ext uri="{FF2B5EF4-FFF2-40B4-BE49-F238E27FC236}">
                <a16:creationId xmlns:a16="http://schemas.microsoft.com/office/drawing/2014/main" id="{3D5BF99B-CA2E-4BB5-82E7-4A5DBD7805B1}"/>
              </a:ext>
            </a:extLst>
          </p:cNvPr>
          <p:cNvSpPr>
            <a:spLocks noGrp="1"/>
          </p:cNvSpPr>
          <p:nvPr>
            <p:ph type="sldNum" sz="quarter" idx="12"/>
          </p:nvPr>
        </p:nvSpPr>
        <p:spPr>
          <a:xfrm>
            <a:off x="6457950" y="6356350"/>
            <a:ext cx="2057400" cy="365125"/>
          </a:xfrm>
        </p:spPr>
        <p:txBody>
          <a:bodyPr vert="horz" lIns="91440" tIns="45720" rIns="91440" bIns="45720" rtlCol="0">
            <a:normAutofit/>
          </a:bodyPr>
          <a:lstStyle/>
          <a:p>
            <a:pPr>
              <a:spcAft>
                <a:spcPts val="600"/>
              </a:spcAft>
            </a:pPr>
            <a:fld id="{B330FB8B-015B-4BB6-AD14-7BEA45E4DF49}" type="slidenum">
              <a:rPr lang="en-US" smtClean="0"/>
              <a:pPr>
                <a:spcAft>
                  <a:spcPts val="600"/>
                </a:spcAft>
              </a:pPr>
              <a:t>6</a:t>
            </a:fld>
            <a:endParaRPr lang="en-US"/>
          </a:p>
        </p:txBody>
      </p:sp>
      <p:pic>
        <p:nvPicPr>
          <p:cNvPr id="7" name="Picture 6">
            <a:extLst>
              <a:ext uri="{FF2B5EF4-FFF2-40B4-BE49-F238E27FC236}">
                <a16:creationId xmlns:a16="http://schemas.microsoft.com/office/drawing/2014/main" id="{B9094155-097A-4A5F-905F-229DC32393EA}"/>
              </a:ext>
            </a:extLst>
          </p:cNvPr>
          <p:cNvPicPr>
            <a:picLocks noChangeAspect="1"/>
          </p:cNvPicPr>
          <p:nvPr/>
        </p:nvPicPr>
        <p:blipFill>
          <a:blip r:embed="rId2"/>
          <a:stretch>
            <a:fillRect/>
          </a:stretch>
        </p:blipFill>
        <p:spPr>
          <a:xfrm>
            <a:off x="858558" y="1459907"/>
            <a:ext cx="7447242" cy="4712293"/>
          </a:xfrm>
          <a:prstGeom prst="rect">
            <a:avLst/>
          </a:prstGeom>
        </p:spPr>
      </p:pic>
    </p:spTree>
    <p:extLst>
      <p:ext uri="{BB962C8B-B14F-4D97-AF65-F5344CB8AC3E}">
        <p14:creationId xmlns:p14="http://schemas.microsoft.com/office/powerpoint/2010/main" val="232985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9936-70B2-4A93-B571-62EED610F4D4}"/>
              </a:ext>
            </a:extLst>
          </p:cNvPr>
          <p:cNvSpPr>
            <a:spLocks noGrp="1"/>
          </p:cNvSpPr>
          <p:nvPr>
            <p:ph type="title"/>
          </p:nvPr>
        </p:nvSpPr>
        <p:spPr/>
        <p:txBody>
          <a:bodyPr>
            <a:normAutofit/>
          </a:bodyPr>
          <a:lstStyle/>
          <a:p>
            <a:pPr algn="l"/>
            <a:r>
              <a:rPr lang="en-US" sz="2800" dirty="0"/>
              <a:t>NYC job losses greatest among 20 largest U.S. cities</a:t>
            </a:r>
            <a:br>
              <a:rPr lang="en-US" sz="2800" dirty="0"/>
            </a:br>
            <a:r>
              <a:rPr lang="en-US" sz="2000" dirty="0"/>
              <a:t>Feb. 2020-Apr. 2021</a:t>
            </a:r>
          </a:p>
        </p:txBody>
      </p:sp>
      <p:sp>
        <p:nvSpPr>
          <p:cNvPr id="3" name="Content Placeholder 2">
            <a:extLst>
              <a:ext uri="{FF2B5EF4-FFF2-40B4-BE49-F238E27FC236}">
                <a16:creationId xmlns:a16="http://schemas.microsoft.com/office/drawing/2014/main" id="{FA7CDC32-B4A7-47DC-873B-79A02680DF53}"/>
              </a:ext>
            </a:extLst>
          </p:cNvPr>
          <p:cNvSpPr>
            <a:spLocks noGrp="1"/>
          </p:cNvSpPr>
          <p:nvPr>
            <p:ph idx="1"/>
          </p:nvPr>
        </p:nvSpPr>
        <p:spPr>
          <a:xfrm>
            <a:off x="457200" y="2514600"/>
            <a:ext cx="8229600" cy="4525963"/>
          </a:xfrm>
        </p:spPr>
        <p:txBody>
          <a:bodyPr/>
          <a:lstStyle/>
          <a:p>
            <a:pPr marL="0" indent="0">
              <a:buNone/>
            </a:pPr>
            <a:r>
              <a:rPr lang="en-US" dirty="0"/>
              <a:t>  </a:t>
            </a:r>
          </a:p>
        </p:txBody>
      </p:sp>
      <p:sp>
        <p:nvSpPr>
          <p:cNvPr id="4" name="Footer Placeholder 3">
            <a:extLst>
              <a:ext uri="{FF2B5EF4-FFF2-40B4-BE49-F238E27FC236}">
                <a16:creationId xmlns:a16="http://schemas.microsoft.com/office/drawing/2014/main" id="{5FEEA681-599F-478E-8D54-CE2246113F2A}"/>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9AF0744C-5281-4BBC-8A2B-0FEEDBD636FE}"/>
              </a:ext>
            </a:extLst>
          </p:cNvPr>
          <p:cNvSpPr>
            <a:spLocks noGrp="1"/>
          </p:cNvSpPr>
          <p:nvPr>
            <p:ph type="sldNum" sz="quarter" idx="12"/>
          </p:nvPr>
        </p:nvSpPr>
        <p:spPr/>
        <p:txBody>
          <a:bodyPr/>
          <a:lstStyle/>
          <a:p>
            <a:fld id="{B330FB8B-015B-4BB6-AD14-7BEA45E4DF49}" type="slidenum">
              <a:rPr lang="en-US" smtClean="0"/>
              <a:t>7</a:t>
            </a:fld>
            <a:endParaRPr lang="en-US"/>
          </a:p>
        </p:txBody>
      </p:sp>
      <p:pic>
        <p:nvPicPr>
          <p:cNvPr id="7" name="Picture 6">
            <a:extLst>
              <a:ext uri="{FF2B5EF4-FFF2-40B4-BE49-F238E27FC236}">
                <a16:creationId xmlns:a16="http://schemas.microsoft.com/office/drawing/2014/main" id="{4F59CFC1-2DAF-46D0-8D96-E0687A04C5F8}"/>
              </a:ext>
            </a:extLst>
          </p:cNvPr>
          <p:cNvPicPr>
            <a:picLocks noChangeAspect="1"/>
          </p:cNvPicPr>
          <p:nvPr/>
        </p:nvPicPr>
        <p:blipFill>
          <a:blip r:embed="rId2"/>
          <a:stretch>
            <a:fillRect/>
          </a:stretch>
        </p:blipFill>
        <p:spPr>
          <a:xfrm>
            <a:off x="584366" y="1295400"/>
            <a:ext cx="7492834" cy="4754563"/>
          </a:xfrm>
          <a:prstGeom prst="rect">
            <a:avLst/>
          </a:prstGeom>
        </p:spPr>
      </p:pic>
    </p:spTree>
    <p:extLst>
      <p:ext uri="{BB962C8B-B14F-4D97-AF65-F5344CB8AC3E}">
        <p14:creationId xmlns:p14="http://schemas.microsoft.com/office/powerpoint/2010/main" val="96544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6F84-F12E-4480-8B5B-379E146A1E9D}"/>
              </a:ext>
            </a:extLst>
          </p:cNvPr>
          <p:cNvSpPr>
            <a:spLocks noGrp="1"/>
          </p:cNvSpPr>
          <p:nvPr>
            <p:ph type="title"/>
          </p:nvPr>
        </p:nvSpPr>
        <p:spPr>
          <a:xfrm>
            <a:off x="457200" y="274639"/>
            <a:ext cx="7848600" cy="639762"/>
          </a:xfrm>
        </p:spPr>
        <p:txBody>
          <a:bodyPr>
            <a:normAutofit fontScale="90000"/>
          </a:bodyPr>
          <a:lstStyle/>
          <a:p>
            <a:pPr algn="l"/>
            <a:r>
              <a:rPr lang="en-US" sz="2300" dirty="0"/>
              <a:t>As of May, NYC still down 510,000 payroll jobs since Feb. 2020; only 45% of lost jobs have been regained (vs. 74% in rest of the U.S.)</a:t>
            </a:r>
          </a:p>
        </p:txBody>
      </p:sp>
      <p:sp>
        <p:nvSpPr>
          <p:cNvPr id="4" name="Footer Placeholder 3">
            <a:extLst>
              <a:ext uri="{FF2B5EF4-FFF2-40B4-BE49-F238E27FC236}">
                <a16:creationId xmlns:a16="http://schemas.microsoft.com/office/drawing/2014/main" id="{E4CD7BE7-6327-40FF-B431-74E914A2219C}"/>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A024D407-4B6B-4CE4-B0DF-D0B668183C25}"/>
              </a:ext>
            </a:extLst>
          </p:cNvPr>
          <p:cNvSpPr>
            <a:spLocks noGrp="1"/>
          </p:cNvSpPr>
          <p:nvPr>
            <p:ph type="sldNum" sz="quarter" idx="12"/>
          </p:nvPr>
        </p:nvSpPr>
        <p:spPr/>
        <p:txBody>
          <a:bodyPr/>
          <a:lstStyle/>
          <a:p>
            <a:fld id="{B330FB8B-015B-4BB6-AD14-7BEA45E4DF49}" type="slidenum">
              <a:rPr lang="en-US" smtClean="0"/>
              <a:t>8</a:t>
            </a:fld>
            <a:endParaRPr lang="en-US"/>
          </a:p>
        </p:txBody>
      </p:sp>
      <p:pic>
        <p:nvPicPr>
          <p:cNvPr id="3" name="Content Placeholder 2">
            <a:extLst>
              <a:ext uri="{FF2B5EF4-FFF2-40B4-BE49-F238E27FC236}">
                <a16:creationId xmlns:a16="http://schemas.microsoft.com/office/drawing/2014/main" id="{689D0F90-FC7C-4322-8B62-E8262CBEEF58}"/>
              </a:ext>
            </a:extLst>
          </p:cNvPr>
          <p:cNvPicPr>
            <a:picLocks noGrp="1" noChangeAspect="1"/>
          </p:cNvPicPr>
          <p:nvPr>
            <p:ph idx="1"/>
          </p:nvPr>
        </p:nvPicPr>
        <p:blipFill>
          <a:blip r:embed="rId2"/>
          <a:stretch>
            <a:fillRect/>
          </a:stretch>
        </p:blipFill>
        <p:spPr>
          <a:xfrm>
            <a:off x="457200" y="1066800"/>
            <a:ext cx="7924800" cy="5105400"/>
          </a:xfrm>
          <a:prstGeom prst="rect">
            <a:avLst/>
          </a:prstGeom>
        </p:spPr>
      </p:pic>
    </p:spTree>
    <p:extLst>
      <p:ext uri="{BB962C8B-B14F-4D97-AF65-F5344CB8AC3E}">
        <p14:creationId xmlns:p14="http://schemas.microsoft.com/office/powerpoint/2010/main" val="163586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8F23-F661-433E-B8F9-6E8BE1EC2376}"/>
              </a:ext>
            </a:extLst>
          </p:cNvPr>
          <p:cNvSpPr>
            <a:spLocks noGrp="1"/>
          </p:cNvSpPr>
          <p:nvPr>
            <p:ph type="title"/>
          </p:nvPr>
        </p:nvSpPr>
        <p:spPr/>
        <p:txBody>
          <a:bodyPr>
            <a:normAutofit fontScale="90000"/>
          </a:bodyPr>
          <a:lstStyle/>
          <a:p>
            <a:pPr algn="l"/>
            <a:r>
              <a:rPr lang="en-US" sz="3200" dirty="0"/>
              <a:t>NYC loss of payroll jobs plus </a:t>
            </a:r>
            <a:r>
              <a:rPr lang="en-US" sz="3200" dirty="0" err="1"/>
              <a:t>indep</a:t>
            </a:r>
            <a:r>
              <a:rPr lang="en-US" sz="3200" dirty="0"/>
              <a:t>. contractor jobs averaged 748,000 per month Mar.-Dec. 2020</a:t>
            </a:r>
          </a:p>
        </p:txBody>
      </p:sp>
      <p:pic>
        <p:nvPicPr>
          <p:cNvPr id="6" name="Content Placeholder 5">
            <a:extLst>
              <a:ext uri="{FF2B5EF4-FFF2-40B4-BE49-F238E27FC236}">
                <a16:creationId xmlns:a16="http://schemas.microsoft.com/office/drawing/2014/main" id="{402EB0C9-D33C-4A87-BF97-4DC274586F9D}"/>
              </a:ext>
            </a:extLst>
          </p:cNvPr>
          <p:cNvPicPr>
            <a:picLocks noGrp="1" noChangeAspect="1"/>
          </p:cNvPicPr>
          <p:nvPr>
            <p:ph idx="1"/>
          </p:nvPr>
        </p:nvPicPr>
        <p:blipFill>
          <a:blip r:embed="rId2"/>
          <a:stretch>
            <a:fillRect/>
          </a:stretch>
        </p:blipFill>
        <p:spPr>
          <a:xfrm>
            <a:off x="457200" y="1908942"/>
            <a:ext cx="8042026" cy="4314629"/>
          </a:xfrm>
          <a:prstGeom prst="rect">
            <a:avLst/>
          </a:prstGeom>
        </p:spPr>
      </p:pic>
      <p:sp>
        <p:nvSpPr>
          <p:cNvPr id="4" name="Footer Placeholder 3">
            <a:extLst>
              <a:ext uri="{FF2B5EF4-FFF2-40B4-BE49-F238E27FC236}">
                <a16:creationId xmlns:a16="http://schemas.microsoft.com/office/drawing/2014/main" id="{3379B56A-3ADD-4F5B-B254-1F21CD63C437}"/>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C0D85B1A-0B74-41CF-B9C2-1BAEC2152262}"/>
              </a:ext>
            </a:extLst>
          </p:cNvPr>
          <p:cNvSpPr>
            <a:spLocks noGrp="1"/>
          </p:cNvSpPr>
          <p:nvPr>
            <p:ph type="sldNum" sz="quarter" idx="12"/>
          </p:nvPr>
        </p:nvSpPr>
        <p:spPr/>
        <p:txBody>
          <a:bodyPr/>
          <a:lstStyle/>
          <a:p>
            <a:fld id="{B330FB8B-015B-4BB6-AD14-7BEA45E4DF49}" type="slidenum">
              <a:rPr lang="en-US" smtClean="0"/>
              <a:t>9</a:t>
            </a:fld>
            <a:endParaRPr lang="en-US"/>
          </a:p>
        </p:txBody>
      </p:sp>
    </p:spTree>
    <p:extLst>
      <p:ext uri="{BB962C8B-B14F-4D97-AF65-F5344CB8AC3E}">
        <p14:creationId xmlns:p14="http://schemas.microsoft.com/office/powerpoint/2010/main" val="1583246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6719</TotalTime>
  <Words>1300</Words>
  <Application>Microsoft Office PowerPoint</Application>
  <PresentationFormat>On-screen Show (4:3)</PresentationFormat>
  <Paragraphs>138</Paragraphs>
  <Slides>29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Cambria</vt:lpstr>
      <vt:lpstr>Office Theme</vt:lpstr>
      <vt:lpstr>Office Theme</vt:lpstr>
      <vt:lpstr>       How Does the NYC Labor Market Recover from the Covid-19 Impact?    James A. Parrott, PhD  Center for New York City Affairs at    The New   School  JamesParrott@newschool.edu  www.centernyc.org  Economic Research Roundtable June 29, 2021  Funding support provided by the Robin Hood Foundation, New York City Workforce Development Fund, New York Community Trust, JPMorgan Chase Foundation, 21st Century ILGWU Heritage Fund, and Consortium for Worker Education </vt:lpstr>
      <vt:lpstr>Overview </vt:lpstr>
      <vt:lpstr>How is the Covid-19 dislocation different than a business cycle downturn?</vt:lpstr>
      <vt:lpstr>3 Covid Categories</vt:lpstr>
      <vt:lpstr>Pandemic’s distinctive pattern of NYC job losses </vt:lpstr>
      <vt:lpstr>As of May, NYC jobs were 10.9% below Feb. 2020; nearly 3 times the national 3.7% drop</vt:lpstr>
      <vt:lpstr>NYC job losses greatest among 20 largest U.S. cities Feb. 2020-Apr. 2021</vt:lpstr>
      <vt:lpstr>As of May, NYC still down 510,000 payroll jobs since Feb. 2020; only 45% of lost jobs have been regained (vs. 74% in rest of the U.S.)</vt:lpstr>
      <vt:lpstr>NYC loss of payroll jobs plus indep. contractor jobs averaged 748,000 per month Mar.-Dec. 2020</vt:lpstr>
      <vt:lpstr> Workers of color are 75% of those losing jobs; chart below shows likelihood of losing job compared to the average</vt:lpstr>
      <vt:lpstr>As of late-May, NYS continuing unemployment insurance claims were about 2.1 million, down by 600,000 since mid-January inflection; in 3 months, it will be about 300,000</vt:lpstr>
      <vt:lpstr>PowerPoint Presentation</vt:lpstr>
      <vt:lpstr>PowerPoint Presentation</vt:lpstr>
      <vt:lpstr>Substantial adverse labor market impacts beyond the sheer extent of job losses</vt:lpstr>
      <vt:lpstr>Are unemployment benefits the reason some employers are having a hard time recruiting workers?</vt:lpstr>
      <vt:lpstr>Surge in quit rates (national) in food services and retail</vt:lpstr>
      <vt:lpstr>NYC child care employment is still nearly 20% below pre-pandemic levels</vt:lpstr>
      <vt:lpstr>Astoria survey pointed up several challenges NYC workers face post-Covid</vt:lpstr>
      <vt:lpstr>NYS workers returning to work part-time face “cliff effects” for partial benefits</vt:lpstr>
      <vt:lpstr>NYC Independent Budget Office projects Covid-19 jobs deficit will last until late 2024 (w/o accounting for changing mix)</vt:lpstr>
      <vt:lpstr>Percent change in U.S. demand (2019-29) vs. baseline BLS projection due to pandemic effects</vt:lpstr>
      <vt:lpstr>Percent change in U.S. occupational demand (2019-2029) vs. baseline BLS proj. due to pandemic effects</vt:lpstr>
      <vt:lpstr>While the pandemic is different, for the last 3 downturns, it has taken NYC at least 38 months to reach the previous peak jobs level, and that was for a relatively small decline (vs. a 20% pandemic drop)</vt:lpstr>
      <vt:lpstr>It usually takes several years for the NYC unemploy- ment rate to reach the previous cycle’s low</vt:lpstr>
      <vt:lpstr>NYC public assistance rolls up 15% since last spring; Medicaid enrollments soared 520,000 since last Feb.</vt:lpstr>
      <vt:lpstr>Key takeaways</vt:lpstr>
      <vt:lpstr>Additional research needs</vt:lpstr>
      <vt:lpstr>CNYCA’s Covid-19 Economic Recovery Project</vt:lpstr>
      <vt:lpstr>Thank you.  James Parrott Center for New York City Affairs The New School ParrottJ@newschool.edu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labor market implications of the Covid-19 impact on NYC’s healthcare industry     James A. Parrott  Center for New York City Affairs at    The New School  JamesParrott@newschool.edu  www.centernyc.org  WPTI Employer Symposium Series—Healthcare, January 19, 2021  Funding support provided by Robin Hood Foundation, JPMorgan Chase Foundation, New York City Workforce Development Fund, New York Community Trust,  21st Century ILGWU Heritage Fund, and Consortium for Worker Education</dc:title>
  <dc:creator>james parrott</dc:creator>
  <cp:lastModifiedBy>James Parrott</cp:lastModifiedBy>
  <cp:revision>179</cp:revision>
  <cp:lastPrinted>2021-06-24T02:25:59Z</cp:lastPrinted>
  <dcterms:created xsi:type="dcterms:W3CDTF">2021-01-18T23:22:05Z</dcterms:created>
  <dcterms:modified xsi:type="dcterms:W3CDTF">2021-06-24T05:18:06Z</dcterms:modified>
</cp:coreProperties>
</file>