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7"/>
  </p:notesMasterIdLst>
  <p:handoutMasterIdLst>
    <p:handoutMasterId r:id="rId58"/>
  </p:handoutMasterIdLst>
  <p:sldIdLst>
    <p:sldId id="256" r:id="rId3"/>
    <p:sldId id="272" r:id="rId4"/>
    <p:sldId id="258" r:id="rId5"/>
    <p:sldId id="627" r:id="rId6"/>
    <p:sldId id="259" r:id="rId7"/>
    <p:sldId id="640" r:id="rId8"/>
    <p:sldId id="643" r:id="rId9"/>
    <p:sldId id="645" r:id="rId10"/>
    <p:sldId id="644" r:id="rId11"/>
    <p:sldId id="281" r:id="rId12"/>
    <p:sldId id="606" r:id="rId13"/>
    <p:sldId id="282" r:id="rId14"/>
    <p:sldId id="607" r:id="rId15"/>
    <p:sldId id="654" r:id="rId16"/>
    <p:sldId id="278" r:id="rId17"/>
    <p:sldId id="283" r:id="rId18"/>
    <p:sldId id="635" r:id="rId19"/>
    <p:sldId id="655" r:id="rId20"/>
    <p:sldId id="656" r:id="rId21"/>
    <p:sldId id="658" r:id="rId22"/>
    <p:sldId id="657" r:id="rId23"/>
    <p:sldId id="659" r:id="rId24"/>
    <p:sldId id="660" r:id="rId25"/>
    <p:sldId id="661" r:id="rId26"/>
    <p:sldId id="610" r:id="rId27"/>
    <p:sldId id="662" r:id="rId28"/>
    <p:sldId id="663" r:id="rId29"/>
    <p:sldId id="664" r:id="rId30"/>
    <p:sldId id="665" r:id="rId31"/>
    <p:sldId id="667" r:id="rId32"/>
    <p:sldId id="669" r:id="rId33"/>
    <p:sldId id="670" r:id="rId34"/>
    <p:sldId id="284" r:id="rId35"/>
    <p:sldId id="673" r:id="rId36"/>
    <p:sldId id="674" r:id="rId37"/>
    <p:sldId id="692" r:id="rId38"/>
    <p:sldId id="615" r:id="rId39"/>
    <p:sldId id="675" r:id="rId40"/>
    <p:sldId id="676" r:id="rId41"/>
    <p:sldId id="677" r:id="rId42"/>
    <p:sldId id="678" r:id="rId43"/>
    <p:sldId id="679" r:id="rId44"/>
    <p:sldId id="681" r:id="rId45"/>
    <p:sldId id="680" r:id="rId46"/>
    <p:sldId id="682" r:id="rId47"/>
    <p:sldId id="294" r:id="rId48"/>
    <p:sldId id="684" r:id="rId49"/>
    <p:sldId id="687" r:id="rId50"/>
    <p:sldId id="688" r:id="rId51"/>
    <p:sldId id="689" r:id="rId52"/>
    <p:sldId id="650" r:id="rId53"/>
    <p:sldId id="690" r:id="rId54"/>
    <p:sldId id="691" r:id="rId55"/>
    <p:sldId id="303" r:id="rId56"/>
  </p:sldIdLst>
  <p:sldSz cx="12192000" cy="6858000"/>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rrott" initials="jp" lastIdx="1" clrIdx="0">
    <p:extLst>
      <p:ext uri="{19B8F6BF-5375-455C-9EA6-DF929625EA0E}">
        <p15:presenceInfo xmlns:p15="http://schemas.microsoft.com/office/powerpoint/2012/main" userId="39f4bc21b1b17a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80" d="100"/>
          <a:sy n="80" d="100"/>
        </p:scale>
        <p:origin x="13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BC293-D889-4BBE-A399-AAA8A6D6C8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8CFADA5-6348-441D-A592-090B055BCB50}">
      <dgm:prSet/>
      <dgm:spPr/>
      <dgm:t>
        <a:bodyPr/>
        <a:lstStyle/>
        <a:p>
          <a:pPr>
            <a:lnSpc>
              <a:spcPct val="100000"/>
            </a:lnSpc>
          </a:pPr>
          <a:r>
            <a:rPr lang="en-US" b="1"/>
            <a:t>Financial deregulation</a:t>
          </a:r>
          <a:endParaRPr lang="en-US"/>
        </a:p>
      </dgm:t>
    </dgm:pt>
    <dgm:pt modelId="{BB9EC1F8-6319-4DD2-AF84-3DC846A4F277}" type="parTrans" cxnId="{3365FCC1-2EA5-4A86-ABBF-47A429F2E59D}">
      <dgm:prSet/>
      <dgm:spPr/>
      <dgm:t>
        <a:bodyPr/>
        <a:lstStyle/>
        <a:p>
          <a:endParaRPr lang="en-US"/>
        </a:p>
      </dgm:t>
    </dgm:pt>
    <dgm:pt modelId="{353A67B8-83ED-4108-B427-2D42A26328A3}" type="sibTrans" cxnId="{3365FCC1-2EA5-4A86-ABBF-47A429F2E59D}">
      <dgm:prSet/>
      <dgm:spPr/>
      <dgm:t>
        <a:bodyPr/>
        <a:lstStyle/>
        <a:p>
          <a:endParaRPr lang="en-US"/>
        </a:p>
      </dgm:t>
    </dgm:pt>
    <dgm:pt modelId="{AE802B7E-5FA9-4CD0-B18A-7BB710795547}">
      <dgm:prSet/>
      <dgm:spPr/>
      <dgm:t>
        <a:bodyPr/>
        <a:lstStyle/>
        <a:p>
          <a:pPr>
            <a:lnSpc>
              <a:spcPct val="100000"/>
            </a:lnSpc>
          </a:pPr>
          <a:r>
            <a:rPr lang="en-US" b="1"/>
            <a:t>Globalization, increased foreign investment, not regulating trade</a:t>
          </a:r>
          <a:endParaRPr lang="en-US"/>
        </a:p>
      </dgm:t>
    </dgm:pt>
    <dgm:pt modelId="{639183F1-DFAA-4B6C-88BF-85ED0604BA35}" type="parTrans" cxnId="{C62C7412-E693-4038-9B0E-F849F3975F9E}">
      <dgm:prSet/>
      <dgm:spPr/>
      <dgm:t>
        <a:bodyPr/>
        <a:lstStyle/>
        <a:p>
          <a:endParaRPr lang="en-US"/>
        </a:p>
      </dgm:t>
    </dgm:pt>
    <dgm:pt modelId="{EC9B97CA-C107-4893-B40D-C3AAE4D77C1B}" type="sibTrans" cxnId="{C62C7412-E693-4038-9B0E-F849F3975F9E}">
      <dgm:prSet/>
      <dgm:spPr/>
      <dgm:t>
        <a:bodyPr/>
        <a:lstStyle/>
        <a:p>
          <a:endParaRPr lang="en-US"/>
        </a:p>
      </dgm:t>
    </dgm:pt>
    <dgm:pt modelId="{ACDFA4E6-3047-4A9A-BF9B-5947EA0DFAAE}">
      <dgm:prSet/>
      <dgm:spPr/>
      <dgm:t>
        <a:bodyPr/>
        <a:lstStyle/>
        <a:p>
          <a:pPr>
            <a:lnSpc>
              <a:spcPct val="100000"/>
            </a:lnSpc>
          </a:pPr>
          <a:r>
            <a:rPr lang="en-US" b="1"/>
            <a:t>Letting barriers to unionization remain</a:t>
          </a:r>
          <a:endParaRPr lang="en-US"/>
        </a:p>
      </dgm:t>
    </dgm:pt>
    <dgm:pt modelId="{BEAB10B1-5F45-4F36-9635-7463E6A4B02A}" type="parTrans" cxnId="{B11CF278-0EDD-443F-8F24-9CCF1B83698C}">
      <dgm:prSet/>
      <dgm:spPr/>
      <dgm:t>
        <a:bodyPr/>
        <a:lstStyle/>
        <a:p>
          <a:endParaRPr lang="en-US"/>
        </a:p>
      </dgm:t>
    </dgm:pt>
    <dgm:pt modelId="{2BAA6C9D-E17F-4542-B4F9-252D1C12ECAE}" type="sibTrans" cxnId="{B11CF278-0EDD-443F-8F24-9CCF1B83698C}">
      <dgm:prSet/>
      <dgm:spPr/>
      <dgm:t>
        <a:bodyPr/>
        <a:lstStyle/>
        <a:p>
          <a:endParaRPr lang="en-US"/>
        </a:p>
      </dgm:t>
    </dgm:pt>
    <dgm:pt modelId="{81199EA6-8370-4DB8-BF74-F26900A5369F}">
      <dgm:prSet/>
      <dgm:spPr/>
      <dgm:t>
        <a:bodyPr/>
        <a:lstStyle/>
        <a:p>
          <a:pPr>
            <a:lnSpc>
              <a:spcPct val="100000"/>
            </a:lnSpc>
          </a:pPr>
          <a:r>
            <a:rPr lang="en-US" b="1"/>
            <a:t>“Policy drift” in not responding to “fissuring” of the workplace</a:t>
          </a:r>
          <a:endParaRPr lang="en-US"/>
        </a:p>
      </dgm:t>
    </dgm:pt>
    <dgm:pt modelId="{DF88C2F1-B9AE-4F95-B840-CBB3B6E01A0D}" type="parTrans" cxnId="{2E3809D0-3CB9-49F5-9E64-9C97F722BD7C}">
      <dgm:prSet/>
      <dgm:spPr/>
      <dgm:t>
        <a:bodyPr/>
        <a:lstStyle/>
        <a:p>
          <a:endParaRPr lang="en-US"/>
        </a:p>
      </dgm:t>
    </dgm:pt>
    <dgm:pt modelId="{701FE334-A36B-4D2A-BC66-DBC2D2982285}" type="sibTrans" cxnId="{2E3809D0-3CB9-49F5-9E64-9C97F722BD7C}">
      <dgm:prSet/>
      <dgm:spPr/>
      <dgm:t>
        <a:bodyPr/>
        <a:lstStyle/>
        <a:p>
          <a:endParaRPr lang="en-US"/>
        </a:p>
      </dgm:t>
    </dgm:pt>
    <dgm:pt modelId="{B7A36412-6036-4972-8A3F-765B40A7527F}">
      <dgm:prSet/>
      <dgm:spPr/>
      <dgm:t>
        <a:bodyPr/>
        <a:lstStyle/>
        <a:p>
          <a:pPr>
            <a:lnSpc>
              <a:spcPct val="100000"/>
            </a:lnSpc>
          </a:pPr>
          <a:r>
            <a:rPr lang="en-US" b="1"/>
            <a:t>Allowing the minimum wage to falter</a:t>
          </a:r>
          <a:endParaRPr lang="en-US"/>
        </a:p>
      </dgm:t>
    </dgm:pt>
    <dgm:pt modelId="{A6F5BA48-6649-4778-BC0D-DB7ADB0839A0}" type="parTrans" cxnId="{37795997-BE02-4CA6-B34B-96E2242EDC31}">
      <dgm:prSet/>
      <dgm:spPr/>
      <dgm:t>
        <a:bodyPr/>
        <a:lstStyle/>
        <a:p>
          <a:endParaRPr lang="en-US"/>
        </a:p>
      </dgm:t>
    </dgm:pt>
    <dgm:pt modelId="{B5CFF1AD-007C-42A6-A204-1806A243B443}" type="sibTrans" cxnId="{37795997-BE02-4CA6-B34B-96E2242EDC31}">
      <dgm:prSet/>
      <dgm:spPr/>
      <dgm:t>
        <a:bodyPr/>
        <a:lstStyle/>
        <a:p>
          <a:endParaRPr lang="en-US"/>
        </a:p>
      </dgm:t>
    </dgm:pt>
    <dgm:pt modelId="{0D8B6F3F-2115-44C4-B8B8-280762237FAD}">
      <dgm:prSet/>
      <dgm:spPr/>
      <dgm:t>
        <a:bodyPr/>
        <a:lstStyle/>
        <a:p>
          <a:pPr>
            <a:lnSpc>
              <a:spcPct val="100000"/>
            </a:lnSpc>
          </a:pPr>
          <a:r>
            <a:rPr lang="en-US" b="1"/>
            <a:t>Fostering economic competition among states </a:t>
          </a:r>
          <a:endParaRPr lang="en-US"/>
        </a:p>
      </dgm:t>
    </dgm:pt>
    <dgm:pt modelId="{2D7E9DF8-8CD9-4AEC-AB84-3DDAC59CF432}" type="parTrans" cxnId="{93890137-F083-4189-AFFA-A92103A5682B}">
      <dgm:prSet/>
      <dgm:spPr/>
      <dgm:t>
        <a:bodyPr/>
        <a:lstStyle/>
        <a:p>
          <a:endParaRPr lang="en-US"/>
        </a:p>
      </dgm:t>
    </dgm:pt>
    <dgm:pt modelId="{02F371C2-AF5D-4F85-AB4C-30A98A61CB88}" type="sibTrans" cxnId="{93890137-F083-4189-AFFA-A92103A5682B}">
      <dgm:prSet/>
      <dgm:spPr/>
      <dgm:t>
        <a:bodyPr/>
        <a:lstStyle/>
        <a:p>
          <a:endParaRPr lang="en-US"/>
        </a:p>
      </dgm:t>
    </dgm:pt>
    <dgm:pt modelId="{D3C4BD85-040E-4C82-BC99-8B9AB2E4539B}" type="pres">
      <dgm:prSet presAssocID="{2B1BC293-D889-4BBE-A399-AAA8A6D6C809}" presName="root" presStyleCnt="0">
        <dgm:presLayoutVars>
          <dgm:dir/>
          <dgm:resizeHandles val="exact"/>
        </dgm:presLayoutVars>
      </dgm:prSet>
      <dgm:spPr/>
    </dgm:pt>
    <dgm:pt modelId="{803D50C8-40DE-4932-A208-B6B2CB3FAD87}" type="pres">
      <dgm:prSet presAssocID="{18CFADA5-6348-441D-A592-090B055BCB50}" presName="compNode" presStyleCnt="0"/>
      <dgm:spPr/>
    </dgm:pt>
    <dgm:pt modelId="{D1BD613D-1359-463E-AE9E-87F04A628E4E}" type="pres">
      <dgm:prSet presAssocID="{18CFADA5-6348-441D-A592-090B055BCB50}" presName="bgRect" presStyleLbl="bgShp" presStyleIdx="0" presStyleCnt="6"/>
      <dgm:spPr/>
    </dgm:pt>
    <dgm:pt modelId="{7318C971-AEA0-4259-A1C9-A4DB05D8ADA0}" type="pres">
      <dgm:prSet presAssocID="{18CFADA5-6348-441D-A592-090B055BCB5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5EC950C-2C11-4E66-8A81-1EBE4247C351}" type="pres">
      <dgm:prSet presAssocID="{18CFADA5-6348-441D-A592-090B055BCB50}" presName="spaceRect" presStyleCnt="0"/>
      <dgm:spPr/>
    </dgm:pt>
    <dgm:pt modelId="{7DE756B7-5F01-455B-B0D3-75CC74CA5D08}" type="pres">
      <dgm:prSet presAssocID="{18CFADA5-6348-441D-A592-090B055BCB50}" presName="parTx" presStyleLbl="revTx" presStyleIdx="0" presStyleCnt="6">
        <dgm:presLayoutVars>
          <dgm:chMax val="0"/>
          <dgm:chPref val="0"/>
        </dgm:presLayoutVars>
      </dgm:prSet>
      <dgm:spPr/>
    </dgm:pt>
    <dgm:pt modelId="{137B835B-046B-41EC-BA7B-A2210D75B2D2}" type="pres">
      <dgm:prSet presAssocID="{353A67B8-83ED-4108-B427-2D42A26328A3}" presName="sibTrans" presStyleCnt="0"/>
      <dgm:spPr/>
    </dgm:pt>
    <dgm:pt modelId="{7323C322-D22C-4D17-BAFA-FC36BC267A3B}" type="pres">
      <dgm:prSet presAssocID="{AE802B7E-5FA9-4CD0-B18A-7BB710795547}" presName="compNode" presStyleCnt="0"/>
      <dgm:spPr/>
    </dgm:pt>
    <dgm:pt modelId="{EB12DE94-B33F-48C6-8A66-ABF975E37E1A}" type="pres">
      <dgm:prSet presAssocID="{AE802B7E-5FA9-4CD0-B18A-7BB710795547}" presName="bgRect" presStyleLbl="bgShp" presStyleIdx="1" presStyleCnt="6"/>
      <dgm:spPr/>
    </dgm:pt>
    <dgm:pt modelId="{A54A1AC9-C6ED-4930-9A97-21E2530792D1}" type="pres">
      <dgm:prSet presAssocID="{AE802B7E-5FA9-4CD0-B18A-7BB71079554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rth America"/>
        </a:ext>
      </dgm:extLst>
    </dgm:pt>
    <dgm:pt modelId="{CB8D35BF-1DC0-445F-9871-74625546B8E3}" type="pres">
      <dgm:prSet presAssocID="{AE802B7E-5FA9-4CD0-B18A-7BB710795547}" presName="spaceRect" presStyleCnt="0"/>
      <dgm:spPr/>
    </dgm:pt>
    <dgm:pt modelId="{BD385DD9-4842-4193-B673-0D3CF7CF9029}" type="pres">
      <dgm:prSet presAssocID="{AE802B7E-5FA9-4CD0-B18A-7BB710795547}" presName="parTx" presStyleLbl="revTx" presStyleIdx="1" presStyleCnt="6">
        <dgm:presLayoutVars>
          <dgm:chMax val="0"/>
          <dgm:chPref val="0"/>
        </dgm:presLayoutVars>
      </dgm:prSet>
      <dgm:spPr/>
    </dgm:pt>
    <dgm:pt modelId="{DE4E8BC2-CFA5-44CF-8355-A4869B95439A}" type="pres">
      <dgm:prSet presAssocID="{EC9B97CA-C107-4893-B40D-C3AAE4D77C1B}" presName="sibTrans" presStyleCnt="0"/>
      <dgm:spPr/>
    </dgm:pt>
    <dgm:pt modelId="{49F51498-731B-4CB4-8B45-02BC25C0CB73}" type="pres">
      <dgm:prSet presAssocID="{ACDFA4E6-3047-4A9A-BF9B-5947EA0DFAAE}" presName="compNode" presStyleCnt="0"/>
      <dgm:spPr/>
    </dgm:pt>
    <dgm:pt modelId="{741047BA-92C5-4A78-A872-A7E173D9EE3E}" type="pres">
      <dgm:prSet presAssocID="{ACDFA4E6-3047-4A9A-BF9B-5947EA0DFAAE}" presName="bgRect" presStyleLbl="bgShp" presStyleIdx="2" presStyleCnt="6"/>
      <dgm:spPr/>
    </dgm:pt>
    <dgm:pt modelId="{C7A4A866-2BC1-4F6F-82E2-D73A7877F2F5}" type="pres">
      <dgm:prSet presAssocID="{ACDFA4E6-3047-4A9A-BF9B-5947EA0DFAA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o sign"/>
        </a:ext>
      </dgm:extLst>
    </dgm:pt>
    <dgm:pt modelId="{4332086D-1830-4F1B-99F7-336E9400B910}" type="pres">
      <dgm:prSet presAssocID="{ACDFA4E6-3047-4A9A-BF9B-5947EA0DFAAE}" presName="spaceRect" presStyleCnt="0"/>
      <dgm:spPr/>
    </dgm:pt>
    <dgm:pt modelId="{CA408931-8B25-42C7-89D5-A6B206513A9F}" type="pres">
      <dgm:prSet presAssocID="{ACDFA4E6-3047-4A9A-BF9B-5947EA0DFAAE}" presName="parTx" presStyleLbl="revTx" presStyleIdx="2" presStyleCnt="6">
        <dgm:presLayoutVars>
          <dgm:chMax val="0"/>
          <dgm:chPref val="0"/>
        </dgm:presLayoutVars>
      </dgm:prSet>
      <dgm:spPr/>
    </dgm:pt>
    <dgm:pt modelId="{8D31BD6D-6431-4ACA-8EE6-1BEB265E0D03}" type="pres">
      <dgm:prSet presAssocID="{2BAA6C9D-E17F-4542-B4F9-252D1C12ECAE}" presName="sibTrans" presStyleCnt="0"/>
      <dgm:spPr/>
    </dgm:pt>
    <dgm:pt modelId="{17AF8CAA-6E6B-46F9-9C42-B581D61D4A47}" type="pres">
      <dgm:prSet presAssocID="{81199EA6-8370-4DB8-BF74-F26900A5369F}" presName="compNode" presStyleCnt="0"/>
      <dgm:spPr/>
    </dgm:pt>
    <dgm:pt modelId="{851DB48E-7244-4197-8F22-58B4AC0292B7}" type="pres">
      <dgm:prSet presAssocID="{81199EA6-8370-4DB8-BF74-F26900A5369F}" presName="bgRect" presStyleLbl="bgShp" presStyleIdx="3" presStyleCnt="6"/>
      <dgm:spPr/>
    </dgm:pt>
    <dgm:pt modelId="{BA4D3BF0-8537-49D8-87A2-5BE939B3084D}" type="pres">
      <dgm:prSet presAssocID="{81199EA6-8370-4DB8-BF74-F26900A5369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0AB03400-22F3-4A13-AA20-F5C14A3CBE51}" type="pres">
      <dgm:prSet presAssocID="{81199EA6-8370-4DB8-BF74-F26900A5369F}" presName="spaceRect" presStyleCnt="0"/>
      <dgm:spPr/>
    </dgm:pt>
    <dgm:pt modelId="{5EF7E857-F077-4438-AE05-5C275A47560E}" type="pres">
      <dgm:prSet presAssocID="{81199EA6-8370-4DB8-BF74-F26900A5369F}" presName="parTx" presStyleLbl="revTx" presStyleIdx="3" presStyleCnt="6">
        <dgm:presLayoutVars>
          <dgm:chMax val="0"/>
          <dgm:chPref val="0"/>
        </dgm:presLayoutVars>
      </dgm:prSet>
      <dgm:spPr/>
    </dgm:pt>
    <dgm:pt modelId="{EDA095C3-69FC-43BF-8F78-3A4066E027BD}" type="pres">
      <dgm:prSet presAssocID="{701FE334-A36B-4D2A-BC66-DBC2D2982285}" presName="sibTrans" presStyleCnt="0"/>
      <dgm:spPr/>
    </dgm:pt>
    <dgm:pt modelId="{A8408407-27E9-4E95-A8F3-A6EF3F080525}" type="pres">
      <dgm:prSet presAssocID="{B7A36412-6036-4972-8A3F-765B40A7527F}" presName="compNode" presStyleCnt="0"/>
      <dgm:spPr/>
    </dgm:pt>
    <dgm:pt modelId="{8EFFAB9B-2A04-48D4-9607-5C4762ED5B13}" type="pres">
      <dgm:prSet presAssocID="{B7A36412-6036-4972-8A3F-765B40A7527F}" presName="bgRect" presStyleLbl="bgShp" presStyleIdx="4" presStyleCnt="6"/>
      <dgm:spPr/>
    </dgm:pt>
    <dgm:pt modelId="{015C730F-3D95-41A3-AEA5-F88BDB0A85CC}" type="pres">
      <dgm:prSet presAssocID="{B7A36412-6036-4972-8A3F-765B40A7527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6D2F5F21-8460-4ED0-B593-1399AD3F3C3C}" type="pres">
      <dgm:prSet presAssocID="{B7A36412-6036-4972-8A3F-765B40A7527F}" presName="spaceRect" presStyleCnt="0"/>
      <dgm:spPr/>
    </dgm:pt>
    <dgm:pt modelId="{C91112F3-9055-475A-A258-39728D5BCEF8}" type="pres">
      <dgm:prSet presAssocID="{B7A36412-6036-4972-8A3F-765B40A7527F}" presName="parTx" presStyleLbl="revTx" presStyleIdx="4" presStyleCnt="6">
        <dgm:presLayoutVars>
          <dgm:chMax val="0"/>
          <dgm:chPref val="0"/>
        </dgm:presLayoutVars>
      </dgm:prSet>
      <dgm:spPr/>
    </dgm:pt>
    <dgm:pt modelId="{F6D0710E-F0FB-4A16-8E28-BD6B863F2F79}" type="pres">
      <dgm:prSet presAssocID="{B5CFF1AD-007C-42A6-A204-1806A243B443}" presName="sibTrans" presStyleCnt="0"/>
      <dgm:spPr/>
    </dgm:pt>
    <dgm:pt modelId="{3517EC4C-1B4F-48AD-B800-1D443010ACF6}" type="pres">
      <dgm:prSet presAssocID="{0D8B6F3F-2115-44C4-B8B8-280762237FAD}" presName="compNode" presStyleCnt="0"/>
      <dgm:spPr/>
    </dgm:pt>
    <dgm:pt modelId="{1C2D60F6-4398-453A-BA3C-E7C898244AA9}" type="pres">
      <dgm:prSet presAssocID="{0D8B6F3F-2115-44C4-B8B8-280762237FAD}" presName="bgRect" presStyleLbl="bgShp" presStyleIdx="5" presStyleCnt="6"/>
      <dgm:spPr/>
    </dgm:pt>
    <dgm:pt modelId="{CF7AD32B-5B15-4153-8E21-6B9499E3B751}" type="pres">
      <dgm:prSet presAssocID="{0D8B6F3F-2115-44C4-B8B8-280762237FA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ins"/>
        </a:ext>
      </dgm:extLst>
    </dgm:pt>
    <dgm:pt modelId="{6E5176E6-3F65-4D23-81F5-AEC7CF40046C}" type="pres">
      <dgm:prSet presAssocID="{0D8B6F3F-2115-44C4-B8B8-280762237FAD}" presName="spaceRect" presStyleCnt="0"/>
      <dgm:spPr/>
    </dgm:pt>
    <dgm:pt modelId="{60F84F65-4CC7-4018-8F49-B454EC3844F4}" type="pres">
      <dgm:prSet presAssocID="{0D8B6F3F-2115-44C4-B8B8-280762237FAD}" presName="parTx" presStyleLbl="revTx" presStyleIdx="5" presStyleCnt="6">
        <dgm:presLayoutVars>
          <dgm:chMax val="0"/>
          <dgm:chPref val="0"/>
        </dgm:presLayoutVars>
      </dgm:prSet>
      <dgm:spPr/>
    </dgm:pt>
  </dgm:ptLst>
  <dgm:cxnLst>
    <dgm:cxn modelId="{C62C7412-E693-4038-9B0E-F849F3975F9E}" srcId="{2B1BC293-D889-4BBE-A399-AAA8A6D6C809}" destId="{AE802B7E-5FA9-4CD0-B18A-7BB710795547}" srcOrd="1" destOrd="0" parTransId="{639183F1-DFAA-4B6C-88BF-85ED0604BA35}" sibTransId="{EC9B97CA-C107-4893-B40D-C3AAE4D77C1B}"/>
    <dgm:cxn modelId="{BFF0DC1D-358D-4413-B96F-4867F8E5F432}" type="presOf" srcId="{0D8B6F3F-2115-44C4-B8B8-280762237FAD}" destId="{60F84F65-4CC7-4018-8F49-B454EC3844F4}" srcOrd="0" destOrd="0" presId="urn:microsoft.com/office/officeart/2018/2/layout/IconVerticalSolidList"/>
    <dgm:cxn modelId="{CED00230-5495-4702-8872-9DE915B3DD10}" type="presOf" srcId="{AE802B7E-5FA9-4CD0-B18A-7BB710795547}" destId="{BD385DD9-4842-4193-B673-0D3CF7CF9029}" srcOrd="0" destOrd="0" presId="urn:microsoft.com/office/officeart/2018/2/layout/IconVerticalSolidList"/>
    <dgm:cxn modelId="{93890137-F083-4189-AFFA-A92103A5682B}" srcId="{2B1BC293-D889-4BBE-A399-AAA8A6D6C809}" destId="{0D8B6F3F-2115-44C4-B8B8-280762237FAD}" srcOrd="5" destOrd="0" parTransId="{2D7E9DF8-8CD9-4AEC-AB84-3DDAC59CF432}" sibTransId="{02F371C2-AF5D-4F85-AB4C-30A98A61CB88}"/>
    <dgm:cxn modelId="{4A651E6B-311E-4CA0-9F7B-E879D293B511}" type="presOf" srcId="{2B1BC293-D889-4BBE-A399-AAA8A6D6C809}" destId="{D3C4BD85-040E-4C82-BC99-8B9AB2E4539B}" srcOrd="0" destOrd="0" presId="urn:microsoft.com/office/officeart/2018/2/layout/IconVerticalSolidList"/>
    <dgm:cxn modelId="{CA31F356-FD5E-41AA-AA76-D89BF2C1EDE2}" type="presOf" srcId="{B7A36412-6036-4972-8A3F-765B40A7527F}" destId="{C91112F3-9055-475A-A258-39728D5BCEF8}" srcOrd="0" destOrd="0" presId="urn:microsoft.com/office/officeart/2018/2/layout/IconVerticalSolidList"/>
    <dgm:cxn modelId="{B11CF278-0EDD-443F-8F24-9CCF1B83698C}" srcId="{2B1BC293-D889-4BBE-A399-AAA8A6D6C809}" destId="{ACDFA4E6-3047-4A9A-BF9B-5947EA0DFAAE}" srcOrd="2" destOrd="0" parTransId="{BEAB10B1-5F45-4F36-9635-7463E6A4B02A}" sibTransId="{2BAA6C9D-E17F-4542-B4F9-252D1C12ECAE}"/>
    <dgm:cxn modelId="{37795997-BE02-4CA6-B34B-96E2242EDC31}" srcId="{2B1BC293-D889-4BBE-A399-AAA8A6D6C809}" destId="{B7A36412-6036-4972-8A3F-765B40A7527F}" srcOrd="4" destOrd="0" parTransId="{A6F5BA48-6649-4778-BC0D-DB7ADB0839A0}" sibTransId="{B5CFF1AD-007C-42A6-A204-1806A243B443}"/>
    <dgm:cxn modelId="{F6B579AC-E5D0-4E6B-8239-B4A80F8D4EBD}" type="presOf" srcId="{81199EA6-8370-4DB8-BF74-F26900A5369F}" destId="{5EF7E857-F077-4438-AE05-5C275A47560E}" srcOrd="0" destOrd="0" presId="urn:microsoft.com/office/officeart/2018/2/layout/IconVerticalSolidList"/>
    <dgm:cxn modelId="{82BFAEAE-8059-432A-A6D6-7D80DA562365}" type="presOf" srcId="{ACDFA4E6-3047-4A9A-BF9B-5947EA0DFAAE}" destId="{CA408931-8B25-42C7-89D5-A6B206513A9F}" srcOrd="0" destOrd="0" presId="urn:microsoft.com/office/officeart/2018/2/layout/IconVerticalSolidList"/>
    <dgm:cxn modelId="{3365FCC1-2EA5-4A86-ABBF-47A429F2E59D}" srcId="{2B1BC293-D889-4BBE-A399-AAA8A6D6C809}" destId="{18CFADA5-6348-441D-A592-090B055BCB50}" srcOrd="0" destOrd="0" parTransId="{BB9EC1F8-6319-4DD2-AF84-3DC846A4F277}" sibTransId="{353A67B8-83ED-4108-B427-2D42A26328A3}"/>
    <dgm:cxn modelId="{2E3809D0-3CB9-49F5-9E64-9C97F722BD7C}" srcId="{2B1BC293-D889-4BBE-A399-AAA8A6D6C809}" destId="{81199EA6-8370-4DB8-BF74-F26900A5369F}" srcOrd="3" destOrd="0" parTransId="{DF88C2F1-B9AE-4F95-B840-CBB3B6E01A0D}" sibTransId="{701FE334-A36B-4D2A-BC66-DBC2D2982285}"/>
    <dgm:cxn modelId="{ED2F1FD8-446A-4EFA-905A-AD6783E22D8C}" type="presOf" srcId="{18CFADA5-6348-441D-A592-090B055BCB50}" destId="{7DE756B7-5F01-455B-B0D3-75CC74CA5D08}" srcOrd="0" destOrd="0" presId="urn:microsoft.com/office/officeart/2018/2/layout/IconVerticalSolidList"/>
    <dgm:cxn modelId="{C85A283C-C40D-43EF-9167-A4ADB9E13004}" type="presParOf" srcId="{D3C4BD85-040E-4C82-BC99-8B9AB2E4539B}" destId="{803D50C8-40DE-4932-A208-B6B2CB3FAD87}" srcOrd="0" destOrd="0" presId="urn:microsoft.com/office/officeart/2018/2/layout/IconVerticalSolidList"/>
    <dgm:cxn modelId="{8EE15C2F-6904-4722-8283-179B3BCDBF0B}" type="presParOf" srcId="{803D50C8-40DE-4932-A208-B6B2CB3FAD87}" destId="{D1BD613D-1359-463E-AE9E-87F04A628E4E}" srcOrd="0" destOrd="0" presId="urn:microsoft.com/office/officeart/2018/2/layout/IconVerticalSolidList"/>
    <dgm:cxn modelId="{F42DD4D4-071B-4014-B504-F635ABB0CE6B}" type="presParOf" srcId="{803D50C8-40DE-4932-A208-B6B2CB3FAD87}" destId="{7318C971-AEA0-4259-A1C9-A4DB05D8ADA0}" srcOrd="1" destOrd="0" presId="urn:microsoft.com/office/officeart/2018/2/layout/IconVerticalSolidList"/>
    <dgm:cxn modelId="{9F5D148A-C10C-4719-8F40-5F3B69CBAD95}" type="presParOf" srcId="{803D50C8-40DE-4932-A208-B6B2CB3FAD87}" destId="{D5EC950C-2C11-4E66-8A81-1EBE4247C351}" srcOrd="2" destOrd="0" presId="urn:microsoft.com/office/officeart/2018/2/layout/IconVerticalSolidList"/>
    <dgm:cxn modelId="{BED96CAF-DD66-4BC8-A718-D0A19CE5CF93}" type="presParOf" srcId="{803D50C8-40DE-4932-A208-B6B2CB3FAD87}" destId="{7DE756B7-5F01-455B-B0D3-75CC74CA5D08}" srcOrd="3" destOrd="0" presId="urn:microsoft.com/office/officeart/2018/2/layout/IconVerticalSolidList"/>
    <dgm:cxn modelId="{7C5DE088-B1DA-42F2-885F-C927D358CB72}" type="presParOf" srcId="{D3C4BD85-040E-4C82-BC99-8B9AB2E4539B}" destId="{137B835B-046B-41EC-BA7B-A2210D75B2D2}" srcOrd="1" destOrd="0" presId="urn:microsoft.com/office/officeart/2018/2/layout/IconVerticalSolidList"/>
    <dgm:cxn modelId="{BEEA7126-E30D-4C55-8CC5-AADE836DD149}" type="presParOf" srcId="{D3C4BD85-040E-4C82-BC99-8B9AB2E4539B}" destId="{7323C322-D22C-4D17-BAFA-FC36BC267A3B}" srcOrd="2" destOrd="0" presId="urn:microsoft.com/office/officeart/2018/2/layout/IconVerticalSolidList"/>
    <dgm:cxn modelId="{796CB8D0-64DB-4B25-B546-53BA9CDB89C0}" type="presParOf" srcId="{7323C322-D22C-4D17-BAFA-FC36BC267A3B}" destId="{EB12DE94-B33F-48C6-8A66-ABF975E37E1A}" srcOrd="0" destOrd="0" presId="urn:microsoft.com/office/officeart/2018/2/layout/IconVerticalSolidList"/>
    <dgm:cxn modelId="{C1BDDDCA-CA69-410F-B69F-8E2C20DABDF2}" type="presParOf" srcId="{7323C322-D22C-4D17-BAFA-FC36BC267A3B}" destId="{A54A1AC9-C6ED-4930-9A97-21E2530792D1}" srcOrd="1" destOrd="0" presId="urn:microsoft.com/office/officeart/2018/2/layout/IconVerticalSolidList"/>
    <dgm:cxn modelId="{DD91E57B-8D1C-4F8B-90C3-1149C39458BD}" type="presParOf" srcId="{7323C322-D22C-4D17-BAFA-FC36BC267A3B}" destId="{CB8D35BF-1DC0-445F-9871-74625546B8E3}" srcOrd="2" destOrd="0" presId="urn:microsoft.com/office/officeart/2018/2/layout/IconVerticalSolidList"/>
    <dgm:cxn modelId="{0854A2BE-E282-4346-99DD-1F882FFAB59A}" type="presParOf" srcId="{7323C322-D22C-4D17-BAFA-FC36BC267A3B}" destId="{BD385DD9-4842-4193-B673-0D3CF7CF9029}" srcOrd="3" destOrd="0" presId="urn:microsoft.com/office/officeart/2018/2/layout/IconVerticalSolidList"/>
    <dgm:cxn modelId="{5CF759DC-D37D-4C00-B940-2F61964C8BD8}" type="presParOf" srcId="{D3C4BD85-040E-4C82-BC99-8B9AB2E4539B}" destId="{DE4E8BC2-CFA5-44CF-8355-A4869B95439A}" srcOrd="3" destOrd="0" presId="urn:microsoft.com/office/officeart/2018/2/layout/IconVerticalSolidList"/>
    <dgm:cxn modelId="{6DA34941-4BB0-487E-B2B2-7E0C220DBC1E}" type="presParOf" srcId="{D3C4BD85-040E-4C82-BC99-8B9AB2E4539B}" destId="{49F51498-731B-4CB4-8B45-02BC25C0CB73}" srcOrd="4" destOrd="0" presId="urn:microsoft.com/office/officeart/2018/2/layout/IconVerticalSolidList"/>
    <dgm:cxn modelId="{2C072591-E42A-4D8B-85B3-AF2C1702DDA2}" type="presParOf" srcId="{49F51498-731B-4CB4-8B45-02BC25C0CB73}" destId="{741047BA-92C5-4A78-A872-A7E173D9EE3E}" srcOrd="0" destOrd="0" presId="urn:microsoft.com/office/officeart/2018/2/layout/IconVerticalSolidList"/>
    <dgm:cxn modelId="{D5AEC465-5842-464B-A9A0-CF5BF8842281}" type="presParOf" srcId="{49F51498-731B-4CB4-8B45-02BC25C0CB73}" destId="{C7A4A866-2BC1-4F6F-82E2-D73A7877F2F5}" srcOrd="1" destOrd="0" presId="urn:microsoft.com/office/officeart/2018/2/layout/IconVerticalSolidList"/>
    <dgm:cxn modelId="{DD64F6DC-C41E-4805-B6DF-C78F74401533}" type="presParOf" srcId="{49F51498-731B-4CB4-8B45-02BC25C0CB73}" destId="{4332086D-1830-4F1B-99F7-336E9400B910}" srcOrd="2" destOrd="0" presId="urn:microsoft.com/office/officeart/2018/2/layout/IconVerticalSolidList"/>
    <dgm:cxn modelId="{C7F77FDB-4442-4A0D-9C19-D1F16C95ABC9}" type="presParOf" srcId="{49F51498-731B-4CB4-8B45-02BC25C0CB73}" destId="{CA408931-8B25-42C7-89D5-A6B206513A9F}" srcOrd="3" destOrd="0" presId="urn:microsoft.com/office/officeart/2018/2/layout/IconVerticalSolidList"/>
    <dgm:cxn modelId="{0A4B0D76-DA8B-404C-823C-BEE7130470CB}" type="presParOf" srcId="{D3C4BD85-040E-4C82-BC99-8B9AB2E4539B}" destId="{8D31BD6D-6431-4ACA-8EE6-1BEB265E0D03}" srcOrd="5" destOrd="0" presId="urn:microsoft.com/office/officeart/2018/2/layout/IconVerticalSolidList"/>
    <dgm:cxn modelId="{572E6916-7332-4E0E-AC41-BAE18D929B2B}" type="presParOf" srcId="{D3C4BD85-040E-4C82-BC99-8B9AB2E4539B}" destId="{17AF8CAA-6E6B-46F9-9C42-B581D61D4A47}" srcOrd="6" destOrd="0" presId="urn:microsoft.com/office/officeart/2018/2/layout/IconVerticalSolidList"/>
    <dgm:cxn modelId="{BEBABB0B-37C4-4CDE-951C-1DC3D2530F77}" type="presParOf" srcId="{17AF8CAA-6E6B-46F9-9C42-B581D61D4A47}" destId="{851DB48E-7244-4197-8F22-58B4AC0292B7}" srcOrd="0" destOrd="0" presId="urn:microsoft.com/office/officeart/2018/2/layout/IconVerticalSolidList"/>
    <dgm:cxn modelId="{48097EA1-D23C-429A-BE3C-18D0A73CE47E}" type="presParOf" srcId="{17AF8CAA-6E6B-46F9-9C42-B581D61D4A47}" destId="{BA4D3BF0-8537-49D8-87A2-5BE939B3084D}" srcOrd="1" destOrd="0" presId="urn:microsoft.com/office/officeart/2018/2/layout/IconVerticalSolidList"/>
    <dgm:cxn modelId="{72F707C1-E23C-42B1-BF2F-24FD9F1607AE}" type="presParOf" srcId="{17AF8CAA-6E6B-46F9-9C42-B581D61D4A47}" destId="{0AB03400-22F3-4A13-AA20-F5C14A3CBE51}" srcOrd="2" destOrd="0" presId="urn:microsoft.com/office/officeart/2018/2/layout/IconVerticalSolidList"/>
    <dgm:cxn modelId="{1433CE30-2DD3-497B-B93C-BCA96EE8AD10}" type="presParOf" srcId="{17AF8CAA-6E6B-46F9-9C42-B581D61D4A47}" destId="{5EF7E857-F077-4438-AE05-5C275A47560E}" srcOrd="3" destOrd="0" presId="urn:microsoft.com/office/officeart/2018/2/layout/IconVerticalSolidList"/>
    <dgm:cxn modelId="{450FD564-A63A-493B-9244-2D3997ACED12}" type="presParOf" srcId="{D3C4BD85-040E-4C82-BC99-8B9AB2E4539B}" destId="{EDA095C3-69FC-43BF-8F78-3A4066E027BD}" srcOrd="7" destOrd="0" presId="urn:microsoft.com/office/officeart/2018/2/layout/IconVerticalSolidList"/>
    <dgm:cxn modelId="{6D55AFD5-499C-4EDE-97B5-2E97C3A61621}" type="presParOf" srcId="{D3C4BD85-040E-4C82-BC99-8B9AB2E4539B}" destId="{A8408407-27E9-4E95-A8F3-A6EF3F080525}" srcOrd="8" destOrd="0" presId="urn:microsoft.com/office/officeart/2018/2/layout/IconVerticalSolidList"/>
    <dgm:cxn modelId="{5D334F08-6EB7-421A-8759-598F089376C8}" type="presParOf" srcId="{A8408407-27E9-4E95-A8F3-A6EF3F080525}" destId="{8EFFAB9B-2A04-48D4-9607-5C4762ED5B13}" srcOrd="0" destOrd="0" presId="urn:microsoft.com/office/officeart/2018/2/layout/IconVerticalSolidList"/>
    <dgm:cxn modelId="{92FEAC63-464D-476E-9077-CDAE08CE87D0}" type="presParOf" srcId="{A8408407-27E9-4E95-A8F3-A6EF3F080525}" destId="{015C730F-3D95-41A3-AEA5-F88BDB0A85CC}" srcOrd="1" destOrd="0" presId="urn:microsoft.com/office/officeart/2018/2/layout/IconVerticalSolidList"/>
    <dgm:cxn modelId="{F05877A3-14D2-400D-821A-5E37E8A29048}" type="presParOf" srcId="{A8408407-27E9-4E95-A8F3-A6EF3F080525}" destId="{6D2F5F21-8460-4ED0-B593-1399AD3F3C3C}" srcOrd="2" destOrd="0" presId="urn:microsoft.com/office/officeart/2018/2/layout/IconVerticalSolidList"/>
    <dgm:cxn modelId="{71BEDFDF-7500-4322-ACC2-66D0045A823D}" type="presParOf" srcId="{A8408407-27E9-4E95-A8F3-A6EF3F080525}" destId="{C91112F3-9055-475A-A258-39728D5BCEF8}" srcOrd="3" destOrd="0" presId="urn:microsoft.com/office/officeart/2018/2/layout/IconVerticalSolidList"/>
    <dgm:cxn modelId="{3B49BD64-7DFE-430E-AC1F-89EEE191CCC8}" type="presParOf" srcId="{D3C4BD85-040E-4C82-BC99-8B9AB2E4539B}" destId="{F6D0710E-F0FB-4A16-8E28-BD6B863F2F79}" srcOrd="9" destOrd="0" presId="urn:microsoft.com/office/officeart/2018/2/layout/IconVerticalSolidList"/>
    <dgm:cxn modelId="{106B393B-AAC3-455D-93CC-212B4933EEA9}" type="presParOf" srcId="{D3C4BD85-040E-4C82-BC99-8B9AB2E4539B}" destId="{3517EC4C-1B4F-48AD-B800-1D443010ACF6}" srcOrd="10" destOrd="0" presId="urn:microsoft.com/office/officeart/2018/2/layout/IconVerticalSolidList"/>
    <dgm:cxn modelId="{96EF1B2B-3272-4534-9E30-B4D8A6C7D6A3}" type="presParOf" srcId="{3517EC4C-1B4F-48AD-B800-1D443010ACF6}" destId="{1C2D60F6-4398-453A-BA3C-E7C898244AA9}" srcOrd="0" destOrd="0" presId="urn:microsoft.com/office/officeart/2018/2/layout/IconVerticalSolidList"/>
    <dgm:cxn modelId="{80E3267D-5C28-4B4C-8DD9-5B17B5EBB49A}" type="presParOf" srcId="{3517EC4C-1B4F-48AD-B800-1D443010ACF6}" destId="{CF7AD32B-5B15-4153-8E21-6B9499E3B751}" srcOrd="1" destOrd="0" presId="urn:microsoft.com/office/officeart/2018/2/layout/IconVerticalSolidList"/>
    <dgm:cxn modelId="{F8E51759-AB34-45B6-B1CF-E63BE4BF2349}" type="presParOf" srcId="{3517EC4C-1B4F-48AD-B800-1D443010ACF6}" destId="{6E5176E6-3F65-4D23-81F5-AEC7CF40046C}" srcOrd="2" destOrd="0" presId="urn:microsoft.com/office/officeart/2018/2/layout/IconVerticalSolidList"/>
    <dgm:cxn modelId="{AF02FE17-E227-4FDA-8ECA-DF59855EC7DF}" type="presParOf" srcId="{3517EC4C-1B4F-48AD-B800-1D443010ACF6}" destId="{60F84F65-4CC7-4018-8F49-B454EC3844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62345C-D275-4309-BCDF-91D8A81DBCDB}"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772CC4D2-34E2-41E0-A1D7-4BD7C5B0715F}">
      <dgm:prSet/>
      <dgm:spPr/>
      <dgm:t>
        <a:bodyPr/>
        <a:lstStyle/>
        <a:p>
          <a:r>
            <a:rPr lang="en-US" b="1" i="1" dirty="0" err="1"/>
            <a:t>Nonemployer</a:t>
          </a:r>
          <a:r>
            <a:rPr lang="en-US" b="1" i="1" dirty="0"/>
            <a:t> net receipts (NNRs) </a:t>
          </a:r>
          <a:r>
            <a:rPr lang="en-US" dirty="0"/>
            <a:t>relative to total earnings (QCEW wages + NNRs) 12.4% in 2016 vs 11.4% in 2007.</a:t>
          </a:r>
        </a:p>
      </dgm:t>
    </dgm:pt>
    <dgm:pt modelId="{E0BCED0C-A894-4171-86B7-C06D697F55A5}" type="parTrans" cxnId="{53EA5371-5119-4E15-91CB-DEDFAD70F41C}">
      <dgm:prSet/>
      <dgm:spPr/>
      <dgm:t>
        <a:bodyPr/>
        <a:lstStyle/>
        <a:p>
          <a:endParaRPr lang="en-US"/>
        </a:p>
      </dgm:t>
    </dgm:pt>
    <dgm:pt modelId="{1B400F28-3575-40F3-86DA-F87A5786BBEF}" type="sibTrans" cxnId="{53EA5371-5119-4E15-91CB-DEDFAD70F41C}">
      <dgm:prSet/>
      <dgm:spPr/>
      <dgm:t>
        <a:bodyPr/>
        <a:lstStyle/>
        <a:p>
          <a:endParaRPr lang="en-US"/>
        </a:p>
      </dgm:t>
    </dgm:pt>
    <dgm:pt modelId="{5C8F35D9-7B01-45EC-8FD4-EA7CCBF3A4B5}">
      <dgm:prSet/>
      <dgm:spPr/>
      <dgm:t>
        <a:bodyPr/>
        <a:lstStyle/>
        <a:p>
          <a:r>
            <a:rPr lang="en-US" dirty="0"/>
            <a:t>But significant industry shifts, with IC work rising in importance in taxis, movie production, and personal services; but declining in construction and securities industries. </a:t>
          </a:r>
        </a:p>
      </dgm:t>
    </dgm:pt>
    <dgm:pt modelId="{31CE0AEA-3FB9-4ED8-8758-74E06D0DCB67}" type="parTrans" cxnId="{CDD75388-3730-4C63-8F0E-1CFB59359279}">
      <dgm:prSet/>
      <dgm:spPr/>
      <dgm:t>
        <a:bodyPr/>
        <a:lstStyle/>
        <a:p>
          <a:endParaRPr lang="en-US"/>
        </a:p>
      </dgm:t>
    </dgm:pt>
    <dgm:pt modelId="{CC1643ED-45BE-4C71-A7BE-88BD33D59A50}" type="sibTrans" cxnId="{CDD75388-3730-4C63-8F0E-1CFB59359279}">
      <dgm:prSet/>
      <dgm:spPr/>
      <dgm:t>
        <a:bodyPr/>
        <a:lstStyle/>
        <a:p>
          <a:endParaRPr lang="en-US"/>
        </a:p>
      </dgm:t>
    </dgm:pt>
    <dgm:pt modelId="{A24BC5AC-F8B6-4A3B-BCBA-85D774D6662E}">
      <dgm:prSet/>
      <dgm:spPr/>
      <dgm:t>
        <a:bodyPr/>
        <a:lstStyle/>
        <a:p>
          <a:r>
            <a:rPr lang="en-US"/>
            <a:t>NNRs share of total earnings 10% + in construction, wholesale trade, couriers &amp; messengers, and social assistance</a:t>
          </a:r>
        </a:p>
      </dgm:t>
    </dgm:pt>
    <dgm:pt modelId="{E86F4754-95AC-430C-9A82-8DFA7E6652AB}" type="parTrans" cxnId="{F9EC8488-206F-4FED-A0D4-E33F169DB76C}">
      <dgm:prSet/>
      <dgm:spPr/>
      <dgm:t>
        <a:bodyPr/>
        <a:lstStyle/>
        <a:p>
          <a:endParaRPr lang="en-US"/>
        </a:p>
      </dgm:t>
    </dgm:pt>
    <dgm:pt modelId="{2888B386-FADF-40AF-9E9B-5D16E0028EB6}" type="sibTrans" cxnId="{F9EC8488-206F-4FED-A0D4-E33F169DB76C}">
      <dgm:prSet/>
      <dgm:spPr/>
      <dgm:t>
        <a:bodyPr/>
        <a:lstStyle/>
        <a:p>
          <a:endParaRPr lang="en-US"/>
        </a:p>
      </dgm:t>
    </dgm:pt>
    <dgm:pt modelId="{89B4CDF4-1029-42CB-8F75-D12C020F88E9}">
      <dgm:prSet/>
      <dgm:spPr/>
      <dgm:t>
        <a:bodyPr/>
        <a:lstStyle/>
        <a:p>
          <a:r>
            <a:rPr lang="en-US" dirty="0"/>
            <a:t>But NNRs share of earnings &gt; 50% in taxis, real estate, and personal services; and about 1/3 in performing arts and repair &amp; maintenance services</a:t>
          </a:r>
        </a:p>
      </dgm:t>
    </dgm:pt>
    <dgm:pt modelId="{4815EBBD-A294-4176-9FBC-1D6EC1B1F809}" type="parTrans" cxnId="{43C97D7E-D1B9-4A60-86BC-1B7B2A25924A}">
      <dgm:prSet/>
      <dgm:spPr/>
      <dgm:t>
        <a:bodyPr/>
        <a:lstStyle/>
        <a:p>
          <a:endParaRPr lang="en-US"/>
        </a:p>
      </dgm:t>
    </dgm:pt>
    <dgm:pt modelId="{525983D0-C425-4113-8D70-27F8D6EBC146}" type="sibTrans" cxnId="{43C97D7E-D1B9-4A60-86BC-1B7B2A25924A}">
      <dgm:prSet/>
      <dgm:spPr/>
      <dgm:t>
        <a:bodyPr/>
        <a:lstStyle/>
        <a:p>
          <a:endParaRPr lang="en-US"/>
        </a:p>
      </dgm:t>
    </dgm:pt>
    <dgm:pt modelId="{8BDA6341-B221-45B0-8049-F856E3ED9B13}" type="pres">
      <dgm:prSet presAssocID="{9F62345C-D275-4309-BCDF-91D8A81DBCDB}" presName="vert0" presStyleCnt="0">
        <dgm:presLayoutVars>
          <dgm:dir/>
          <dgm:animOne val="branch"/>
          <dgm:animLvl val="lvl"/>
        </dgm:presLayoutVars>
      </dgm:prSet>
      <dgm:spPr/>
    </dgm:pt>
    <dgm:pt modelId="{BCE63894-3C79-42C7-89A1-ACF8BBFD36B5}" type="pres">
      <dgm:prSet presAssocID="{772CC4D2-34E2-41E0-A1D7-4BD7C5B0715F}" presName="thickLine" presStyleLbl="alignNode1" presStyleIdx="0" presStyleCnt="4"/>
      <dgm:spPr/>
    </dgm:pt>
    <dgm:pt modelId="{7ADF03E3-2C37-44C9-9ED4-8B21884486B2}" type="pres">
      <dgm:prSet presAssocID="{772CC4D2-34E2-41E0-A1D7-4BD7C5B0715F}" presName="horz1" presStyleCnt="0"/>
      <dgm:spPr/>
    </dgm:pt>
    <dgm:pt modelId="{FC79D44F-7F19-4472-A8C6-56E8D5FF6710}" type="pres">
      <dgm:prSet presAssocID="{772CC4D2-34E2-41E0-A1D7-4BD7C5B0715F}" presName="tx1" presStyleLbl="revTx" presStyleIdx="0" presStyleCnt="4"/>
      <dgm:spPr/>
    </dgm:pt>
    <dgm:pt modelId="{EDA2AF9D-07E5-4043-B687-5E2DBDA2C2AD}" type="pres">
      <dgm:prSet presAssocID="{772CC4D2-34E2-41E0-A1D7-4BD7C5B0715F}" presName="vert1" presStyleCnt="0"/>
      <dgm:spPr/>
    </dgm:pt>
    <dgm:pt modelId="{F699F60C-24E6-45CE-8524-F41D00CC63A2}" type="pres">
      <dgm:prSet presAssocID="{5C8F35D9-7B01-45EC-8FD4-EA7CCBF3A4B5}" presName="thickLine" presStyleLbl="alignNode1" presStyleIdx="1" presStyleCnt="4"/>
      <dgm:spPr/>
    </dgm:pt>
    <dgm:pt modelId="{504FC224-4AC5-4C51-83FE-8DE3FA8A9A87}" type="pres">
      <dgm:prSet presAssocID="{5C8F35D9-7B01-45EC-8FD4-EA7CCBF3A4B5}" presName="horz1" presStyleCnt="0"/>
      <dgm:spPr/>
    </dgm:pt>
    <dgm:pt modelId="{60D58996-7868-47B6-891A-517853CBC403}" type="pres">
      <dgm:prSet presAssocID="{5C8F35D9-7B01-45EC-8FD4-EA7CCBF3A4B5}" presName="tx1" presStyleLbl="revTx" presStyleIdx="1" presStyleCnt="4"/>
      <dgm:spPr/>
    </dgm:pt>
    <dgm:pt modelId="{CD8AAC6F-B670-4439-BF94-76B3D25082B0}" type="pres">
      <dgm:prSet presAssocID="{5C8F35D9-7B01-45EC-8FD4-EA7CCBF3A4B5}" presName="vert1" presStyleCnt="0"/>
      <dgm:spPr/>
    </dgm:pt>
    <dgm:pt modelId="{8344AC0C-F8D4-4054-A7ED-F6F25F14F070}" type="pres">
      <dgm:prSet presAssocID="{A24BC5AC-F8B6-4A3B-BCBA-85D774D6662E}" presName="thickLine" presStyleLbl="alignNode1" presStyleIdx="2" presStyleCnt="4"/>
      <dgm:spPr/>
    </dgm:pt>
    <dgm:pt modelId="{5324EB9A-139D-43FE-8577-636270DAEACD}" type="pres">
      <dgm:prSet presAssocID="{A24BC5AC-F8B6-4A3B-BCBA-85D774D6662E}" presName="horz1" presStyleCnt="0"/>
      <dgm:spPr/>
    </dgm:pt>
    <dgm:pt modelId="{AE767FA9-0576-4841-8B17-5BB55D93F60D}" type="pres">
      <dgm:prSet presAssocID="{A24BC5AC-F8B6-4A3B-BCBA-85D774D6662E}" presName="tx1" presStyleLbl="revTx" presStyleIdx="2" presStyleCnt="4"/>
      <dgm:spPr/>
    </dgm:pt>
    <dgm:pt modelId="{197360BE-C42A-4118-B9F6-7EF29FED0605}" type="pres">
      <dgm:prSet presAssocID="{A24BC5AC-F8B6-4A3B-BCBA-85D774D6662E}" presName="vert1" presStyleCnt="0"/>
      <dgm:spPr/>
    </dgm:pt>
    <dgm:pt modelId="{33FCF64E-73DD-41EB-B2AC-B13E0AF4B9B3}" type="pres">
      <dgm:prSet presAssocID="{89B4CDF4-1029-42CB-8F75-D12C020F88E9}" presName="thickLine" presStyleLbl="alignNode1" presStyleIdx="3" presStyleCnt="4"/>
      <dgm:spPr/>
    </dgm:pt>
    <dgm:pt modelId="{21652C2D-4A28-4191-A804-3DFB8C6AEEF6}" type="pres">
      <dgm:prSet presAssocID="{89B4CDF4-1029-42CB-8F75-D12C020F88E9}" presName="horz1" presStyleCnt="0"/>
      <dgm:spPr/>
    </dgm:pt>
    <dgm:pt modelId="{ADF0DA27-0953-4ED9-90E7-EF77F327263F}" type="pres">
      <dgm:prSet presAssocID="{89B4CDF4-1029-42CB-8F75-D12C020F88E9}" presName="tx1" presStyleLbl="revTx" presStyleIdx="3" presStyleCnt="4"/>
      <dgm:spPr/>
    </dgm:pt>
    <dgm:pt modelId="{93A2209F-5A0D-4F47-AFD4-ADEC9A888800}" type="pres">
      <dgm:prSet presAssocID="{89B4CDF4-1029-42CB-8F75-D12C020F88E9}" presName="vert1" presStyleCnt="0"/>
      <dgm:spPr/>
    </dgm:pt>
  </dgm:ptLst>
  <dgm:cxnLst>
    <dgm:cxn modelId="{99208462-8D93-4D7A-A11A-12ECE93799CD}" type="presOf" srcId="{A24BC5AC-F8B6-4A3B-BCBA-85D774D6662E}" destId="{AE767FA9-0576-4841-8B17-5BB55D93F60D}" srcOrd="0" destOrd="0" presId="urn:microsoft.com/office/officeart/2008/layout/LinedList"/>
    <dgm:cxn modelId="{F980BD67-B681-4AE9-86C8-3E09B6265C1D}" type="presOf" srcId="{772CC4D2-34E2-41E0-A1D7-4BD7C5B0715F}" destId="{FC79D44F-7F19-4472-A8C6-56E8D5FF6710}" srcOrd="0" destOrd="0" presId="urn:microsoft.com/office/officeart/2008/layout/LinedList"/>
    <dgm:cxn modelId="{53EA5371-5119-4E15-91CB-DEDFAD70F41C}" srcId="{9F62345C-D275-4309-BCDF-91D8A81DBCDB}" destId="{772CC4D2-34E2-41E0-A1D7-4BD7C5B0715F}" srcOrd="0" destOrd="0" parTransId="{E0BCED0C-A894-4171-86B7-C06D697F55A5}" sibTransId="{1B400F28-3575-40F3-86DA-F87A5786BBEF}"/>
    <dgm:cxn modelId="{82085058-CA3F-446A-9227-6F52179CA10D}" type="presOf" srcId="{89B4CDF4-1029-42CB-8F75-D12C020F88E9}" destId="{ADF0DA27-0953-4ED9-90E7-EF77F327263F}" srcOrd="0" destOrd="0" presId="urn:microsoft.com/office/officeart/2008/layout/LinedList"/>
    <dgm:cxn modelId="{43C97D7E-D1B9-4A60-86BC-1B7B2A25924A}" srcId="{9F62345C-D275-4309-BCDF-91D8A81DBCDB}" destId="{89B4CDF4-1029-42CB-8F75-D12C020F88E9}" srcOrd="3" destOrd="0" parTransId="{4815EBBD-A294-4176-9FBC-1D6EC1B1F809}" sibTransId="{525983D0-C425-4113-8D70-27F8D6EBC146}"/>
    <dgm:cxn modelId="{CDD75388-3730-4C63-8F0E-1CFB59359279}" srcId="{9F62345C-D275-4309-BCDF-91D8A81DBCDB}" destId="{5C8F35D9-7B01-45EC-8FD4-EA7CCBF3A4B5}" srcOrd="1" destOrd="0" parTransId="{31CE0AEA-3FB9-4ED8-8758-74E06D0DCB67}" sibTransId="{CC1643ED-45BE-4C71-A7BE-88BD33D59A50}"/>
    <dgm:cxn modelId="{F9EC8488-206F-4FED-A0D4-E33F169DB76C}" srcId="{9F62345C-D275-4309-BCDF-91D8A81DBCDB}" destId="{A24BC5AC-F8B6-4A3B-BCBA-85D774D6662E}" srcOrd="2" destOrd="0" parTransId="{E86F4754-95AC-430C-9A82-8DFA7E6652AB}" sibTransId="{2888B386-FADF-40AF-9E9B-5D16E0028EB6}"/>
    <dgm:cxn modelId="{CC1A5FA4-27A8-4EB6-9B71-878BC2FC3D8F}" type="presOf" srcId="{5C8F35D9-7B01-45EC-8FD4-EA7CCBF3A4B5}" destId="{60D58996-7868-47B6-891A-517853CBC403}" srcOrd="0" destOrd="0" presId="urn:microsoft.com/office/officeart/2008/layout/LinedList"/>
    <dgm:cxn modelId="{0A8F13FC-BB81-4102-BC08-86750CA51B81}" type="presOf" srcId="{9F62345C-D275-4309-BCDF-91D8A81DBCDB}" destId="{8BDA6341-B221-45B0-8049-F856E3ED9B13}" srcOrd="0" destOrd="0" presId="urn:microsoft.com/office/officeart/2008/layout/LinedList"/>
    <dgm:cxn modelId="{F7B93435-DFF2-45F4-B39C-27176F276C74}" type="presParOf" srcId="{8BDA6341-B221-45B0-8049-F856E3ED9B13}" destId="{BCE63894-3C79-42C7-89A1-ACF8BBFD36B5}" srcOrd="0" destOrd="0" presId="urn:microsoft.com/office/officeart/2008/layout/LinedList"/>
    <dgm:cxn modelId="{5CED3D42-7B21-4DCC-BFE6-F19CD15E928F}" type="presParOf" srcId="{8BDA6341-B221-45B0-8049-F856E3ED9B13}" destId="{7ADF03E3-2C37-44C9-9ED4-8B21884486B2}" srcOrd="1" destOrd="0" presId="urn:microsoft.com/office/officeart/2008/layout/LinedList"/>
    <dgm:cxn modelId="{70914FBA-378E-42A5-BB1B-734B638939E9}" type="presParOf" srcId="{7ADF03E3-2C37-44C9-9ED4-8B21884486B2}" destId="{FC79D44F-7F19-4472-A8C6-56E8D5FF6710}" srcOrd="0" destOrd="0" presId="urn:microsoft.com/office/officeart/2008/layout/LinedList"/>
    <dgm:cxn modelId="{A1186217-DAA3-485E-9A6D-B0DCB19EDC15}" type="presParOf" srcId="{7ADF03E3-2C37-44C9-9ED4-8B21884486B2}" destId="{EDA2AF9D-07E5-4043-B687-5E2DBDA2C2AD}" srcOrd="1" destOrd="0" presId="urn:microsoft.com/office/officeart/2008/layout/LinedList"/>
    <dgm:cxn modelId="{E2EF00FA-6FFF-4AB5-BE3F-7FBE808EBE1E}" type="presParOf" srcId="{8BDA6341-B221-45B0-8049-F856E3ED9B13}" destId="{F699F60C-24E6-45CE-8524-F41D00CC63A2}" srcOrd="2" destOrd="0" presId="urn:microsoft.com/office/officeart/2008/layout/LinedList"/>
    <dgm:cxn modelId="{7498E190-4CA3-4BF2-9E4B-42836AD10EDC}" type="presParOf" srcId="{8BDA6341-B221-45B0-8049-F856E3ED9B13}" destId="{504FC224-4AC5-4C51-83FE-8DE3FA8A9A87}" srcOrd="3" destOrd="0" presId="urn:microsoft.com/office/officeart/2008/layout/LinedList"/>
    <dgm:cxn modelId="{7D28C362-2562-4EB9-8E77-2BF40B600FCC}" type="presParOf" srcId="{504FC224-4AC5-4C51-83FE-8DE3FA8A9A87}" destId="{60D58996-7868-47B6-891A-517853CBC403}" srcOrd="0" destOrd="0" presId="urn:microsoft.com/office/officeart/2008/layout/LinedList"/>
    <dgm:cxn modelId="{E34CBCC3-D4C1-49DE-AA29-6E08F3E738D4}" type="presParOf" srcId="{504FC224-4AC5-4C51-83FE-8DE3FA8A9A87}" destId="{CD8AAC6F-B670-4439-BF94-76B3D25082B0}" srcOrd="1" destOrd="0" presId="urn:microsoft.com/office/officeart/2008/layout/LinedList"/>
    <dgm:cxn modelId="{5F22152C-D434-44F4-B899-85A6A43C908D}" type="presParOf" srcId="{8BDA6341-B221-45B0-8049-F856E3ED9B13}" destId="{8344AC0C-F8D4-4054-A7ED-F6F25F14F070}" srcOrd="4" destOrd="0" presId="urn:microsoft.com/office/officeart/2008/layout/LinedList"/>
    <dgm:cxn modelId="{D0C5AA4C-C725-4EBE-83B3-BF1004AA1F88}" type="presParOf" srcId="{8BDA6341-B221-45B0-8049-F856E3ED9B13}" destId="{5324EB9A-139D-43FE-8577-636270DAEACD}" srcOrd="5" destOrd="0" presId="urn:microsoft.com/office/officeart/2008/layout/LinedList"/>
    <dgm:cxn modelId="{F0D69B13-9E1B-417B-9643-B7F16DAF6BA4}" type="presParOf" srcId="{5324EB9A-139D-43FE-8577-636270DAEACD}" destId="{AE767FA9-0576-4841-8B17-5BB55D93F60D}" srcOrd="0" destOrd="0" presId="urn:microsoft.com/office/officeart/2008/layout/LinedList"/>
    <dgm:cxn modelId="{DB361441-6995-4F74-BF89-6471F5721D33}" type="presParOf" srcId="{5324EB9A-139D-43FE-8577-636270DAEACD}" destId="{197360BE-C42A-4118-B9F6-7EF29FED0605}" srcOrd="1" destOrd="0" presId="urn:microsoft.com/office/officeart/2008/layout/LinedList"/>
    <dgm:cxn modelId="{0F7435FF-A433-41B2-A688-CDA7F4A2FDE8}" type="presParOf" srcId="{8BDA6341-B221-45B0-8049-F856E3ED9B13}" destId="{33FCF64E-73DD-41EB-B2AC-B13E0AF4B9B3}" srcOrd="6" destOrd="0" presId="urn:microsoft.com/office/officeart/2008/layout/LinedList"/>
    <dgm:cxn modelId="{45A44A01-8F61-4F5B-B583-E1150C6E6C32}" type="presParOf" srcId="{8BDA6341-B221-45B0-8049-F856E3ED9B13}" destId="{21652C2D-4A28-4191-A804-3DFB8C6AEEF6}" srcOrd="7" destOrd="0" presId="urn:microsoft.com/office/officeart/2008/layout/LinedList"/>
    <dgm:cxn modelId="{7BF09E2D-BCEF-4B53-BB06-3A5CF14422EA}" type="presParOf" srcId="{21652C2D-4A28-4191-A804-3DFB8C6AEEF6}" destId="{ADF0DA27-0953-4ED9-90E7-EF77F327263F}" srcOrd="0" destOrd="0" presId="urn:microsoft.com/office/officeart/2008/layout/LinedList"/>
    <dgm:cxn modelId="{DAC6B32B-783B-4512-BB41-07523284712D}" type="presParOf" srcId="{21652C2D-4A28-4191-A804-3DFB8C6AEEF6}" destId="{93A2209F-5A0D-4F47-AFD4-ADEC9A8888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70C638-587E-4AB3-ADC3-05F9A54F9E5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C57186A-D924-4F17-B607-0DAAB59B63BA}">
      <dgm:prSet/>
      <dgm:spPr/>
      <dgm:t>
        <a:bodyPr/>
        <a:lstStyle/>
        <a:p>
          <a:r>
            <a:rPr lang="en-US"/>
            <a:t>1</a:t>
          </a:r>
          <a:r>
            <a:rPr lang="en-US" baseline="30000"/>
            <a:t>st</a:t>
          </a:r>
          <a:r>
            <a:rPr lang="en-US"/>
            <a:t> minimum pay standard for app-dispatched urban car services</a:t>
          </a:r>
        </a:p>
      </dgm:t>
    </dgm:pt>
    <dgm:pt modelId="{86C4EE08-537E-4350-A26E-425F7B55D2E7}" type="parTrans" cxnId="{2DF03662-0F6B-46ED-BD5D-D5938D400098}">
      <dgm:prSet/>
      <dgm:spPr/>
      <dgm:t>
        <a:bodyPr/>
        <a:lstStyle/>
        <a:p>
          <a:endParaRPr lang="en-US"/>
        </a:p>
      </dgm:t>
    </dgm:pt>
    <dgm:pt modelId="{A1631C9A-1313-4AF6-905F-8C4402667FE5}" type="sibTrans" cxnId="{2DF03662-0F6B-46ED-BD5D-D5938D400098}">
      <dgm:prSet/>
      <dgm:spPr/>
      <dgm:t>
        <a:bodyPr/>
        <a:lstStyle/>
        <a:p>
          <a:endParaRPr lang="en-US"/>
        </a:p>
      </dgm:t>
    </dgm:pt>
    <dgm:pt modelId="{A4483714-7D7F-4C86-AAB2-6D6E4CD45B1D}">
      <dgm:prSet/>
      <dgm:spPr/>
      <dgm:t>
        <a:bodyPr/>
        <a:lstStyle/>
        <a:p>
          <a:r>
            <a:rPr lang="en-US" dirty="0"/>
            <a:t>Affects the largest segment of the online platform “gig economy”</a:t>
          </a:r>
        </a:p>
      </dgm:t>
    </dgm:pt>
    <dgm:pt modelId="{39E28A75-8F8C-4C99-A22B-8AB7AAF3C2F9}" type="parTrans" cxnId="{A951E8A4-6900-4553-9E89-FEFAB887DDEA}">
      <dgm:prSet/>
      <dgm:spPr/>
      <dgm:t>
        <a:bodyPr/>
        <a:lstStyle/>
        <a:p>
          <a:endParaRPr lang="en-US"/>
        </a:p>
      </dgm:t>
    </dgm:pt>
    <dgm:pt modelId="{0CFF11E5-CD13-45C6-BAF0-C9B643BCCF6A}" type="sibTrans" cxnId="{A951E8A4-6900-4553-9E89-FEFAB887DDEA}">
      <dgm:prSet/>
      <dgm:spPr/>
      <dgm:t>
        <a:bodyPr/>
        <a:lstStyle/>
        <a:p>
          <a:endParaRPr lang="en-US"/>
        </a:p>
      </dgm:t>
    </dgm:pt>
    <dgm:pt modelId="{DE5226A9-9564-4214-974D-CAF2AD169123}">
      <dgm:prSet/>
      <dgm:spPr/>
      <dgm:t>
        <a:bodyPr/>
        <a:lstStyle/>
        <a:p>
          <a:r>
            <a:rPr lang="en-US"/>
            <a:t>Regulates a business model that inefficiently utilized workers and their capital (and relieves congestion)</a:t>
          </a:r>
        </a:p>
      </dgm:t>
    </dgm:pt>
    <dgm:pt modelId="{8BFADD63-A30C-4B9A-A09B-A2BA9435A812}" type="parTrans" cxnId="{CC114B6C-C9B9-4369-A07A-709608F6706A}">
      <dgm:prSet/>
      <dgm:spPr/>
      <dgm:t>
        <a:bodyPr/>
        <a:lstStyle/>
        <a:p>
          <a:endParaRPr lang="en-US"/>
        </a:p>
      </dgm:t>
    </dgm:pt>
    <dgm:pt modelId="{665C61C9-14C2-460B-9674-11E95F102492}" type="sibTrans" cxnId="{CC114B6C-C9B9-4369-A07A-709608F6706A}">
      <dgm:prSet/>
      <dgm:spPr/>
      <dgm:t>
        <a:bodyPr/>
        <a:lstStyle/>
        <a:p>
          <a:endParaRPr lang="en-US"/>
        </a:p>
      </dgm:t>
    </dgm:pt>
    <dgm:pt modelId="{9377EAD6-9636-44D6-9238-4962EF7D5FF0}" type="pres">
      <dgm:prSet presAssocID="{4670C638-587E-4AB3-ADC3-05F9A54F9E5F}" presName="linear" presStyleCnt="0">
        <dgm:presLayoutVars>
          <dgm:animLvl val="lvl"/>
          <dgm:resizeHandles val="exact"/>
        </dgm:presLayoutVars>
      </dgm:prSet>
      <dgm:spPr/>
    </dgm:pt>
    <dgm:pt modelId="{62BC4858-290D-415B-BA83-4B28F95E6FBE}" type="pres">
      <dgm:prSet presAssocID="{FC57186A-D924-4F17-B607-0DAAB59B63BA}" presName="parentText" presStyleLbl="node1" presStyleIdx="0" presStyleCnt="3">
        <dgm:presLayoutVars>
          <dgm:chMax val="0"/>
          <dgm:bulletEnabled val="1"/>
        </dgm:presLayoutVars>
      </dgm:prSet>
      <dgm:spPr/>
    </dgm:pt>
    <dgm:pt modelId="{148CE495-F9EB-45CE-A1E9-B705B8E3C7EB}" type="pres">
      <dgm:prSet presAssocID="{A1631C9A-1313-4AF6-905F-8C4402667FE5}" presName="spacer" presStyleCnt="0"/>
      <dgm:spPr/>
    </dgm:pt>
    <dgm:pt modelId="{D6A86E87-1BF2-412C-86CC-28EC8C333BEA}" type="pres">
      <dgm:prSet presAssocID="{A4483714-7D7F-4C86-AAB2-6D6E4CD45B1D}" presName="parentText" presStyleLbl="node1" presStyleIdx="1" presStyleCnt="3">
        <dgm:presLayoutVars>
          <dgm:chMax val="0"/>
          <dgm:bulletEnabled val="1"/>
        </dgm:presLayoutVars>
      </dgm:prSet>
      <dgm:spPr/>
    </dgm:pt>
    <dgm:pt modelId="{73B5CE33-0367-4309-8190-7BA8F38B7C35}" type="pres">
      <dgm:prSet presAssocID="{0CFF11E5-CD13-45C6-BAF0-C9B643BCCF6A}" presName="spacer" presStyleCnt="0"/>
      <dgm:spPr/>
    </dgm:pt>
    <dgm:pt modelId="{C77FAA52-8513-4A5B-961A-8E4FE05A0445}" type="pres">
      <dgm:prSet presAssocID="{DE5226A9-9564-4214-974D-CAF2AD169123}" presName="parentText" presStyleLbl="node1" presStyleIdx="2" presStyleCnt="3">
        <dgm:presLayoutVars>
          <dgm:chMax val="0"/>
          <dgm:bulletEnabled val="1"/>
        </dgm:presLayoutVars>
      </dgm:prSet>
      <dgm:spPr/>
    </dgm:pt>
  </dgm:ptLst>
  <dgm:cxnLst>
    <dgm:cxn modelId="{2DF03662-0F6B-46ED-BD5D-D5938D400098}" srcId="{4670C638-587E-4AB3-ADC3-05F9A54F9E5F}" destId="{FC57186A-D924-4F17-B607-0DAAB59B63BA}" srcOrd="0" destOrd="0" parTransId="{86C4EE08-537E-4350-A26E-425F7B55D2E7}" sibTransId="{A1631C9A-1313-4AF6-905F-8C4402667FE5}"/>
    <dgm:cxn modelId="{25FEC243-5E62-4A01-9CE1-C76A658004A2}" type="presOf" srcId="{A4483714-7D7F-4C86-AAB2-6D6E4CD45B1D}" destId="{D6A86E87-1BF2-412C-86CC-28EC8C333BEA}" srcOrd="0" destOrd="0" presId="urn:microsoft.com/office/officeart/2005/8/layout/vList2"/>
    <dgm:cxn modelId="{CC114B6C-C9B9-4369-A07A-709608F6706A}" srcId="{4670C638-587E-4AB3-ADC3-05F9A54F9E5F}" destId="{DE5226A9-9564-4214-974D-CAF2AD169123}" srcOrd="2" destOrd="0" parTransId="{8BFADD63-A30C-4B9A-A09B-A2BA9435A812}" sibTransId="{665C61C9-14C2-460B-9674-11E95F102492}"/>
    <dgm:cxn modelId="{CAB3C271-56B4-4023-9B6A-08698A044557}" type="presOf" srcId="{FC57186A-D924-4F17-B607-0DAAB59B63BA}" destId="{62BC4858-290D-415B-BA83-4B28F95E6FBE}" srcOrd="0" destOrd="0" presId="urn:microsoft.com/office/officeart/2005/8/layout/vList2"/>
    <dgm:cxn modelId="{90982285-FD66-44AF-B612-EAB772B39BA4}" type="presOf" srcId="{4670C638-587E-4AB3-ADC3-05F9A54F9E5F}" destId="{9377EAD6-9636-44D6-9238-4962EF7D5FF0}" srcOrd="0" destOrd="0" presId="urn:microsoft.com/office/officeart/2005/8/layout/vList2"/>
    <dgm:cxn modelId="{A951E8A4-6900-4553-9E89-FEFAB887DDEA}" srcId="{4670C638-587E-4AB3-ADC3-05F9A54F9E5F}" destId="{A4483714-7D7F-4C86-AAB2-6D6E4CD45B1D}" srcOrd="1" destOrd="0" parTransId="{39E28A75-8F8C-4C99-A22B-8AB7AAF3C2F9}" sibTransId="{0CFF11E5-CD13-45C6-BAF0-C9B643BCCF6A}"/>
    <dgm:cxn modelId="{0C34AFF4-E27A-4EBC-B558-7E93B6F2EE18}" type="presOf" srcId="{DE5226A9-9564-4214-974D-CAF2AD169123}" destId="{C77FAA52-8513-4A5B-961A-8E4FE05A0445}" srcOrd="0" destOrd="0" presId="urn:microsoft.com/office/officeart/2005/8/layout/vList2"/>
    <dgm:cxn modelId="{EC568B9F-BF7F-4131-A3B8-DFCC99D13D6C}" type="presParOf" srcId="{9377EAD6-9636-44D6-9238-4962EF7D5FF0}" destId="{62BC4858-290D-415B-BA83-4B28F95E6FBE}" srcOrd="0" destOrd="0" presId="urn:microsoft.com/office/officeart/2005/8/layout/vList2"/>
    <dgm:cxn modelId="{699D4D1E-2DFE-4BEE-BAC7-8B0B9EC9F38D}" type="presParOf" srcId="{9377EAD6-9636-44D6-9238-4962EF7D5FF0}" destId="{148CE495-F9EB-45CE-A1E9-B705B8E3C7EB}" srcOrd="1" destOrd="0" presId="urn:microsoft.com/office/officeart/2005/8/layout/vList2"/>
    <dgm:cxn modelId="{C56063FE-9061-4C78-892C-6F8CD1B3935B}" type="presParOf" srcId="{9377EAD6-9636-44D6-9238-4962EF7D5FF0}" destId="{D6A86E87-1BF2-412C-86CC-28EC8C333BEA}" srcOrd="2" destOrd="0" presId="urn:microsoft.com/office/officeart/2005/8/layout/vList2"/>
    <dgm:cxn modelId="{0FA2A610-CD0D-4535-9BA9-BB6611D3275D}" type="presParOf" srcId="{9377EAD6-9636-44D6-9238-4962EF7D5FF0}" destId="{73B5CE33-0367-4309-8190-7BA8F38B7C35}" srcOrd="3" destOrd="0" presId="urn:microsoft.com/office/officeart/2005/8/layout/vList2"/>
    <dgm:cxn modelId="{F6A56B71-756C-4062-B21A-EC162C66FC3F}" type="presParOf" srcId="{9377EAD6-9636-44D6-9238-4962EF7D5FF0}" destId="{C77FAA52-8513-4A5B-961A-8E4FE05A04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AA24BB-C8F4-4EC1-9F62-6C8B7551353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1405D37-E779-4113-80E7-FEC8249935CA}">
      <dgm:prSet/>
      <dgm:spPr/>
      <dgm:t>
        <a:bodyPr/>
        <a:lstStyle/>
        <a:p>
          <a:r>
            <a:rPr lang="en-US"/>
            <a:t>Paid sick days</a:t>
          </a:r>
        </a:p>
      </dgm:t>
    </dgm:pt>
    <dgm:pt modelId="{04A0B829-D681-402F-BE70-41D45C7C81E7}" type="parTrans" cxnId="{F74AA581-5737-4119-B62A-7D4DFB3DC8FB}">
      <dgm:prSet/>
      <dgm:spPr/>
      <dgm:t>
        <a:bodyPr/>
        <a:lstStyle/>
        <a:p>
          <a:endParaRPr lang="en-US"/>
        </a:p>
      </dgm:t>
    </dgm:pt>
    <dgm:pt modelId="{0AE98AD5-C20D-4006-90E6-123B69BD4482}" type="sibTrans" cxnId="{F74AA581-5737-4119-B62A-7D4DFB3DC8FB}">
      <dgm:prSet/>
      <dgm:spPr/>
      <dgm:t>
        <a:bodyPr/>
        <a:lstStyle/>
        <a:p>
          <a:endParaRPr lang="en-US"/>
        </a:p>
      </dgm:t>
    </dgm:pt>
    <dgm:pt modelId="{5559033B-0D29-4239-BA3B-4E39CA1139D7}">
      <dgm:prSet/>
      <dgm:spPr/>
      <dgm:t>
        <a:bodyPr/>
        <a:lstStyle/>
        <a:p>
          <a:r>
            <a:rPr lang="en-US"/>
            <a:t>Paid family leave</a:t>
          </a:r>
        </a:p>
      </dgm:t>
    </dgm:pt>
    <dgm:pt modelId="{805B8E65-6A9C-4FDA-B1E9-A0E315060E0F}" type="parTrans" cxnId="{8D1B537B-E8B0-488C-A810-D328B56CB32E}">
      <dgm:prSet/>
      <dgm:spPr/>
      <dgm:t>
        <a:bodyPr/>
        <a:lstStyle/>
        <a:p>
          <a:endParaRPr lang="en-US"/>
        </a:p>
      </dgm:t>
    </dgm:pt>
    <dgm:pt modelId="{28CEA2BF-38D9-41EE-84C2-A765C2A97DC0}" type="sibTrans" cxnId="{8D1B537B-E8B0-488C-A810-D328B56CB32E}">
      <dgm:prSet/>
      <dgm:spPr/>
      <dgm:t>
        <a:bodyPr/>
        <a:lstStyle/>
        <a:p>
          <a:endParaRPr lang="en-US"/>
        </a:p>
      </dgm:t>
    </dgm:pt>
    <dgm:pt modelId="{22FDBFC5-8D78-4EA2-ACAC-AB78333B20CE}">
      <dgm:prSet/>
      <dgm:spPr/>
      <dgm:t>
        <a:bodyPr/>
        <a:lstStyle/>
        <a:p>
          <a:r>
            <a:rPr lang="en-US"/>
            <a:t>Proposed 10 days paid vacation time</a:t>
          </a:r>
        </a:p>
      </dgm:t>
    </dgm:pt>
    <dgm:pt modelId="{D806EAD7-20C3-44EA-909B-BF536BC8E10C}" type="parTrans" cxnId="{7E3BB184-4361-4F1F-AE31-537F3475675E}">
      <dgm:prSet/>
      <dgm:spPr/>
      <dgm:t>
        <a:bodyPr/>
        <a:lstStyle/>
        <a:p>
          <a:endParaRPr lang="en-US"/>
        </a:p>
      </dgm:t>
    </dgm:pt>
    <dgm:pt modelId="{15485C2A-AFC8-47B9-9DFD-5BA843616BC9}" type="sibTrans" cxnId="{7E3BB184-4361-4F1F-AE31-537F3475675E}">
      <dgm:prSet/>
      <dgm:spPr/>
      <dgm:t>
        <a:bodyPr/>
        <a:lstStyle/>
        <a:p>
          <a:endParaRPr lang="en-US"/>
        </a:p>
      </dgm:t>
    </dgm:pt>
    <dgm:pt modelId="{69D7D3E4-3E1B-45BB-AF36-3770C097C56D}">
      <dgm:prSet/>
      <dgm:spPr/>
      <dgm:t>
        <a:bodyPr/>
        <a:lstStyle/>
        <a:p>
          <a:r>
            <a:rPr lang="en-US"/>
            <a:t>“Freelance” isn’t free act requiring written agreements</a:t>
          </a:r>
        </a:p>
      </dgm:t>
    </dgm:pt>
    <dgm:pt modelId="{605590F9-8CD0-47F2-A6CE-ACB82CEA305D}" type="parTrans" cxnId="{DF3ECC97-49F9-4BE6-A441-4E7E4307024D}">
      <dgm:prSet/>
      <dgm:spPr/>
      <dgm:t>
        <a:bodyPr/>
        <a:lstStyle/>
        <a:p>
          <a:endParaRPr lang="en-US"/>
        </a:p>
      </dgm:t>
    </dgm:pt>
    <dgm:pt modelId="{4C3B1B8D-A0D7-4C93-9A5B-CE3D26CA9947}" type="sibTrans" cxnId="{DF3ECC97-49F9-4BE6-A441-4E7E4307024D}">
      <dgm:prSet/>
      <dgm:spPr/>
      <dgm:t>
        <a:bodyPr/>
        <a:lstStyle/>
        <a:p>
          <a:endParaRPr lang="en-US"/>
        </a:p>
      </dgm:t>
    </dgm:pt>
    <dgm:pt modelId="{56F0F0AA-7B2B-4AEB-8480-681ACFA8C054}">
      <dgm:prSet/>
      <dgm:spPr/>
      <dgm:t>
        <a:bodyPr/>
        <a:lstStyle/>
        <a:p>
          <a:r>
            <a:rPr lang="en-US"/>
            <a:t>Regulating scheduling practices in fast food and retail </a:t>
          </a:r>
        </a:p>
      </dgm:t>
    </dgm:pt>
    <dgm:pt modelId="{6C6148C1-C44E-47F0-A094-5FCDEE97C98C}" type="parTrans" cxnId="{24C72003-17B1-4817-AF73-0270F9AE3107}">
      <dgm:prSet/>
      <dgm:spPr/>
      <dgm:t>
        <a:bodyPr/>
        <a:lstStyle/>
        <a:p>
          <a:endParaRPr lang="en-US"/>
        </a:p>
      </dgm:t>
    </dgm:pt>
    <dgm:pt modelId="{9705907A-1055-42F8-A363-BA3FC1E1175C}" type="sibTrans" cxnId="{24C72003-17B1-4817-AF73-0270F9AE3107}">
      <dgm:prSet/>
      <dgm:spPr/>
      <dgm:t>
        <a:bodyPr/>
        <a:lstStyle/>
        <a:p>
          <a:endParaRPr lang="en-US"/>
        </a:p>
      </dgm:t>
    </dgm:pt>
    <dgm:pt modelId="{712DB62E-EF98-48CD-9D27-8965CA15497C}">
      <dgm:prSet/>
      <dgm:spPr/>
      <dgm:t>
        <a:bodyPr/>
        <a:lstStyle/>
        <a:p>
          <a:r>
            <a:rPr lang="en-US"/>
            <a:t>Curbing wage theft, etc.</a:t>
          </a:r>
        </a:p>
      </dgm:t>
    </dgm:pt>
    <dgm:pt modelId="{B312D75C-51B7-4517-94C5-F866B9CF61EA}" type="parTrans" cxnId="{1F3DF874-6904-4BF9-A006-8E0546506BA7}">
      <dgm:prSet/>
      <dgm:spPr/>
      <dgm:t>
        <a:bodyPr/>
        <a:lstStyle/>
        <a:p>
          <a:endParaRPr lang="en-US"/>
        </a:p>
      </dgm:t>
    </dgm:pt>
    <dgm:pt modelId="{455B370E-9C89-4994-BD7E-FAF76D611F23}" type="sibTrans" cxnId="{1F3DF874-6904-4BF9-A006-8E0546506BA7}">
      <dgm:prSet/>
      <dgm:spPr/>
      <dgm:t>
        <a:bodyPr/>
        <a:lstStyle/>
        <a:p>
          <a:endParaRPr lang="en-US"/>
        </a:p>
      </dgm:t>
    </dgm:pt>
    <dgm:pt modelId="{6F5066DA-7B10-4890-B077-83091A3A6D70}">
      <dgm:prSet/>
      <dgm:spPr/>
      <dgm:t>
        <a:bodyPr/>
        <a:lstStyle/>
        <a:p>
          <a:r>
            <a:rPr lang="en-US"/>
            <a:t>Regulating earnings of 85,000 independent contractor FHV drivers</a:t>
          </a:r>
        </a:p>
      </dgm:t>
    </dgm:pt>
    <dgm:pt modelId="{BCA886C4-25AB-4015-9571-A43BA294C37B}" type="parTrans" cxnId="{3BEB65FE-A555-4327-931A-FF879DCE23B8}">
      <dgm:prSet/>
      <dgm:spPr/>
      <dgm:t>
        <a:bodyPr/>
        <a:lstStyle/>
        <a:p>
          <a:endParaRPr lang="en-US"/>
        </a:p>
      </dgm:t>
    </dgm:pt>
    <dgm:pt modelId="{BFB150A0-3F85-4865-84D0-454E448EBDF0}" type="sibTrans" cxnId="{3BEB65FE-A555-4327-931A-FF879DCE23B8}">
      <dgm:prSet/>
      <dgm:spPr/>
      <dgm:t>
        <a:bodyPr/>
        <a:lstStyle/>
        <a:p>
          <a:endParaRPr lang="en-US"/>
        </a:p>
      </dgm:t>
    </dgm:pt>
    <dgm:pt modelId="{6CD1D1C0-0C72-4633-81AD-1E50439E30C8}" type="pres">
      <dgm:prSet presAssocID="{E1AA24BB-C8F4-4EC1-9F62-6C8B7551353B}" presName="linear" presStyleCnt="0">
        <dgm:presLayoutVars>
          <dgm:animLvl val="lvl"/>
          <dgm:resizeHandles val="exact"/>
        </dgm:presLayoutVars>
      </dgm:prSet>
      <dgm:spPr/>
    </dgm:pt>
    <dgm:pt modelId="{9D95FA57-1E15-4590-8B53-A471D27CBD0F}" type="pres">
      <dgm:prSet presAssocID="{81405D37-E779-4113-80E7-FEC8249935CA}" presName="parentText" presStyleLbl="node1" presStyleIdx="0" presStyleCnt="7">
        <dgm:presLayoutVars>
          <dgm:chMax val="0"/>
          <dgm:bulletEnabled val="1"/>
        </dgm:presLayoutVars>
      </dgm:prSet>
      <dgm:spPr/>
    </dgm:pt>
    <dgm:pt modelId="{F58882F9-26C7-4DE6-A99A-BAF29D5AA229}" type="pres">
      <dgm:prSet presAssocID="{0AE98AD5-C20D-4006-90E6-123B69BD4482}" presName="spacer" presStyleCnt="0"/>
      <dgm:spPr/>
    </dgm:pt>
    <dgm:pt modelId="{AF4960A4-9F2D-4E68-8872-6BFB0784E1D3}" type="pres">
      <dgm:prSet presAssocID="{5559033B-0D29-4239-BA3B-4E39CA1139D7}" presName="parentText" presStyleLbl="node1" presStyleIdx="1" presStyleCnt="7">
        <dgm:presLayoutVars>
          <dgm:chMax val="0"/>
          <dgm:bulletEnabled val="1"/>
        </dgm:presLayoutVars>
      </dgm:prSet>
      <dgm:spPr/>
    </dgm:pt>
    <dgm:pt modelId="{3A2DA702-4AD0-474F-A013-61AA8BF640F6}" type="pres">
      <dgm:prSet presAssocID="{28CEA2BF-38D9-41EE-84C2-A765C2A97DC0}" presName="spacer" presStyleCnt="0"/>
      <dgm:spPr/>
    </dgm:pt>
    <dgm:pt modelId="{6B16902B-249F-4A9B-B8B4-560D50A7476E}" type="pres">
      <dgm:prSet presAssocID="{22FDBFC5-8D78-4EA2-ACAC-AB78333B20CE}" presName="parentText" presStyleLbl="node1" presStyleIdx="2" presStyleCnt="7">
        <dgm:presLayoutVars>
          <dgm:chMax val="0"/>
          <dgm:bulletEnabled val="1"/>
        </dgm:presLayoutVars>
      </dgm:prSet>
      <dgm:spPr/>
    </dgm:pt>
    <dgm:pt modelId="{ECB7B7FB-5800-4486-A300-9636360C6263}" type="pres">
      <dgm:prSet presAssocID="{15485C2A-AFC8-47B9-9DFD-5BA843616BC9}" presName="spacer" presStyleCnt="0"/>
      <dgm:spPr/>
    </dgm:pt>
    <dgm:pt modelId="{9AF3E3B9-9D30-482A-94AA-A27BA7ED6EE5}" type="pres">
      <dgm:prSet presAssocID="{69D7D3E4-3E1B-45BB-AF36-3770C097C56D}" presName="parentText" presStyleLbl="node1" presStyleIdx="3" presStyleCnt="7">
        <dgm:presLayoutVars>
          <dgm:chMax val="0"/>
          <dgm:bulletEnabled val="1"/>
        </dgm:presLayoutVars>
      </dgm:prSet>
      <dgm:spPr/>
    </dgm:pt>
    <dgm:pt modelId="{BBF25DBC-9885-4180-8F78-E80DE6466A60}" type="pres">
      <dgm:prSet presAssocID="{4C3B1B8D-A0D7-4C93-9A5B-CE3D26CA9947}" presName="spacer" presStyleCnt="0"/>
      <dgm:spPr/>
    </dgm:pt>
    <dgm:pt modelId="{BC0F1930-CC04-49B0-A3A9-AE896E7F5BE8}" type="pres">
      <dgm:prSet presAssocID="{56F0F0AA-7B2B-4AEB-8480-681ACFA8C054}" presName="parentText" presStyleLbl="node1" presStyleIdx="4" presStyleCnt="7">
        <dgm:presLayoutVars>
          <dgm:chMax val="0"/>
          <dgm:bulletEnabled val="1"/>
        </dgm:presLayoutVars>
      </dgm:prSet>
      <dgm:spPr/>
    </dgm:pt>
    <dgm:pt modelId="{D55D8564-9EE5-4BD0-B7DD-117559D1712C}" type="pres">
      <dgm:prSet presAssocID="{9705907A-1055-42F8-A363-BA3FC1E1175C}" presName="spacer" presStyleCnt="0"/>
      <dgm:spPr/>
    </dgm:pt>
    <dgm:pt modelId="{D4193DB8-DE87-433F-9DFD-B77E17D8F000}" type="pres">
      <dgm:prSet presAssocID="{712DB62E-EF98-48CD-9D27-8965CA15497C}" presName="parentText" presStyleLbl="node1" presStyleIdx="5" presStyleCnt="7">
        <dgm:presLayoutVars>
          <dgm:chMax val="0"/>
          <dgm:bulletEnabled val="1"/>
        </dgm:presLayoutVars>
      </dgm:prSet>
      <dgm:spPr/>
    </dgm:pt>
    <dgm:pt modelId="{F340E07D-2FF7-4EF7-AD66-D506C38D8004}" type="pres">
      <dgm:prSet presAssocID="{455B370E-9C89-4994-BD7E-FAF76D611F23}" presName="spacer" presStyleCnt="0"/>
      <dgm:spPr/>
    </dgm:pt>
    <dgm:pt modelId="{D47ABDE7-59F4-482F-BBF7-D592B2EF102B}" type="pres">
      <dgm:prSet presAssocID="{6F5066DA-7B10-4890-B077-83091A3A6D70}" presName="parentText" presStyleLbl="node1" presStyleIdx="6" presStyleCnt="7">
        <dgm:presLayoutVars>
          <dgm:chMax val="0"/>
          <dgm:bulletEnabled val="1"/>
        </dgm:presLayoutVars>
      </dgm:prSet>
      <dgm:spPr/>
    </dgm:pt>
  </dgm:ptLst>
  <dgm:cxnLst>
    <dgm:cxn modelId="{24C72003-17B1-4817-AF73-0270F9AE3107}" srcId="{E1AA24BB-C8F4-4EC1-9F62-6C8B7551353B}" destId="{56F0F0AA-7B2B-4AEB-8480-681ACFA8C054}" srcOrd="4" destOrd="0" parTransId="{6C6148C1-C44E-47F0-A094-5FCDEE97C98C}" sibTransId="{9705907A-1055-42F8-A363-BA3FC1E1175C}"/>
    <dgm:cxn modelId="{1117F539-5665-4AD6-956F-1FFBCA84EB68}" type="presOf" srcId="{E1AA24BB-C8F4-4EC1-9F62-6C8B7551353B}" destId="{6CD1D1C0-0C72-4633-81AD-1E50439E30C8}" srcOrd="0" destOrd="0" presId="urn:microsoft.com/office/officeart/2005/8/layout/vList2"/>
    <dgm:cxn modelId="{A9243643-45CE-497A-A121-0D06566DC76E}" type="presOf" srcId="{5559033B-0D29-4239-BA3B-4E39CA1139D7}" destId="{AF4960A4-9F2D-4E68-8872-6BFB0784E1D3}" srcOrd="0" destOrd="0" presId="urn:microsoft.com/office/officeart/2005/8/layout/vList2"/>
    <dgm:cxn modelId="{B3060C47-1540-4630-B6FE-F4C725B0DDF9}" type="presOf" srcId="{6F5066DA-7B10-4890-B077-83091A3A6D70}" destId="{D47ABDE7-59F4-482F-BBF7-D592B2EF102B}" srcOrd="0" destOrd="0" presId="urn:microsoft.com/office/officeart/2005/8/layout/vList2"/>
    <dgm:cxn modelId="{38861D50-22EA-4259-825B-D6923715866A}" type="presOf" srcId="{56F0F0AA-7B2B-4AEB-8480-681ACFA8C054}" destId="{BC0F1930-CC04-49B0-A3A9-AE896E7F5BE8}" srcOrd="0" destOrd="0" presId="urn:microsoft.com/office/officeart/2005/8/layout/vList2"/>
    <dgm:cxn modelId="{1F3DF874-6904-4BF9-A006-8E0546506BA7}" srcId="{E1AA24BB-C8F4-4EC1-9F62-6C8B7551353B}" destId="{712DB62E-EF98-48CD-9D27-8965CA15497C}" srcOrd="5" destOrd="0" parTransId="{B312D75C-51B7-4517-94C5-F866B9CF61EA}" sibTransId="{455B370E-9C89-4994-BD7E-FAF76D611F23}"/>
    <dgm:cxn modelId="{8D1B537B-E8B0-488C-A810-D328B56CB32E}" srcId="{E1AA24BB-C8F4-4EC1-9F62-6C8B7551353B}" destId="{5559033B-0D29-4239-BA3B-4E39CA1139D7}" srcOrd="1" destOrd="0" parTransId="{805B8E65-6A9C-4FDA-B1E9-A0E315060E0F}" sibTransId="{28CEA2BF-38D9-41EE-84C2-A765C2A97DC0}"/>
    <dgm:cxn modelId="{9F31B080-BCD9-4261-ABEF-74422FED47D0}" type="presOf" srcId="{712DB62E-EF98-48CD-9D27-8965CA15497C}" destId="{D4193DB8-DE87-433F-9DFD-B77E17D8F000}" srcOrd="0" destOrd="0" presId="urn:microsoft.com/office/officeart/2005/8/layout/vList2"/>
    <dgm:cxn modelId="{F74AA581-5737-4119-B62A-7D4DFB3DC8FB}" srcId="{E1AA24BB-C8F4-4EC1-9F62-6C8B7551353B}" destId="{81405D37-E779-4113-80E7-FEC8249935CA}" srcOrd="0" destOrd="0" parTransId="{04A0B829-D681-402F-BE70-41D45C7C81E7}" sibTransId="{0AE98AD5-C20D-4006-90E6-123B69BD4482}"/>
    <dgm:cxn modelId="{7E3BB184-4361-4F1F-AE31-537F3475675E}" srcId="{E1AA24BB-C8F4-4EC1-9F62-6C8B7551353B}" destId="{22FDBFC5-8D78-4EA2-ACAC-AB78333B20CE}" srcOrd="2" destOrd="0" parTransId="{D806EAD7-20C3-44EA-909B-BF536BC8E10C}" sibTransId="{15485C2A-AFC8-47B9-9DFD-5BA843616BC9}"/>
    <dgm:cxn modelId="{DF3ECC97-49F9-4BE6-A441-4E7E4307024D}" srcId="{E1AA24BB-C8F4-4EC1-9F62-6C8B7551353B}" destId="{69D7D3E4-3E1B-45BB-AF36-3770C097C56D}" srcOrd="3" destOrd="0" parTransId="{605590F9-8CD0-47F2-A6CE-ACB82CEA305D}" sibTransId="{4C3B1B8D-A0D7-4C93-9A5B-CE3D26CA9947}"/>
    <dgm:cxn modelId="{1CCBA4A6-DA88-4868-A8BA-4154C94237FC}" type="presOf" srcId="{22FDBFC5-8D78-4EA2-ACAC-AB78333B20CE}" destId="{6B16902B-249F-4A9B-B8B4-560D50A7476E}" srcOrd="0" destOrd="0" presId="urn:microsoft.com/office/officeart/2005/8/layout/vList2"/>
    <dgm:cxn modelId="{A30A7FC4-AA13-4901-B4B2-458F7CFC4D37}" type="presOf" srcId="{69D7D3E4-3E1B-45BB-AF36-3770C097C56D}" destId="{9AF3E3B9-9D30-482A-94AA-A27BA7ED6EE5}" srcOrd="0" destOrd="0" presId="urn:microsoft.com/office/officeart/2005/8/layout/vList2"/>
    <dgm:cxn modelId="{1FDAD7FA-8834-4FE4-B77A-EC1F5751EE66}" type="presOf" srcId="{81405D37-E779-4113-80E7-FEC8249935CA}" destId="{9D95FA57-1E15-4590-8B53-A471D27CBD0F}" srcOrd="0" destOrd="0" presId="urn:microsoft.com/office/officeart/2005/8/layout/vList2"/>
    <dgm:cxn modelId="{3BEB65FE-A555-4327-931A-FF879DCE23B8}" srcId="{E1AA24BB-C8F4-4EC1-9F62-6C8B7551353B}" destId="{6F5066DA-7B10-4890-B077-83091A3A6D70}" srcOrd="6" destOrd="0" parTransId="{BCA886C4-25AB-4015-9571-A43BA294C37B}" sibTransId="{BFB150A0-3F85-4865-84D0-454E448EBDF0}"/>
    <dgm:cxn modelId="{8FA48B52-DA3C-4E5A-A95B-BD86B735F2EC}" type="presParOf" srcId="{6CD1D1C0-0C72-4633-81AD-1E50439E30C8}" destId="{9D95FA57-1E15-4590-8B53-A471D27CBD0F}" srcOrd="0" destOrd="0" presId="urn:microsoft.com/office/officeart/2005/8/layout/vList2"/>
    <dgm:cxn modelId="{068BE7B7-B3B0-4887-9434-C2CF0CF8F37F}" type="presParOf" srcId="{6CD1D1C0-0C72-4633-81AD-1E50439E30C8}" destId="{F58882F9-26C7-4DE6-A99A-BAF29D5AA229}" srcOrd="1" destOrd="0" presId="urn:microsoft.com/office/officeart/2005/8/layout/vList2"/>
    <dgm:cxn modelId="{87E7C7E7-4906-4FB7-8F4B-A4F5E7AE490A}" type="presParOf" srcId="{6CD1D1C0-0C72-4633-81AD-1E50439E30C8}" destId="{AF4960A4-9F2D-4E68-8872-6BFB0784E1D3}" srcOrd="2" destOrd="0" presId="urn:microsoft.com/office/officeart/2005/8/layout/vList2"/>
    <dgm:cxn modelId="{18746208-75D1-45E5-8E2E-B3D8CBA23E24}" type="presParOf" srcId="{6CD1D1C0-0C72-4633-81AD-1E50439E30C8}" destId="{3A2DA702-4AD0-474F-A013-61AA8BF640F6}" srcOrd="3" destOrd="0" presId="urn:microsoft.com/office/officeart/2005/8/layout/vList2"/>
    <dgm:cxn modelId="{A2FC34E6-6DED-4448-994D-D658933922D9}" type="presParOf" srcId="{6CD1D1C0-0C72-4633-81AD-1E50439E30C8}" destId="{6B16902B-249F-4A9B-B8B4-560D50A7476E}" srcOrd="4" destOrd="0" presId="urn:microsoft.com/office/officeart/2005/8/layout/vList2"/>
    <dgm:cxn modelId="{B6567FB3-C45D-49A1-AE2C-FC1BE0E7A203}" type="presParOf" srcId="{6CD1D1C0-0C72-4633-81AD-1E50439E30C8}" destId="{ECB7B7FB-5800-4486-A300-9636360C6263}" srcOrd="5" destOrd="0" presId="urn:microsoft.com/office/officeart/2005/8/layout/vList2"/>
    <dgm:cxn modelId="{93514ED4-B84B-4A0E-A895-942A50CA6C30}" type="presParOf" srcId="{6CD1D1C0-0C72-4633-81AD-1E50439E30C8}" destId="{9AF3E3B9-9D30-482A-94AA-A27BA7ED6EE5}" srcOrd="6" destOrd="0" presId="urn:microsoft.com/office/officeart/2005/8/layout/vList2"/>
    <dgm:cxn modelId="{4E0DFA94-8A19-4A76-B67C-886B9A68A71F}" type="presParOf" srcId="{6CD1D1C0-0C72-4633-81AD-1E50439E30C8}" destId="{BBF25DBC-9885-4180-8F78-E80DE6466A60}" srcOrd="7" destOrd="0" presId="urn:microsoft.com/office/officeart/2005/8/layout/vList2"/>
    <dgm:cxn modelId="{B32C6F9C-028A-4CBD-857A-8287C0F5B31A}" type="presParOf" srcId="{6CD1D1C0-0C72-4633-81AD-1E50439E30C8}" destId="{BC0F1930-CC04-49B0-A3A9-AE896E7F5BE8}" srcOrd="8" destOrd="0" presId="urn:microsoft.com/office/officeart/2005/8/layout/vList2"/>
    <dgm:cxn modelId="{4E47CF9C-F0AA-4705-B117-FE0D180709AF}" type="presParOf" srcId="{6CD1D1C0-0C72-4633-81AD-1E50439E30C8}" destId="{D55D8564-9EE5-4BD0-B7DD-117559D1712C}" srcOrd="9" destOrd="0" presId="urn:microsoft.com/office/officeart/2005/8/layout/vList2"/>
    <dgm:cxn modelId="{E998D36E-0FBA-443F-BDB0-076475B8A7B7}" type="presParOf" srcId="{6CD1D1C0-0C72-4633-81AD-1E50439E30C8}" destId="{D4193DB8-DE87-433F-9DFD-B77E17D8F000}" srcOrd="10" destOrd="0" presId="urn:microsoft.com/office/officeart/2005/8/layout/vList2"/>
    <dgm:cxn modelId="{D9294506-D2BA-41E8-A6B7-B0705A5722FE}" type="presParOf" srcId="{6CD1D1C0-0C72-4633-81AD-1E50439E30C8}" destId="{F340E07D-2FF7-4EF7-AD66-D506C38D8004}" srcOrd="11" destOrd="0" presId="urn:microsoft.com/office/officeart/2005/8/layout/vList2"/>
    <dgm:cxn modelId="{9FA4DCB1-5A7E-47F4-A253-C2C585DE68CA}" type="presParOf" srcId="{6CD1D1C0-0C72-4633-81AD-1E50439E30C8}" destId="{D47ABDE7-59F4-482F-BBF7-D592B2EF102B}"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5183056-1DB0-4714-8A94-BFF9C424FC3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EFCAFA7-7E2C-42FB-93E3-2CFC6E3AFB8A}">
      <dgm:prSet/>
      <dgm:spPr/>
      <dgm:t>
        <a:bodyPr/>
        <a:lstStyle/>
        <a:p>
          <a:r>
            <a:rPr lang="en-US"/>
            <a:t>Multiple features causing widely varying effective property tax rates</a:t>
          </a:r>
        </a:p>
      </dgm:t>
    </dgm:pt>
    <dgm:pt modelId="{D1D1F067-8D59-40EE-98EE-84F73EDD0165}" type="parTrans" cxnId="{47EDFA84-F82C-405C-A1EC-53DD6D0A6F93}">
      <dgm:prSet/>
      <dgm:spPr/>
      <dgm:t>
        <a:bodyPr/>
        <a:lstStyle/>
        <a:p>
          <a:endParaRPr lang="en-US"/>
        </a:p>
      </dgm:t>
    </dgm:pt>
    <dgm:pt modelId="{1DE803BB-95E1-4782-8CC8-48A15F845A18}" type="sibTrans" cxnId="{47EDFA84-F82C-405C-A1EC-53DD6D0A6F93}">
      <dgm:prSet/>
      <dgm:spPr/>
      <dgm:t>
        <a:bodyPr/>
        <a:lstStyle/>
        <a:p>
          <a:endParaRPr lang="en-US"/>
        </a:p>
      </dgm:t>
    </dgm:pt>
    <dgm:pt modelId="{6C7F34F9-0E57-4BD4-9474-4639B560D84C}">
      <dgm:prSet/>
      <dgm:spPr/>
      <dgm:t>
        <a:bodyPr/>
        <a:lstStyle/>
        <a:p>
          <a:r>
            <a:rPr lang="en-US"/>
            <a:t>Assessment caps created disparities by neighborhood</a:t>
          </a:r>
        </a:p>
      </dgm:t>
    </dgm:pt>
    <dgm:pt modelId="{D356B89C-FBA1-4757-8C99-76A13526FEA1}" type="parTrans" cxnId="{CDE7E9FE-50B4-4A68-A494-823A51DE5BE0}">
      <dgm:prSet/>
      <dgm:spPr/>
      <dgm:t>
        <a:bodyPr/>
        <a:lstStyle/>
        <a:p>
          <a:endParaRPr lang="en-US"/>
        </a:p>
      </dgm:t>
    </dgm:pt>
    <dgm:pt modelId="{105CC1F5-4269-4725-A075-0040AFFD5531}" type="sibTrans" cxnId="{CDE7E9FE-50B4-4A68-A494-823A51DE5BE0}">
      <dgm:prSet/>
      <dgm:spPr/>
      <dgm:t>
        <a:bodyPr/>
        <a:lstStyle/>
        <a:p>
          <a:endParaRPr lang="en-US"/>
        </a:p>
      </dgm:t>
    </dgm:pt>
    <dgm:pt modelId="{721D6980-FC80-482F-9E61-274DB4CC2E47}">
      <dgm:prSet/>
      <dgm:spPr/>
      <dgm:t>
        <a:bodyPr/>
        <a:lstStyle/>
        <a:p>
          <a:r>
            <a:rPr lang="en-US"/>
            <a:t>Overdue reforms needed in economic development and charitable tax exemptions</a:t>
          </a:r>
        </a:p>
      </dgm:t>
    </dgm:pt>
    <dgm:pt modelId="{26714D89-C68F-423B-AB6E-D9A35F530343}" type="parTrans" cxnId="{4C15691D-F7CE-44CD-8BD4-B0BED9D60C7E}">
      <dgm:prSet/>
      <dgm:spPr/>
      <dgm:t>
        <a:bodyPr/>
        <a:lstStyle/>
        <a:p>
          <a:endParaRPr lang="en-US"/>
        </a:p>
      </dgm:t>
    </dgm:pt>
    <dgm:pt modelId="{02616B24-0005-441E-800E-E6FCE1D97DCB}" type="sibTrans" cxnId="{4C15691D-F7CE-44CD-8BD4-B0BED9D60C7E}">
      <dgm:prSet/>
      <dgm:spPr/>
      <dgm:t>
        <a:bodyPr/>
        <a:lstStyle/>
        <a:p>
          <a:endParaRPr lang="en-US"/>
        </a:p>
      </dgm:t>
    </dgm:pt>
    <dgm:pt modelId="{AB45A3FA-DCC8-4C5A-A77B-42AB24E5DAC5}">
      <dgm:prSet/>
      <dgm:spPr/>
      <dgm:t>
        <a:bodyPr/>
        <a:lstStyle/>
        <a:p>
          <a:r>
            <a:rPr lang="en-US"/>
            <a:t>Significant nonresident ownership of luxury residential real estate distorting housing market</a:t>
          </a:r>
        </a:p>
      </dgm:t>
    </dgm:pt>
    <dgm:pt modelId="{50633F99-A737-46FB-929F-5E3EF0F798D9}" type="parTrans" cxnId="{98FB6596-B283-45C9-8792-BCB4E7E5A98E}">
      <dgm:prSet/>
      <dgm:spPr/>
      <dgm:t>
        <a:bodyPr/>
        <a:lstStyle/>
        <a:p>
          <a:endParaRPr lang="en-US"/>
        </a:p>
      </dgm:t>
    </dgm:pt>
    <dgm:pt modelId="{2E4568C7-B036-4D0E-BA22-5A3D7BBDDB63}" type="sibTrans" cxnId="{98FB6596-B283-45C9-8792-BCB4E7E5A98E}">
      <dgm:prSet/>
      <dgm:spPr/>
      <dgm:t>
        <a:bodyPr/>
        <a:lstStyle/>
        <a:p>
          <a:endParaRPr lang="en-US"/>
        </a:p>
      </dgm:t>
    </dgm:pt>
    <dgm:pt modelId="{A58C8F45-7007-40CB-BFE6-44C7D751ED3E}">
      <dgm:prSet/>
      <dgm:spPr/>
      <dgm:t>
        <a:bodyPr/>
        <a:lstStyle/>
        <a:p>
          <a:r>
            <a:rPr lang="en-US"/>
            <a:t>Albany action needed for most changes</a:t>
          </a:r>
        </a:p>
      </dgm:t>
    </dgm:pt>
    <dgm:pt modelId="{79BDF0B0-21EF-4C13-AD33-9AD88F5CD52D}" type="parTrans" cxnId="{61F8DF4F-AF9F-40FB-8BE2-9EB6FC0CE59D}">
      <dgm:prSet/>
      <dgm:spPr/>
      <dgm:t>
        <a:bodyPr/>
        <a:lstStyle/>
        <a:p>
          <a:endParaRPr lang="en-US"/>
        </a:p>
      </dgm:t>
    </dgm:pt>
    <dgm:pt modelId="{E4DA64CE-D886-4F5D-ACDD-5B12D2C5DC46}" type="sibTrans" cxnId="{61F8DF4F-AF9F-40FB-8BE2-9EB6FC0CE59D}">
      <dgm:prSet/>
      <dgm:spPr/>
      <dgm:t>
        <a:bodyPr/>
        <a:lstStyle/>
        <a:p>
          <a:endParaRPr lang="en-US"/>
        </a:p>
      </dgm:t>
    </dgm:pt>
    <dgm:pt modelId="{8068176B-B689-48B7-BD70-1E45B4411A71}" type="pres">
      <dgm:prSet presAssocID="{85183056-1DB0-4714-8A94-BFF9C424FC36}" presName="linear" presStyleCnt="0">
        <dgm:presLayoutVars>
          <dgm:animLvl val="lvl"/>
          <dgm:resizeHandles val="exact"/>
        </dgm:presLayoutVars>
      </dgm:prSet>
      <dgm:spPr/>
    </dgm:pt>
    <dgm:pt modelId="{53FC80DF-6D35-40BF-8B89-E74922C9E1C9}" type="pres">
      <dgm:prSet presAssocID="{EEFCAFA7-7E2C-42FB-93E3-2CFC6E3AFB8A}" presName="parentText" presStyleLbl="node1" presStyleIdx="0" presStyleCnt="5">
        <dgm:presLayoutVars>
          <dgm:chMax val="0"/>
          <dgm:bulletEnabled val="1"/>
        </dgm:presLayoutVars>
      </dgm:prSet>
      <dgm:spPr/>
    </dgm:pt>
    <dgm:pt modelId="{56F89CE2-922F-408D-9D8B-FD9B86DA69B3}" type="pres">
      <dgm:prSet presAssocID="{1DE803BB-95E1-4782-8CC8-48A15F845A18}" presName="spacer" presStyleCnt="0"/>
      <dgm:spPr/>
    </dgm:pt>
    <dgm:pt modelId="{411E5E60-5818-4398-9111-4F4CD1848F99}" type="pres">
      <dgm:prSet presAssocID="{6C7F34F9-0E57-4BD4-9474-4639B560D84C}" presName="parentText" presStyleLbl="node1" presStyleIdx="1" presStyleCnt="5">
        <dgm:presLayoutVars>
          <dgm:chMax val="0"/>
          <dgm:bulletEnabled val="1"/>
        </dgm:presLayoutVars>
      </dgm:prSet>
      <dgm:spPr/>
    </dgm:pt>
    <dgm:pt modelId="{49462B76-AF4C-4259-BA5E-03E0E0BDEC3B}" type="pres">
      <dgm:prSet presAssocID="{105CC1F5-4269-4725-A075-0040AFFD5531}" presName="spacer" presStyleCnt="0"/>
      <dgm:spPr/>
    </dgm:pt>
    <dgm:pt modelId="{7E053DAA-1C10-43D0-8B7A-9F5F9C7F3E77}" type="pres">
      <dgm:prSet presAssocID="{721D6980-FC80-482F-9E61-274DB4CC2E47}" presName="parentText" presStyleLbl="node1" presStyleIdx="2" presStyleCnt="5">
        <dgm:presLayoutVars>
          <dgm:chMax val="0"/>
          <dgm:bulletEnabled val="1"/>
        </dgm:presLayoutVars>
      </dgm:prSet>
      <dgm:spPr/>
    </dgm:pt>
    <dgm:pt modelId="{7699D180-39BC-4586-ACA2-218789C03DB2}" type="pres">
      <dgm:prSet presAssocID="{02616B24-0005-441E-800E-E6FCE1D97DCB}" presName="spacer" presStyleCnt="0"/>
      <dgm:spPr/>
    </dgm:pt>
    <dgm:pt modelId="{F474268B-FFAA-4003-A4C8-FEA678A7150F}" type="pres">
      <dgm:prSet presAssocID="{AB45A3FA-DCC8-4C5A-A77B-42AB24E5DAC5}" presName="parentText" presStyleLbl="node1" presStyleIdx="3" presStyleCnt="5">
        <dgm:presLayoutVars>
          <dgm:chMax val="0"/>
          <dgm:bulletEnabled val="1"/>
        </dgm:presLayoutVars>
      </dgm:prSet>
      <dgm:spPr/>
    </dgm:pt>
    <dgm:pt modelId="{BC11E5DF-7176-4A2D-A1A6-2E101EBEC6C3}" type="pres">
      <dgm:prSet presAssocID="{2E4568C7-B036-4D0E-BA22-5A3D7BBDDB63}" presName="spacer" presStyleCnt="0"/>
      <dgm:spPr/>
    </dgm:pt>
    <dgm:pt modelId="{0C40FFD1-CC75-489A-A2DA-061EDA00476E}" type="pres">
      <dgm:prSet presAssocID="{A58C8F45-7007-40CB-BFE6-44C7D751ED3E}" presName="parentText" presStyleLbl="node1" presStyleIdx="4" presStyleCnt="5">
        <dgm:presLayoutVars>
          <dgm:chMax val="0"/>
          <dgm:bulletEnabled val="1"/>
        </dgm:presLayoutVars>
      </dgm:prSet>
      <dgm:spPr/>
    </dgm:pt>
  </dgm:ptLst>
  <dgm:cxnLst>
    <dgm:cxn modelId="{8C85C00C-8A57-4F03-8D4E-E7229E32182D}" type="presOf" srcId="{6C7F34F9-0E57-4BD4-9474-4639B560D84C}" destId="{411E5E60-5818-4398-9111-4F4CD1848F99}" srcOrd="0" destOrd="0" presId="urn:microsoft.com/office/officeart/2005/8/layout/vList2"/>
    <dgm:cxn modelId="{AFD4CF0D-8EAC-4A7C-A76D-BB179C486EDF}" type="presOf" srcId="{AB45A3FA-DCC8-4C5A-A77B-42AB24E5DAC5}" destId="{F474268B-FFAA-4003-A4C8-FEA678A7150F}" srcOrd="0" destOrd="0" presId="urn:microsoft.com/office/officeart/2005/8/layout/vList2"/>
    <dgm:cxn modelId="{D8473A0F-D053-4C4E-9AE2-C2B3DA47E9B6}" type="presOf" srcId="{721D6980-FC80-482F-9E61-274DB4CC2E47}" destId="{7E053DAA-1C10-43D0-8B7A-9F5F9C7F3E77}" srcOrd="0" destOrd="0" presId="urn:microsoft.com/office/officeart/2005/8/layout/vList2"/>
    <dgm:cxn modelId="{78C9A213-8512-43BD-B6FB-CF7183F40742}" type="presOf" srcId="{A58C8F45-7007-40CB-BFE6-44C7D751ED3E}" destId="{0C40FFD1-CC75-489A-A2DA-061EDA00476E}" srcOrd="0" destOrd="0" presId="urn:microsoft.com/office/officeart/2005/8/layout/vList2"/>
    <dgm:cxn modelId="{4C15691D-F7CE-44CD-8BD4-B0BED9D60C7E}" srcId="{85183056-1DB0-4714-8A94-BFF9C424FC36}" destId="{721D6980-FC80-482F-9E61-274DB4CC2E47}" srcOrd="2" destOrd="0" parTransId="{26714D89-C68F-423B-AB6E-D9A35F530343}" sibTransId="{02616B24-0005-441E-800E-E6FCE1D97DCB}"/>
    <dgm:cxn modelId="{A8924846-EAA3-4056-929C-DCC2D1926A00}" type="presOf" srcId="{85183056-1DB0-4714-8A94-BFF9C424FC36}" destId="{8068176B-B689-48B7-BD70-1E45B4411A71}" srcOrd="0" destOrd="0" presId="urn:microsoft.com/office/officeart/2005/8/layout/vList2"/>
    <dgm:cxn modelId="{61F8DF4F-AF9F-40FB-8BE2-9EB6FC0CE59D}" srcId="{85183056-1DB0-4714-8A94-BFF9C424FC36}" destId="{A58C8F45-7007-40CB-BFE6-44C7D751ED3E}" srcOrd="4" destOrd="0" parTransId="{79BDF0B0-21EF-4C13-AD33-9AD88F5CD52D}" sibTransId="{E4DA64CE-D886-4F5D-ACDD-5B12D2C5DC46}"/>
    <dgm:cxn modelId="{47EDFA84-F82C-405C-A1EC-53DD6D0A6F93}" srcId="{85183056-1DB0-4714-8A94-BFF9C424FC36}" destId="{EEFCAFA7-7E2C-42FB-93E3-2CFC6E3AFB8A}" srcOrd="0" destOrd="0" parTransId="{D1D1F067-8D59-40EE-98EE-84F73EDD0165}" sibTransId="{1DE803BB-95E1-4782-8CC8-48A15F845A18}"/>
    <dgm:cxn modelId="{98FB6596-B283-45C9-8792-BCB4E7E5A98E}" srcId="{85183056-1DB0-4714-8A94-BFF9C424FC36}" destId="{AB45A3FA-DCC8-4C5A-A77B-42AB24E5DAC5}" srcOrd="3" destOrd="0" parTransId="{50633F99-A737-46FB-929F-5E3EF0F798D9}" sibTransId="{2E4568C7-B036-4D0E-BA22-5A3D7BBDDB63}"/>
    <dgm:cxn modelId="{CB3CA79D-CE7F-44A1-8AD2-67E3B0431ACF}" type="presOf" srcId="{EEFCAFA7-7E2C-42FB-93E3-2CFC6E3AFB8A}" destId="{53FC80DF-6D35-40BF-8B89-E74922C9E1C9}" srcOrd="0" destOrd="0" presId="urn:microsoft.com/office/officeart/2005/8/layout/vList2"/>
    <dgm:cxn modelId="{CDE7E9FE-50B4-4A68-A494-823A51DE5BE0}" srcId="{85183056-1DB0-4714-8A94-BFF9C424FC36}" destId="{6C7F34F9-0E57-4BD4-9474-4639B560D84C}" srcOrd="1" destOrd="0" parTransId="{D356B89C-FBA1-4757-8C99-76A13526FEA1}" sibTransId="{105CC1F5-4269-4725-A075-0040AFFD5531}"/>
    <dgm:cxn modelId="{A7D1D215-A196-4EB8-A324-1AFCD2CE0528}" type="presParOf" srcId="{8068176B-B689-48B7-BD70-1E45B4411A71}" destId="{53FC80DF-6D35-40BF-8B89-E74922C9E1C9}" srcOrd="0" destOrd="0" presId="urn:microsoft.com/office/officeart/2005/8/layout/vList2"/>
    <dgm:cxn modelId="{24ECE7AE-533B-4037-B1E2-47BF68D16880}" type="presParOf" srcId="{8068176B-B689-48B7-BD70-1E45B4411A71}" destId="{56F89CE2-922F-408D-9D8B-FD9B86DA69B3}" srcOrd="1" destOrd="0" presId="urn:microsoft.com/office/officeart/2005/8/layout/vList2"/>
    <dgm:cxn modelId="{B8E83E81-7C46-4FDE-86A1-A5C9C38E4F2B}" type="presParOf" srcId="{8068176B-B689-48B7-BD70-1E45B4411A71}" destId="{411E5E60-5818-4398-9111-4F4CD1848F99}" srcOrd="2" destOrd="0" presId="urn:microsoft.com/office/officeart/2005/8/layout/vList2"/>
    <dgm:cxn modelId="{7D7D7C7E-5187-4CBF-904C-A29C5A7150A4}" type="presParOf" srcId="{8068176B-B689-48B7-BD70-1E45B4411A71}" destId="{49462B76-AF4C-4259-BA5E-03E0E0BDEC3B}" srcOrd="3" destOrd="0" presId="urn:microsoft.com/office/officeart/2005/8/layout/vList2"/>
    <dgm:cxn modelId="{6E34D82F-AFDE-4BF6-B2C2-C20651130AA9}" type="presParOf" srcId="{8068176B-B689-48B7-BD70-1E45B4411A71}" destId="{7E053DAA-1C10-43D0-8B7A-9F5F9C7F3E77}" srcOrd="4" destOrd="0" presId="urn:microsoft.com/office/officeart/2005/8/layout/vList2"/>
    <dgm:cxn modelId="{7BB6F35E-DC66-4B88-B08B-A6CAF45570D7}" type="presParOf" srcId="{8068176B-B689-48B7-BD70-1E45B4411A71}" destId="{7699D180-39BC-4586-ACA2-218789C03DB2}" srcOrd="5" destOrd="0" presId="urn:microsoft.com/office/officeart/2005/8/layout/vList2"/>
    <dgm:cxn modelId="{19CDCA53-1F77-4F83-916C-F579E4E26166}" type="presParOf" srcId="{8068176B-B689-48B7-BD70-1E45B4411A71}" destId="{F474268B-FFAA-4003-A4C8-FEA678A7150F}" srcOrd="6" destOrd="0" presId="urn:microsoft.com/office/officeart/2005/8/layout/vList2"/>
    <dgm:cxn modelId="{32F99C1C-D269-4E9F-8A23-D9A2E3519BDC}" type="presParOf" srcId="{8068176B-B689-48B7-BD70-1E45B4411A71}" destId="{BC11E5DF-7176-4A2D-A1A6-2E101EBEC6C3}" srcOrd="7" destOrd="0" presId="urn:microsoft.com/office/officeart/2005/8/layout/vList2"/>
    <dgm:cxn modelId="{3C01FB0E-0444-47DD-885A-FF31A508C3E6}" type="presParOf" srcId="{8068176B-B689-48B7-BD70-1E45B4411A71}" destId="{0C40FFD1-CC75-489A-A2DA-061EDA00476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C6BFAE-9C4D-4B99-99D5-6A8B94BC2B5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E5DE151-62D9-4B59-B58E-BF674792271B}">
      <dgm:prSet/>
      <dgm:spPr/>
      <dgm:t>
        <a:bodyPr/>
        <a:lstStyle/>
        <a:p>
          <a:r>
            <a:rPr lang="en-US" dirty="0"/>
            <a:t>With strong economy and declining crime, NYC attractive to many in-migrants and businesses → rising real estate values generally, adding to wealth very unevenly</a:t>
          </a:r>
        </a:p>
      </dgm:t>
    </dgm:pt>
    <dgm:pt modelId="{FD83AD42-105E-4830-A808-6AA12F64F192}" type="parTrans" cxnId="{028D7623-BA1D-4CBA-944C-451735BBD0FE}">
      <dgm:prSet/>
      <dgm:spPr/>
      <dgm:t>
        <a:bodyPr/>
        <a:lstStyle/>
        <a:p>
          <a:endParaRPr lang="en-US"/>
        </a:p>
      </dgm:t>
    </dgm:pt>
    <dgm:pt modelId="{6D86A320-46F9-4BE0-81EE-2F9489F268CC}" type="sibTrans" cxnId="{028D7623-BA1D-4CBA-944C-451735BBD0FE}">
      <dgm:prSet/>
      <dgm:spPr/>
      <dgm:t>
        <a:bodyPr/>
        <a:lstStyle/>
        <a:p>
          <a:endParaRPr lang="en-US"/>
        </a:p>
      </dgm:t>
    </dgm:pt>
    <dgm:pt modelId="{47FE3579-00AE-4ABE-89BB-0FDFFF372E88}">
      <dgm:prSet/>
      <dgm:spPr/>
      <dgm:t>
        <a:bodyPr/>
        <a:lstStyle/>
        <a:p>
          <a:r>
            <a:rPr lang="en-US"/>
            <a:t>But City has re-zoned scores of neighborhoods, including Hudson Yards, Brooklyn waterfront, and many former industrial areas → creating tremendous price appreciation and billions in value for private developers (plus tax code heavily favors real estate investors)</a:t>
          </a:r>
        </a:p>
      </dgm:t>
    </dgm:pt>
    <dgm:pt modelId="{5C1B1207-F264-44BC-BCF2-28290B88ACAD}" type="parTrans" cxnId="{9F346C48-D460-46FD-8037-A5E1745D028A}">
      <dgm:prSet/>
      <dgm:spPr/>
      <dgm:t>
        <a:bodyPr/>
        <a:lstStyle/>
        <a:p>
          <a:endParaRPr lang="en-US"/>
        </a:p>
      </dgm:t>
    </dgm:pt>
    <dgm:pt modelId="{F07D69D8-EDEE-48B5-AD02-C7BA0915D643}" type="sibTrans" cxnId="{9F346C48-D460-46FD-8037-A5E1745D028A}">
      <dgm:prSet/>
      <dgm:spPr/>
      <dgm:t>
        <a:bodyPr/>
        <a:lstStyle/>
        <a:p>
          <a:endParaRPr lang="en-US"/>
        </a:p>
      </dgm:t>
    </dgm:pt>
    <dgm:pt modelId="{FB307F08-D03B-4199-BD05-D34B71B0F94A}">
      <dgm:prSet/>
      <dgm:spPr/>
      <dgm:t>
        <a:bodyPr/>
        <a:lstStyle/>
        <a:p>
          <a:r>
            <a:rPr lang="en-US"/>
            <a:t>NYC needs effective ways to capture some of this value creation to support infrastructure renewal</a:t>
          </a:r>
        </a:p>
      </dgm:t>
    </dgm:pt>
    <dgm:pt modelId="{32267D7D-2AE9-499F-B14F-6F3B1E14105D}" type="parTrans" cxnId="{AB57DFB8-39F6-407F-ACEE-8FB3C13E7B6B}">
      <dgm:prSet/>
      <dgm:spPr/>
      <dgm:t>
        <a:bodyPr/>
        <a:lstStyle/>
        <a:p>
          <a:endParaRPr lang="en-US"/>
        </a:p>
      </dgm:t>
    </dgm:pt>
    <dgm:pt modelId="{D9F0EAF8-A512-400E-9BA0-6446B7D89F89}" type="sibTrans" cxnId="{AB57DFB8-39F6-407F-ACEE-8FB3C13E7B6B}">
      <dgm:prSet/>
      <dgm:spPr/>
      <dgm:t>
        <a:bodyPr/>
        <a:lstStyle/>
        <a:p>
          <a:endParaRPr lang="en-US"/>
        </a:p>
      </dgm:t>
    </dgm:pt>
    <dgm:pt modelId="{72C37730-18A0-44F0-A8F3-A0416352D4E0}">
      <dgm:prSet/>
      <dgm:spPr/>
      <dgm:t>
        <a:bodyPr/>
        <a:lstStyle/>
        <a:p>
          <a:r>
            <a:rPr lang="en-US"/>
            <a:t>NYC needs more effective ways to spur affordable housing development without inducing excessive luxury development</a:t>
          </a:r>
        </a:p>
      </dgm:t>
    </dgm:pt>
    <dgm:pt modelId="{CABBB847-9BC5-4437-9992-92F4BBC38A64}" type="parTrans" cxnId="{CCFAA8CB-0A17-4DB8-824C-EF20E9AAD1A8}">
      <dgm:prSet/>
      <dgm:spPr/>
      <dgm:t>
        <a:bodyPr/>
        <a:lstStyle/>
        <a:p>
          <a:endParaRPr lang="en-US"/>
        </a:p>
      </dgm:t>
    </dgm:pt>
    <dgm:pt modelId="{A27800EB-01A1-4341-880B-D55493149AAD}" type="sibTrans" cxnId="{CCFAA8CB-0A17-4DB8-824C-EF20E9AAD1A8}">
      <dgm:prSet/>
      <dgm:spPr/>
      <dgm:t>
        <a:bodyPr/>
        <a:lstStyle/>
        <a:p>
          <a:endParaRPr lang="en-US"/>
        </a:p>
      </dgm:t>
    </dgm:pt>
    <dgm:pt modelId="{3788658F-CA48-44C7-8B99-D7EA9713276B}" type="pres">
      <dgm:prSet presAssocID="{53C6BFAE-9C4D-4B99-99D5-6A8B94BC2B55}" presName="linear" presStyleCnt="0">
        <dgm:presLayoutVars>
          <dgm:animLvl val="lvl"/>
          <dgm:resizeHandles val="exact"/>
        </dgm:presLayoutVars>
      </dgm:prSet>
      <dgm:spPr/>
    </dgm:pt>
    <dgm:pt modelId="{4BFD7AA1-1559-460E-9BA1-1E160B32C776}" type="pres">
      <dgm:prSet presAssocID="{9E5DE151-62D9-4B59-B58E-BF674792271B}" presName="parentText" presStyleLbl="node1" presStyleIdx="0" presStyleCnt="4">
        <dgm:presLayoutVars>
          <dgm:chMax val="0"/>
          <dgm:bulletEnabled val="1"/>
        </dgm:presLayoutVars>
      </dgm:prSet>
      <dgm:spPr/>
    </dgm:pt>
    <dgm:pt modelId="{AD10B6C4-E000-4D1B-B8A9-F98BD6934454}" type="pres">
      <dgm:prSet presAssocID="{6D86A320-46F9-4BE0-81EE-2F9489F268CC}" presName="spacer" presStyleCnt="0"/>
      <dgm:spPr/>
    </dgm:pt>
    <dgm:pt modelId="{094DB804-2F28-49B9-BAC7-0F967E87AD3E}" type="pres">
      <dgm:prSet presAssocID="{47FE3579-00AE-4ABE-89BB-0FDFFF372E88}" presName="parentText" presStyleLbl="node1" presStyleIdx="1" presStyleCnt="4">
        <dgm:presLayoutVars>
          <dgm:chMax val="0"/>
          <dgm:bulletEnabled val="1"/>
        </dgm:presLayoutVars>
      </dgm:prSet>
      <dgm:spPr/>
    </dgm:pt>
    <dgm:pt modelId="{BCC313CA-B8FC-43EA-A086-9264A5E38079}" type="pres">
      <dgm:prSet presAssocID="{F07D69D8-EDEE-48B5-AD02-C7BA0915D643}" presName="spacer" presStyleCnt="0"/>
      <dgm:spPr/>
    </dgm:pt>
    <dgm:pt modelId="{D9AC7611-F8DC-4113-BEB3-50CA5D9C0BCF}" type="pres">
      <dgm:prSet presAssocID="{FB307F08-D03B-4199-BD05-D34B71B0F94A}" presName="parentText" presStyleLbl="node1" presStyleIdx="2" presStyleCnt="4">
        <dgm:presLayoutVars>
          <dgm:chMax val="0"/>
          <dgm:bulletEnabled val="1"/>
        </dgm:presLayoutVars>
      </dgm:prSet>
      <dgm:spPr/>
    </dgm:pt>
    <dgm:pt modelId="{33157012-05AC-4167-BBBA-5B8C3445FBA3}" type="pres">
      <dgm:prSet presAssocID="{D9F0EAF8-A512-400E-9BA0-6446B7D89F89}" presName="spacer" presStyleCnt="0"/>
      <dgm:spPr/>
    </dgm:pt>
    <dgm:pt modelId="{49260519-C2C4-4502-9F81-B776BD3E3406}" type="pres">
      <dgm:prSet presAssocID="{72C37730-18A0-44F0-A8F3-A0416352D4E0}" presName="parentText" presStyleLbl="node1" presStyleIdx="3" presStyleCnt="4">
        <dgm:presLayoutVars>
          <dgm:chMax val="0"/>
          <dgm:bulletEnabled val="1"/>
        </dgm:presLayoutVars>
      </dgm:prSet>
      <dgm:spPr/>
    </dgm:pt>
  </dgm:ptLst>
  <dgm:cxnLst>
    <dgm:cxn modelId="{028D7623-BA1D-4CBA-944C-451735BBD0FE}" srcId="{53C6BFAE-9C4D-4B99-99D5-6A8B94BC2B55}" destId="{9E5DE151-62D9-4B59-B58E-BF674792271B}" srcOrd="0" destOrd="0" parTransId="{FD83AD42-105E-4830-A808-6AA12F64F192}" sibTransId="{6D86A320-46F9-4BE0-81EE-2F9489F268CC}"/>
    <dgm:cxn modelId="{3271E72C-6E83-445D-A4C3-D360C19869E4}" type="presOf" srcId="{FB307F08-D03B-4199-BD05-D34B71B0F94A}" destId="{D9AC7611-F8DC-4113-BEB3-50CA5D9C0BCF}" srcOrd="0" destOrd="0" presId="urn:microsoft.com/office/officeart/2005/8/layout/vList2"/>
    <dgm:cxn modelId="{9F346C48-D460-46FD-8037-A5E1745D028A}" srcId="{53C6BFAE-9C4D-4B99-99D5-6A8B94BC2B55}" destId="{47FE3579-00AE-4ABE-89BB-0FDFFF372E88}" srcOrd="1" destOrd="0" parTransId="{5C1B1207-F264-44BC-BCF2-28290B88ACAD}" sibTransId="{F07D69D8-EDEE-48B5-AD02-C7BA0915D643}"/>
    <dgm:cxn modelId="{B38F8071-B540-4A69-91D0-029DD31D7A75}" type="presOf" srcId="{53C6BFAE-9C4D-4B99-99D5-6A8B94BC2B55}" destId="{3788658F-CA48-44C7-8B99-D7EA9713276B}" srcOrd="0" destOrd="0" presId="urn:microsoft.com/office/officeart/2005/8/layout/vList2"/>
    <dgm:cxn modelId="{3A17105A-12E8-4DDB-A62A-1FBDEB3DE221}" type="presOf" srcId="{72C37730-18A0-44F0-A8F3-A0416352D4E0}" destId="{49260519-C2C4-4502-9F81-B776BD3E3406}" srcOrd="0" destOrd="0" presId="urn:microsoft.com/office/officeart/2005/8/layout/vList2"/>
    <dgm:cxn modelId="{AB57DFB8-39F6-407F-ACEE-8FB3C13E7B6B}" srcId="{53C6BFAE-9C4D-4B99-99D5-6A8B94BC2B55}" destId="{FB307F08-D03B-4199-BD05-D34B71B0F94A}" srcOrd="2" destOrd="0" parTransId="{32267D7D-2AE9-499F-B14F-6F3B1E14105D}" sibTransId="{D9F0EAF8-A512-400E-9BA0-6446B7D89F89}"/>
    <dgm:cxn modelId="{89767EBE-6D48-4F87-BA17-DB4216EC462C}" type="presOf" srcId="{9E5DE151-62D9-4B59-B58E-BF674792271B}" destId="{4BFD7AA1-1559-460E-9BA1-1E160B32C776}" srcOrd="0" destOrd="0" presId="urn:microsoft.com/office/officeart/2005/8/layout/vList2"/>
    <dgm:cxn modelId="{CCFAA8CB-0A17-4DB8-824C-EF20E9AAD1A8}" srcId="{53C6BFAE-9C4D-4B99-99D5-6A8B94BC2B55}" destId="{72C37730-18A0-44F0-A8F3-A0416352D4E0}" srcOrd="3" destOrd="0" parTransId="{CABBB847-9BC5-4437-9992-92F4BBC38A64}" sibTransId="{A27800EB-01A1-4341-880B-D55493149AAD}"/>
    <dgm:cxn modelId="{B796ECF3-08C6-4232-B9DE-7041A168CB62}" type="presOf" srcId="{47FE3579-00AE-4ABE-89BB-0FDFFF372E88}" destId="{094DB804-2F28-49B9-BAC7-0F967E87AD3E}" srcOrd="0" destOrd="0" presId="urn:microsoft.com/office/officeart/2005/8/layout/vList2"/>
    <dgm:cxn modelId="{7C5197E5-AE2D-4503-AC56-94D6BAEFA63F}" type="presParOf" srcId="{3788658F-CA48-44C7-8B99-D7EA9713276B}" destId="{4BFD7AA1-1559-460E-9BA1-1E160B32C776}" srcOrd="0" destOrd="0" presId="urn:microsoft.com/office/officeart/2005/8/layout/vList2"/>
    <dgm:cxn modelId="{179742F2-2408-4FCB-96D8-7902E6574A1C}" type="presParOf" srcId="{3788658F-CA48-44C7-8B99-D7EA9713276B}" destId="{AD10B6C4-E000-4D1B-B8A9-F98BD6934454}" srcOrd="1" destOrd="0" presId="urn:microsoft.com/office/officeart/2005/8/layout/vList2"/>
    <dgm:cxn modelId="{CADECD71-3049-41B6-B807-73ADBF59183A}" type="presParOf" srcId="{3788658F-CA48-44C7-8B99-D7EA9713276B}" destId="{094DB804-2F28-49B9-BAC7-0F967E87AD3E}" srcOrd="2" destOrd="0" presId="urn:microsoft.com/office/officeart/2005/8/layout/vList2"/>
    <dgm:cxn modelId="{F05DF661-2AA1-4B28-966E-9A7659F5799B}" type="presParOf" srcId="{3788658F-CA48-44C7-8B99-D7EA9713276B}" destId="{BCC313CA-B8FC-43EA-A086-9264A5E38079}" srcOrd="3" destOrd="0" presId="urn:microsoft.com/office/officeart/2005/8/layout/vList2"/>
    <dgm:cxn modelId="{752D3E92-3FC9-4542-8B6F-3D9D8EC8BA62}" type="presParOf" srcId="{3788658F-CA48-44C7-8B99-D7EA9713276B}" destId="{D9AC7611-F8DC-4113-BEB3-50CA5D9C0BCF}" srcOrd="4" destOrd="0" presId="urn:microsoft.com/office/officeart/2005/8/layout/vList2"/>
    <dgm:cxn modelId="{18DF166F-09EA-4FF1-B2C8-2F3353C44F70}" type="presParOf" srcId="{3788658F-CA48-44C7-8B99-D7EA9713276B}" destId="{33157012-05AC-4167-BBBA-5B8C3445FBA3}" srcOrd="5" destOrd="0" presId="urn:microsoft.com/office/officeart/2005/8/layout/vList2"/>
    <dgm:cxn modelId="{C1782D7B-4A14-428B-964B-B3EB2FAFDEC9}" type="presParOf" srcId="{3788658F-CA48-44C7-8B99-D7EA9713276B}" destId="{49260519-C2C4-4502-9F81-B776BD3E340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265F73-654D-4815-8B01-C0E94D7334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E6C4121-E0AF-4D56-9639-895C1F75AB95}">
      <dgm:prSet custT="1"/>
      <dgm:spPr/>
      <dgm:t>
        <a:bodyPr/>
        <a:lstStyle/>
        <a:p>
          <a:pPr>
            <a:lnSpc>
              <a:spcPct val="100000"/>
            </a:lnSpc>
          </a:pPr>
          <a:r>
            <a:rPr lang="en-US" sz="3200" dirty="0"/>
            <a:t>Large finance sector</a:t>
          </a:r>
        </a:p>
      </dgm:t>
    </dgm:pt>
    <dgm:pt modelId="{06253854-EC5E-4D00-90D6-2AC2E28590DA}" type="parTrans" cxnId="{25C9A1A4-95D9-4E41-9D1F-5C7AE9B37153}">
      <dgm:prSet/>
      <dgm:spPr/>
      <dgm:t>
        <a:bodyPr/>
        <a:lstStyle/>
        <a:p>
          <a:endParaRPr lang="en-US"/>
        </a:p>
      </dgm:t>
    </dgm:pt>
    <dgm:pt modelId="{D4C1999D-7859-46A7-95B3-F8EB6C4DA89A}" type="sibTrans" cxnId="{25C9A1A4-95D9-4E41-9D1F-5C7AE9B37153}">
      <dgm:prSet/>
      <dgm:spPr/>
      <dgm:t>
        <a:bodyPr/>
        <a:lstStyle/>
        <a:p>
          <a:endParaRPr lang="en-US"/>
        </a:p>
      </dgm:t>
    </dgm:pt>
    <dgm:pt modelId="{CE6A596E-50A1-43C7-9F3C-46660028A641}">
      <dgm:prSet custT="1"/>
      <dgm:spPr/>
      <dgm:t>
        <a:bodyPr/>
        <a:lstStyle/>
        <a:p>
          <a:pPr>
            <a:lnSpc>
              <a:spcPct val="100000"/>
            </a:lnSpc>
          </a:pPr>
          <a:r>
            <a:rPr lang="en-US" sz="2800" dirty="0"/>
            <a:t>Corporate HQ and professional services</a:t>
          </a:r>
        </a:p>
      </dgm:t>
    </dgm:pt>
    <dgm:pt modelId="{9C9B0994-2FE6-46AE-887C-8ED676E3EF0D}" type="parTrans" cxnId="{A663E37F-59A7-4501-8478-4A7141DB367B}">
      <dgm:prSet/>
      <dgm:spPr/>
      <dgm:t>
        <a:bodyPr/>
        <a:lstStyle/>
        <a:p>
          <a:endParaRPr lang="en-US"/>
        </a:p>
      </dgm:t>
    </dgm:pt>
    <dgm:pt modelId="{B5D95299-1D72-49A5-8024-40957FE3BA41}" type="sibTrans" cxnId="{A663E37F-59A7-4501-8478-4A7141DB367B}">
      <dgm:prSet/>
      <dgm:spPr/>
      <dgm:t>
        <a:bodyPr/>
        <a:lstStyle/>
        <a:p>
          <a:endParaRPr lang="en-US"/>
        </a:p>
      </dgm:t>
    </dgm:pt>
    <dgm:pt modelId="{105E25F5-DD66-4D1C-8117-454CAAF104BB}">
      <dgm:prSet custT="1"/>
      <dgm:spPr/>
      <dgm:t>
        <a:bodyPr/>
        <a:lstStyle/>
        <a:p>
          <a:pPr>
            <a:lnSpc>
              <a:spcPct val="100000"/>
            </a:lnSpc>
          </a:pPr>
          <a:r>
            <a:rPr lang="en-US" sz="2800" dirty="0"/>
            <a:t>Inherited and new wealth</a:t>
          </a:r>
        </a:p>
      </dgm:t>
    </dgm:pt>
    <dgm:pt modelId="{2B14FBB6-D331-4019-8372-B40CEA443814}" type="parTrans" cxnId="{E438C690-E2BC-46B7-975C-CD8D65D7CA7D}">
      <dgm:prSet/>
      <dgm:spPr/>
      <dgm:t>
        <a:bodyPr/>
        <a:lstStyle/>
        <a:p>
          <a:endParaRPr lang="en-US"/>
        </a:p>
      </dgm:t>
    </dgm:pt>
    <dgm:pt modelId="{65FC71AB-B1AB-4133-AF08-8879C7BA1072}" type="sibTrans" cxnId="{E438C690-E2BC-46B7-975C-CD8D65D7CA7D}">
      <dgm:prSet/>
      <dgm:spPr/>
      <dgm:t>
        <a:bodyPr/>
        <a:lstStyle/>
        <a:p>
          <a:endParaRPr lang="en-US"/>
        </a:p>
      </dgm:t>
    </dgm:pt>
    <dgm:pt modelId="{DA254B36-C10B-4110-85EE-0491A9D39DA5}">
      <dgm:prSet custT="1"/>
      <dgm:spPr/>
      <dgm:t>
        <a:bodyPr/>
        <a:lstStyle/>
        <a:p>
          <a:pPr>
            <a:lnSpc>
              <a:spcPct val="100000"/>
            </a:lnSpc>
          </a:pPr>
          <a:r>
            <a:rPr lang="en-US" sz="2800" dirty="0"/>
            <a:t>Real estate</a:t>
          </a:r>
          <a:r>
            <a:rPr lang="en-US" sz="2200" dirty="0"/>
            <a:t> </a:t>
          </a:r>
        </a:p>
      </dgm:t>
    </dgm:pt>
    <dgm:pt modelId="{D2457A14-2AA3-44BE-BADD-37BBCBD4519E}" type="parTrans" cxnId="{E9195038-14D3-4392-8B0F-C09DDFE00369}">
      <dgm:prSet/>
      <dgm:spPr/>
      <dgm:t>
        <a:bodyPr/>
        <a:lstStyle/>
        <a:p>
          <a:endParaRPr lang="en-US"/>
        </a:p>
      </dgm:t>
    </dgm:pt>
    <dgm:pt modelId="{1558412C-1B92-4B2C-B834-3DDC3DA7EE00}" type="sibTrans" cxnId="{E9195038-14D3-4392-8B0F-C09DDFE00369}">
      <dgm:prSet/>
      <dgm:spPr/>
      <dgm:t>
        <a:bodyPr/>
        <a:lstStyle/>
        <a:p>
          <a:endParaRPr lang="en-US"/>
        </a:p>
      </dgm:t>
    </dgm:pt>
    <dgm:pt modelId="{78F299D4-4D53-44C3-8988-33C478CFB781}" type="pres">
      <dgm:prSet presAssocID="{79265F73-654D-4815-8B01-C0E94D733454}" presName="root" presStyleCnt="0">
        <dgm:presLayoutVars>
          <dgm:dir/>
          <dgm:resizeHandles val="exact"/>
        </dgm:presLayoutVars>
      </dgm:prSet>
      <dgm:spPr/>
    </dgm:pt>
    <dgm:pt modelId="{CA2F5021-A634-4EF0-83A5-BAFD4821E57C}" type="pres">
      <dgm:prSet presAssocID="{BE6C4121-E0AF-4D56-9639-895C1F75AB95}" presName="compNode" presStyleCnt="0"/>
      <dgm:spPr/>
    </dgm:pt>
    <dgm:pt modelId="{C80535A8-8BBA-4FFA-8C55-7D616345D1C5}" type="pres">
      <dgm:prSet presAssocID="{BE6C4121-E0AF-4D56-9639-895C1F75AB95}" presName="bgRect" presStyleLbl="bgShp" presStyleIdx="0" presStyleCnt="4"/>
      <dgm:spPr/>
    </dgm:pt>
    <dgm:pt modelId="{9EAC62C8-26E6-42F6-B0C1-54A1F7A18642}" type="pres">
      <dgm:prSet presAssocID="{BE6C4121-E0AF-4D56-9639-895C1F75AB9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3CC7050A-7AEF-444C-AA8C-8E915B11DE04}" type="pres">
      <dgm:prSet presAssocID="{BE6C4121-E0AF-4D56-9639-895C1F75AB95}" presName="spaceRect" presStyleCnt="0"/>
      <dgm:spPr/>
    </dgm:pt>
    <dgm:pt modelId="{E496AFA6-1658-448E-8C14-9DE87A146487}" type="pres">
      <dgm:prSet presAssocID="{BE6C4121-E0AF-4D56-9639-895C1F75AB95}" presName="parTx" presStyleLbl="revTx" presStyleIdx="0" presStyleCnt="4">
        <dgm:presLayoutVars>
          <dgm:chMax val="0"/>
          <dgm:chPref val="0"/>
        </dgm:presLayoutVars>
      </dgm:prSet>
      <dgm:spPr/>
    </dgm:pt>
    <dgm:pt modelId="{BE11722C-6C0F-42B1-85B4-F7ABA087213F}" type="pres">
      <dgm:prSet presAssocID="{D4C1999D-7859-46A7-95B3-F8EB6C4DA89A}" presName="sibTrans" presStyleCnt="0"/>
      <dgm:spPr/>
    </dgm:pt>
    <dgm:pt modelId="{CBE330C9-63D0-45EB-8DA0-A5B8B0963347}" type="pres">
      <dgm:prSet presAssocID="{CE6A596E-50A1-43C7-9F3C-46660028A641}" presName="compNode" presStyleCnt="0"/>
      <dgm:spPr/>
    </dgm:pt>
    <dgm:pt modelId="{FC499AAC-A432-4BC1-8C2C-1AB65D97CAE6}" type="pres">
      <dgm:prSet presAssocID="{CE6A596E-50A1-43C7-9F3C-46660028A641}" presName="bgRect" presStyleLbl="bgShp" presStyleIdx="1" presStyleCnt="4"/>
      <dgm:spPr/>
    </dgm:pt>
    <dgm:pt modelId="{5C959FBC-1A52-4332-BC29-DD9C3AC07D75}" type="pres">
      <dgm:prSet presAssocID="{CE6A596E-50A1-43C7-9F3C-46660028A64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070FF3A-8BB1-4FF0-AFB1-76EAE4A65E47}" type="pres">
      <dgm:prSet presAssocID="{CE6A596E-50A1-43C7-9F3C-46660028A641}" presName="spaceRect" presStyleCnt="0"/>
      <dgm:spPr/>
    </dgm:pt>
    <dgm:pt modelId="{415056C5-5356-4697-8A18-E0B5254B6DCB}" type="pres">
      <dgm:prSet presAssocID="{CE6A596E-50A1-43C7-9F3C-46660028A641}" presName="parTx" presStyleLbl="revTx" presStyleIdx="1" presStyleCnt="4">
        <dgm:presLayoutVars>
          <dgm:chMax val="0"/>
          <dgm:chPref val="0"/>
        </dgm:presLayoutVars>
      </dgm:prSet>
      <dgm:spPr/>
    </dgm:pt>
    <dgm:pt modelId="{49F7C269-8F8C-47F9-910D-04B56D039000}" type="pres">
      <dgm:prSet presAssocID="{B5D95299-1D72-49A5-8024-40957FE3BA41}" presName="sibTrans" presStyleCnt="0"/>
      <dgm:spPr/>
    </dgm:pt>
    <dgm:pt modelId="{AD764FFB-B784-41E3-B0DF-8B6156DCA858}" type="pres">
      <dgm:prSet presAssocID="{105E25F5-DD66-4D1C-8117-454CAAF104BB}" presName="compNode" presStyleCnt="0"/>
      <dgm:spPr/>
    </dgm:pt>
    <dgm:pt modelId="{E745E7C2-F3E4-493A-B97F-94100DDD0C57}" type="pres">
      <dgm:prSet presAssocID="{105E25F5-DD66-4D1C-8117-454CAAF104BB}" presName="bgRect" presStyleLbl="bgShp" presStyleIdx="2" presStyleCnt="4"/>
      <dgm:spPr/>
    </dgm:pt>
    <dgm:pt modelId="{09B8F902-BC93-451D-858A-2B451361A4A6}" type="pres">
      <dgm:prSet presAssocID="{105E25F5-DD66-4D1C-8117-454CAAF104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mond"/>
        </a:ext>
      </dgm:extLst>
    </dgm:pt>
    <dgm:pt modelId="{BA95C7DA-D6C1-4447-B79D-04143FEF55E4}" type="pres">
      <dgm:prSet presAssocID="{105E25F5-DD66-4D1C-8117-454CAAF104BB}" presName="spaceRect" presStyleCnt="0"/>
      <dgm:spPr/>
    </dgm:pt>
    <dgm:pt modelId="{D1AE5720-7D10-422D-9AE5-91C667AC919A}" type="pres">
      <dgm:prSet presAssocID="{105E25F5-DD66-4D1C-8117-454CAAF104BB}" presName="parTx" presStyleLbl="revTx" presStyleIdx="2" presStyleCnt="4">
        <dgm:presLayoutVars>
          <dgm:chMax val="0"/>
          <dgm:chPref val="0"/>
        </dgm:presLayoutVars>
      </dgm:prSet>
      <dgm:spPr/>
    </dgm:pt>
    <dgm:pt modelId="{BCA817B1-E908-43D2-9152-FAACCC2BE74B}" type="pres">
      <dgm:prSet presAssocID="{65FC71AB-B1AB-4133-AF08-8879C7BA1072}" presName="sibTrans" presStyleCnt="0"/>
      <dgm:spPr/>
    </dgm:pt>
    <dgm:pt modelId="{73413C51-5C20-4FCA-9115-15D16CA855D5}" type="pres">
      <dgm:prSet presAssocID="{DA254B36-C10B-4110-85EE-0491A9D39DA5}" presName="compNode" presStyleCnt="0"/>
      <dgm:spPr/>
    </dgm:pt>
    <dgm:pt modelId="{50D41E10-DFF9-45BA-884F-A7EE8A1E934F}" type="pres">
      <dgm:prSet presAssocID="{DA254B36-C10B-4110-85EE-0491A9D39DA5}" presName="bgRect" presStyleLbl="bgShp" presStyleIdx="3" presStyleCnt="4" custLinFactNeighborX="764" custLinFactNeighborY="737"/>
      <dgm:spPr/>
    </dgm:pt>
    <dgm:pt modelId="{22C56D74-5E2A-4758-8229-D2BA1A57006B}" type="pres">
      <dgm:prSet presAssocID="{DA254B36-C10B-4110-85EE-0491A9D39DA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66385835-2B82-43FB-8B76-7462D68B88C1}" type="pres">
      <dgm:prSet presAssocID="{DA254B36-C10B-4110-85EE-0491A9D39DA5}" presName="spaceRect" presStyleCnt="0"/>
      <dgm:spPr/>
    </dgm:pt>
    <dgm:pt modelId="{F193BE7A-2148-4A37-AD97-D14FF60BD214}" type="pres">
      <dgm:prSet presAssocID="{DA254B36-C10B-4110-85EE-0491A9D39DA5}" presName="parTx" presStyleLbl="revTx" presStyleIdx="3" presStyleCnt="4">
        <dgm:presLayoutVars>
          <dgm:chMax val="0"/>
          <dgm:chPref val="0"/>
        </dgm:presLayoutVars>
      </dgm:prSet>
      <dgm:spPr/>
    </dgm:pt>
  </dgm:ptLst>
  <dgm:cxnLst>
    <dgm:cxn modelId="{846B5A2A-004A-4191-9DA2-4260AEBBF583}" type="presOf" srcId="{105E25F5-DD66-4D1C-8117-454CAAF104BB}" destId="{D1AE5720-7D10-422D-9AE5-91C667AC919A}" srcOrd="0" destOrd="0" presId="urn:microsoft.com/office/officeart/2018/2/layout/IconVerticalSolidList"/>
    <dgm:cxn modelId="{E9195038-14D3-4392-8B0F-C09DDFE00369}" srcId="{79265F73-654D-4815-8B01-C0E94D733454}" destId="{DA254B36-C10B-4110-85EE-0491A9D39DA5}" srcOrd="3" destOrd="0" parTransId="{D2457A14-2AA3-44BE-BADD-37BBCBD4519E}" sibTransId="{1558412C-1B92-4B2C-B834-3DDC3DA7EE00}"/>
    <dgm:cxn modelId="{496D7766-245B-4B3C-B938-96DB1DBDCFDD}" type="presOf" srcId="{79265F73-654D-4815-8B01-C0E94D733454}" destId="{78F299D4-4D53-44C3-8988-33C478CFB781}" srcOrd="0" destOrd="0" presId="urn:microsoft.com/office/officeart/2018/2/layout/IconVerticalSolidList"/>
    <dgm:cxn modelId="{A663E37F-59A7-4501-8478-4A7141DB367B}" srcId="{79265F73-654D-4815-8B01-C0E94D733454}" destId="{CE6A596E-50A1-43C7-9F3C-46660028A641}" srcOrd="1" destOrd="0" parTransId="{9C9B0994-2FE6-46AE-887C-8ED676E3EF0D}" sibTransId="{B5D95299-1D72-49A5-8024-40957FE3BA41}"/>
    <dgm:cxn modelId="{E438C690-E2BC-46B7-975C-CD8D65D7CA7D}" srcId="{79265F73-654D-4815-8B01-C0E94D733454}" destId="{105E25F5-DD66-4D1C-8117-454CAAF104BB}" srcOrd="2" destOrd="0" parTransId="{2B14FBB6-D331-4019-8372-B40CEA443814}" sibTransId="{65FC71AB-B1AB-4133-AF08-8879C7BA1072}"/>
    <dgm:cxn modelId="{25C9A1A4-95D9-4E41-9D1F-5C7AE9B37153}" srcId="{79265F73-654D-4815-8B01-C0E94D733454}" destId="{BE6C4121-E0AF-4D56-9639-895C1F75AB95}" srcOrd="0" destOrd="0" parTransId="{06253854-EC5E-4D00-90D6-2AC2E28590DA}" sibTransId="{D4C1999D-7859-46A7-95B3-F8EB6C4DA89A}"/>
    <dgm:cxn modelId="{41AAB2F5-37A2-4299-AA63-4F13774A564D}" type="presOf" srcId="{CE6A596E-50A1-43C7-9F3C-46660028A641}" destId="{415056C5-5356-4697-8A18-E0B5254B6DCB}" srcOrd="0" destOrd="0" presId="urn:microsoft.com/office/officeart/2018/2/layout/IconVerticalSolidList"/>
    <dgm:cxn modelId="{8E211DF9-8CD1-4576-B5FB-D21AB9E9E4A3}" type="presOf" srcId="{DA254B36-C10B-4110-85EE-0491A9D39DA5}" destId="{F193BE7A-2148-4A37-AD97-D14FF60BD214}" srcOrd="0" destOrd="0" presId="urn:microsoft.com/office/officeart/2018/2/layout/IconVerticalSolidList"/>
    <dgm:cxn modelId="{C2A6F4FA-FE70-4F88-9EAC-043FFB41474A}" type="presOf" srcId="{BE6C4121-E0AF-4D56-9639-895C1F75AB95}" destId="{E496AFA6-1658-448E-8C14-9DE87A146487}" srcOrd="0" destOrd="0" presId="urn:microsoft.com/office/officeart/2018/2/layout/IconVerticalSolidList"/>
    <dgm:cxn modelId="{3C74ACE2-AC18-4D5F-875F-A7F55A203554}" type="presParOf" srcId="{78F299D4-4D53-44C3-8988-33C478CFB781}" destId="{CA2F5021-A634-4EF0-83A5-BAFD4821E57C}" srcOrd="0" destOrd="0" presId="urn:microsoft.com/office/officeart/2018/2/layout/IconVerticalSolidList"/>
    <dgm:cxn modelId="{164F9170-F584-4081-9758-A5CF3E5C3144}" type="presParOf" srcId="{CA2F5021-A634-4EF0-83A5-BAFD4821E57C}" destId="{C80535A8-8BBA-4FFA-8C55-7D616345D1C5}" srcOrd="0" destOrd="0" presId="urn:microsoft.com/office/officeart/2018/2/layout/IconVerticalSolidList"/>
    <dgm:cxn modelId="{6D9F4880-A00C-422C-9682-1AF9A6206D85}" type="presParOf" srcId="{CA2F5021-A634-4EF0-83A5-BAFD4821E57C}" destId="{9EAC62C8-26E6-42F6-B0C1-54A1F7A18642}" srcOrd="1" destOrd="0" presId="urn:microsoft.com/office/officeart/2018/2/layout/IconVerticalSolidList"/>
    <dgm:cxn modelId="{ED5D7C56-FA07-4DDB-A45E-55086DEF96E8}" type="presParOf" srcId="{CA2F5021-A634-4EF0-83A5-BAFD4821E57C}" destId="{3CC7050A-7AEF-444C-AA8C-8E915B11DE04}" srcOrd="2" destOrd="0" presId="urn:microsoft.com/office/officeart/2018/2/layout/IconVerticalSolidList"/>
    <dgm:cxn modelId="{5F0CA46D-FE0A-4F59-B5EF-9E564FCA5DCB}" type="presParOf" srcId="{CA2F5021-A634-4EF0-83A5-BAFD4821E57C}" destId="{E496AFA6-1658-448E-8C14-9DE87A146487}" srcOrd="3" destOrd="0" presId="urn:microsoft.com/office/officeart/2018/2/layout/IconVerticalSolidList"/>
    <dgm:cxn modelId="{13F7B8CE-BC3C-45F8-B244-9ABC4F1446ED}" type="presParOf" srcId="{78F299D4-4D53-44C3-8988-33C478CFB781}" destId="{BE11722C-6C0F-42B1-85B4-F7ABA087213F}" srcOrd="1" destOrd="0" presId="urn:microsoft.com/office/officeart/2018/2/layout/IconVerticalSolidList"/>
    <dgm:cxn modelId="{633FC0E1-6A2B-48A4-9C16-28611B91BB91}" type="presParOf" srcId="{78F299D4-4D53-44C3-8988-33C478CFB781}" destId="{CBE330C9-63D0-45EB-8DA0-A5B8B0963347}" srcOrd="2" destOrd="0" presId="urn:microsoft.com/office/officeart/2018/2/layout/IconVerticalSolidList"/>
    <dgm:cxn modelId="{3B9174D4-863B-4BFF-8BB3-FAF29A922453}" type="presParOf" srcId="{CBE330C9-63D0-45EB-8DA0-A5B8B0963347}" destId="{FC499AAC-A432-4BC1-8C2C-1AB65D97CAE6}" srcOrd="0" destOrd="0" presId="urn:microsoft.com/office/officeart/2018/2/layout/IconVerticalSolidList"/>
    <dgm:cxn modelId="{C444622A-850B-4D0F-BC4E-0A797759D1CB}" type="presParOf" srcId="{CBE330C9-63D0-45EB-8DA0-A5B8B0963347}" destId="{5C959FBC-1A52-4332-BC29-DD9C3AC07D75}" srcOrd="1" destOrd="0" presId="urn:microsoft.com/office/officeart/2018/2/layout/IconVerticalSolidList"/>
    <dgm:cxn modelId="{AA5CE1B2-8D1E-42A2-87CB-0C18BA7C614C}" type="presParOf" srcId="{CBE330C9-63D0-45EB-8DA0-A5B8B0963347}" destId="{1070FF3A-8BB1-4FF0-AFB1-76EAE4A65E47}" srcOrd="2" destOrd="0" presId="urn:microsoft.com/office/officeart/2018/2/layout/IconVerticalSolidList"/>
    <dgm:cxn modelId="{4C611686-2903-4DF4-8271-4E59EE77D4F3}" type="presParOf" srcId="{CBE330C9-63D0-45EB-8DA0-A5B8B0963347}" destId="{415056C5-5356-4697-8A18-E0B5254B6DCB}" srcOrd="3" destOrd="0" presId="urn:microsoft.com/office/officeart/2018/2/layout/IconVerticalSolidList"/>
    <dgm:cxn modelId="{95C13548-F9D3-4E6A-86C8-EB61BA65B5B3}" type="presParOf" srcId="{78F299D4-4D53-44C3-8988-33C478CFB781}" destId="{49F7C269-8F8C-47F9-910D-04B56D039000}" srcOrd="3" destOrd="0" presId="urn:microsoft.com/office/officeart/2018/2/layout/IconVerticalSolidList"/>
    <dgm:cxn modelId="{F94508CA-2368-44F9-B2A1-A737948F504A}" type="presParOf" srcId="{78F299D4-4D53-44C3-8988-33C478CFB781}" destId="{AD764FFB-B784-41E3-B0DF-8B6156DCA858}" srcOrd="4" destOrd="0" presId="urn:microsoft.com/office/officeart/2018/2/layout/IconVerticalSolidList"/>
    <dgm:cxn modelId="{7C800CE4-4F13-4DE2-82A7-0AC72395DFF3}" type="presParOf" srcId="{AD764FFB-B784-41E3-B0DF-8B6156DCA858}" destId="{E745E7C2-F3E4-493A-B97F-94100DDD0C57}" srcOrd="0" destOrd="0" presId="urn:microsoft.com/office/officeart/2018/2/layout/IconVerticalSolidList"/>
    <dgm:cxn modelId="{FDC2C8A5-4CF8-448F-ABA7-D7A8BBD772EA}" type="presParOf" srcId="{AD764FFB-B784-41E3-B0DF-8B6156DCA858}" destId="{09B8F902-BC93-451D-858A-2B451361A4A6}" srcOrd="1" destOrd="0" presId="urn:microsoft.com/office/officeart/2018/2/layout/IconVerticalSolidList"/>
    <dgm:cxn modelId="{80F4F938-FC53-4348-BEA6-B0030AEC280D}" type="presParOf" srcId="{AD764FFB-B784-41E3-B0DF-8B6156DCA858}" destId="{BA95C7DA-D6C1-4447-B79D-04143FEF55E4}" srcOrd="2" destOrd="0" presId="urn:microsoft.com/office/officeart/2018/2/layout/IconVerticalSolidList"/>
    <dgm:cxn modelId="{A654E362-3094-4CAA-A9CC-89890EBA8D3E}" type="presParOf" srcId="{AD764FFB-B784-41E3-B0DF-8B6156DCA858}" destId="{D1AE5720-7D10-422D-9AE5-91C667AC919A}" srcOrd="3" destOrd="0" presId="urn:microsoft.com/office/officeart/2018/2/layout/IconVerticalSolidList"/>
    <dgm:cxn modelId="{C12D7E07-7997-40F0-AA5A-E57F5DDEA140}" type="presParOf" srcId="{78F299D4-4D53-44C3-8988-33C478CFB781}" destId="{BCA817B1-E908-43D2-9152-FAACCC2BE74B}" srcOrd="5" destOrd="0" presId="urn:microsoft.com/office/officeart/2018/2/layout/IconVerticalSolidList"/>
    <dgm:cxn modelId="{8C812160-BEFF-42A1-BFD7-CD10AEEEF8A9}" type="presParOf" srcId="{78F299D4-4D53-44C3-8988-33C478CFB781}" destId="{73413C51-5C20-4FCA-9115-15D16CA855D5}" srcOrd="6" destOrd="0" presId="urn:microsoft.com/office/officeart/2018/2/layout/IconVerticalSolidList"/>
    <dgm:cxn modelId="{A4B6D721-B171-4BF8-BCA1-F4DAF2356AE8}" type="presParOf" srcId="{73413C51-5C20-4FCA-9115-15D16CA855D5}" destId="{50D41E10-DFF9-45BA-884F-A7EE8A1E934F}" srcOrd="0" destOrd="0" presId="urn:microsoft.com/office/officeart/2018/2/layout/IconVerticalSolidList"/>
    <dgm:cxn modelId="{0EDFCBBC-6F48-4D43-A222-2A1A67EAA76F}" type="presParOf" srcId="{73413C51-5C20-4FCA-9115-15D16CA855D5}" destId="{22C56D74-5E2A-4758-8229-D2BA1A57006B}" srcOrd="1" destOrd="0" presId="urn:microsoft.com/office/officeart/2018/2/layout/IconVerticalSolidList"/>
    <dgm:cxn modelId="{406BA346-A727-46AD-AA94-9A5DCD5C5FC3}" type="presParOf" srcId="{73413C51-5C20-4FCA-9115-15D16CA855D5}" destId="{66385835-2B82-43FB-8B76-7462D68B88C1}" srcOrd="2" destOrd="0" presId="urn:microsoft.com/office/officeart/2018/2/layout/IconVerticalSolidList"/>
    <dgm:cxn modelId="{3D1D6C19-4C4B-4946-A783-ACB2B710691B}" type="presParOf" srcId="{73413C51-5C20-4FCA-9115-15D16CA855D5}" destId="{F193BE7A-2148-4A37-AD97-D14FF60BD2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20E408-978F-4799-846C-E5EC2C8A99A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5E7D15A-7A3D-4989-9CDF-6B3FA8DD8B26}">
      <dgm:prSet/>
      <dgm:spPr/>
      <dgm:t>
        <a:bodyPr/>
        <a:lstStyle/>
        <a:p>
          <a:r>
            <a:rPr lang="en-US"/>
            <a:t>For the bottom 95%, wages are 93% of all income--how did </a:t>
          </a:r>
          <a:r>
            <a:rPr lang="en-US" u="sng"/>
            <a:t>sector and occupational changes affect </a:t>
          </a:r>
          <a:r>
            <a:rPr lang="en-US"/>
            <a:t>wages. </a:t>
          </a:r>
        </a:p>
      </dgm:t>
    </dgm:pt>
    <dgm:pt modelId="{591DA0C4-A706-4B50-8C56-636655DEDF6F}" type="parTrans" cxnId="{1A037275-2F19-4969-B93A-63A8EE6D6C3C}">
      <dgm:prSet/>
      <dgm:spPr/>
      <dgm:t>
        <a:bodyPr/>
        <a:lstStyle/>
        <a:p>
          <a:endParaRPr lang="en-US"/>
        </a:p>
      </dgm:t>
    </dgm:pt>
    <dgm:pt modelId="{E826B8F0-C3E6-4683-8924-A34569C9B7D5}" type="sibTrans" cxnId="{1A037275-2F19-4969-B93A-63A8EE6D6C3C}">
      <dgm:prSet/>
      <dgm:spPr/>
      <dgm:t>
        <a:bodyPr/>
        <a:lstStyle/>
        <a:p>
          <a:endParaRPr lang="en-US"/>
        </a:p>
      </dgm:t>
    </dgm:pt>
    <dgm:pt modelId="{91662B9A-84FE-4314-8200-CEAACED7E5CC}">
      <dgm:prSet/>
      <dgm:spPr/>
      <dgm:t>
        <a:bodyPr/>
        <a:lstStyle/>
        <a:p>
          <a:r>
            <a:rPr lang="en-US"/>
            <a:t>Then consider the </a:t>
          </a:r>
          <a:r>
            <a:rPr lang="en-US" u="sng"/>
            <a:t>policy developments</a:t>
          </a:r>
          <a:r>
            <a:rPr lang="en-US"/>
            <a:t> (both action and inaction) that influenced particular forms of economic change.</a:t>
          </a:r>
        </a:p>
      </dgm:t>
    </dgm:pt>
    <dgm:pt modelId="{5D7463D5-5DDF-494F-923F-2C4897EAECE6}" type="parTrans" cxnId="{E974298C-8A1A-4D45-A980-C9AEED073B97}">
      <dgm:prSet/>
      <dgm:spPr/>
      <dgm:t>
        <a:bodyPr/>
        <a:lstStyle/>
        <a:p>
          <a:endParaRPr lang="en-US"/>
        </a:p>
      </dgm:t>
    </dgm:pt>
    <dgm:pt modelId="{795A3308-2CE2-49AB-AD63-1CEC9250BD03}" type="sibTrans" cxnId="{E974298C-8A1A-4D45-A980-C9AEED073B97}">
      <dgm:prSet/>
      <dgm:spPr/>
      <dgm:t>
        <a:bodyPr/>
        <a:lstStyle/>
        <a:p>
          <a:endParaRPr lang="en-US"/>
        </a:p>
      </dgm:t>
    </dgm:pt>
    <dgm:pt modelId="{60DD0BF6-A983-410B-BE03-AA315A534CA1}">
      <dgm:prSet/>
      <dgm:spPr/>
      <dgm:t>
        <a:bodyPr/>
        <a:lstStyle/>
        <a:p>
          <a:r>
            <a:rPr lang="en-US"/>
            <a:t>This is a narrative headed toward discussing how </a:t>
          </a:r>
          <a:r>
            <a:rPr lang="en-US" u="sng"/>
            <a:t>local policy levers</a:t>
          </a:r>
          <a:r>
            <a:rPr lang="en-US"/>
            <a:t> can be used to better respond to economic changes that exacerbate polarization.</a:t>
          </a:r>
        </a:p>
      </dgm:t>
    </dgm:pt>
    <dgm:pt modelId="{1A3A2F50-9DD3-43A3-93F5-C2423302AB7E}" type="parTrans" cxnId="{02C2AF21-CE2D-4110-90E2-020294A2A714}">
      <dgm:prSet/>
      <dgm:spPr/>
      <dgm:t>
        <a:bodyPr/>
        <a:lstStyle/>
        <a:p>
          <a:endParaRPr lang="en-US"/>
        </a:p>
      </dgm:t>
    </dgm:pt>
    <dgm:pt modelId="{E31D2BF2-13A5-49AF-B5F0-0DC399D1E6AB}" type="sibTrans" cxnId="{02C2AF21-CE2D-4110-90E2-020294A2A714}">
      <dgm:prSet/>
      <dgm:spPr/>
      <dgm:t>
        <a:bodyPr/>
        <a:lstStyle/>
        <a:p>
          <a:endParaRPr lang="en-US"/>
        </a:p>
      </dgm:t>
    </dgm:pt>
    <dgm:pt modelId="{2ED5BB82-4D19-4CF5-80F3-864248F1ED15}" type="pres">
      <dgm:prSet presAssocID="{FC20E408-978F-4799-846C-E5EC2C8A99A1}" presName="linear" presStyleCnt="0">
        <dgm:presLayoutVars>
          <dgm:animLvl val="lvl"/>
          <dgm:resizeHandles val="exact"/>
        </dgm:presLayoutVars>
      </dgm:prSet>
      <dgm:spPr/>
    </dgm:pt>
    <dgm:pt modelId="{3809149D-8697-4860-9CAB-4DA7137C5FC2}" type="pres">
      <dgm:prSet presAssocID="{45E7D15A-7A3D-4989-9CDF-6B3FA8DD8B26}" presName="parentText" presStyleLbl="node1" presStyleIdx="0" presStyleCnt="3">
        <dgm:presLayoutVars>
          <dgm:chMax val="0"/>
          <dgm:bulletEnabled val="1"/>
        </dgm:presLayoutVars>
      </dgm:prSet>
      <dgm:spPr/>
    </dgm:pt>
    <dgm:pt modelId="{1F4D2CED-7111-4740-BBEA-DE8A9DAF0B26}" type="pres">
      <dgm:prSet presAssocID="{E826B8F0-C3E6-4683-8924-A34569C9B7D5}" presName="spacer" presStyleCnt="0"/>
      <dgm:spPr/>
    </dgm:pt>
    <dgm:pt modelId="{61153D8E-6A82-4293-88A0-010D97E29B8A}" type="pres">
      <dgm:prSet presAssocID="{91662B9A-84FE-4314-8200-CEAACED7E5CC}" presName="parentText" presStyleLbl="node1" presStyleIdx="1" presStyleCnt="3">
        <dgm:presLayoutVars>
          <dgm:chMax val="0"/>
          <dgm:bulletEnabled val="1"/>
        </dgm:presLayoutVars>
      </dgm:prSet>
      <dgm:spPr/>
    </dgm:pt>
    <dgm:pt modelId="{3EFF0CD4-A512-4ABB-B31D-57FD66998ADD}" type="pres">
      <dgm:prSet presAssocID="{795A3308-2CE2-49AB-AD63-1CEC9250BD03}" presName="spacer" presStyleCnt="0"/>
      <dgm:spPr/>
    </dgm:pt>
    <dgm:pt modelId="{7AFE05ED-F5DA-4ED3-8095-E8FFF319412C}" type="pres">
      <dgm:prSet presAssocID="{60DD0BF6-A983-410B-BE03-AA315A534CA1}" presName="parentText" presStyleLbl="node1" presStyleIdx="2" presStyleCnt="3">
        <dgm:presLayoutVars>
          <dgm:chMax val="0"/>
          <dgm:bulletEnabled val="1"/>
        </dgm:presLayoutVars>
      </dgm:prSet>
      <dgm:spPr/>
    </dgm:pt>
  </dgm:ptLst>
  <dgm:cxnLst>
    <dgm:cxn modelId="{02C2AF21-CE2D-4110-90E2-020294A2A714}" srcId="{FC20E408-978F-4799-846C-E5EC2C8A99A1}" destId="{60DD0BF6-A983-410B-BE03-AA315A534CA1}" srcOrd="2" destOrd="0" parTransId="{1A3A2F50-9DD3-43A3-93F5-C2423302AB7E}" sibTransId="{E31D2BF2-13A5-49AF-B5F0-0DC399D1E6AB}"/>
    <dgm:cxn modelId="{77C4E827-F7DA-400B-ADF7-32FDD43FD8C0}" type="presOf" srcId="{45E7D15A-7A3D-4989-9CDF-6B3FA8DD8B26}" destId="{3809149D-8697-4860-9CAB-4DA7137C5FC2}" srcOrd="0" destOrd="0" presId="urn:microsoft.com/office/officeart/2005/8/layout/vList2"/>
    <dgm:cxn modelId="{84A61E67-4BBB-4420-A597-6EB55548D6A1}" type="presOf" srcId="{60DD0BF6-A983-410B-BE03-AA315A534CA1}" destId="{7AFE05ED-F5DA-4ED3-8095-E8FFF319412C}" srcOrd="0" destOrd="0" presId="urn:microsoft.com/office/officeart/2005/8/layout/vList2"/>
    <dgm:cxn modelId="{C56A4653-E16B-4AF1-807B-C147098772D5}" type="presOf" srcId="{FC20E408-978F-4799-846C-E5EC2C8A99A1}" destId="{2ED5BB82-4D19-4CF5-80F3-864248F1ED15}" srcOrd="0" destOrd="0" presId="urn:microsoft.com/office/officeart/2005/8/layout/vList2"/>
    <dgm:cxn modelId="{1A037275-2F19-4969-B93A-63A8EE6D6C3C}" srcId="{FC20E408-978F-4799-846C-E5EC2C8A99A1}" destId="{45E7D15A-7A3D-4989-9CDF-6B3FA8DD8B26}" srcOrd="0" destOrd="0" parTransId="{591DA0C4-A706-4B50-8C56-636655DEDF6F}" sibTransId="{E826B8F0-C3E6-4683-8924-A34569C9B7D5}"/>
    <dgm:cxn modelId="{E974298C-8A1A-4D45-A980-C9AEED073B97}" srcId="{FC20E408-978F-4799-846C-E5EC2C8A99A1}" destId="{91662B9A-84FE-4314-8200-CEAACED7E5CC}" srcOrd="1" destOrd="0" parTransId="{5D7463D5-5DDF-494F-923F-2C4897EAECE6}" sibTransId="{795A3308-2CE2-49AB-AD63-1CEC9250BD03}"/>
    <dgm:cxn modelId="{4B7B0A92-D414-4423-87F7-5352C36FC1C8}" type="presOf" srcId="{91662B9A-84FE-4314-8200-CEAACED7E5CC}" destId="{61153D8E-6A82-4293-88A0-010D97E29B8A}" srcOrd="0" destOrd="0" presId="urn:microsoft.com/office/officeart/2005/8/layout/vList2"/>
    <dgm:cxn modelId="{273381E0-00EB-4D6B-8E03-1DD56DFE7628}" type="presParOf" srcId="{2ED5BB82-4D19-4CF5-80F3-864248F1ED15}" destId="{3809149D-8697-4860-9CAB-4DA7137C5FC2}" srcOrd="0" destOrd="0" presId="urn:microsoft.com/office/officeart/2005/8/layout/vList2"/>
    <dgm:cxn modelId="{A194DFD1-8575-4BBF-BECE-8CE5C1E9B84D}" type="presParOf" srcId="{2ED5BB82-4D19-4CF5-80F3-864248F1ED15}" destId="{1F4D2CED-7111-4740-BBEA-DE8A9DAF0B26}" srcOrd="1" destOrd="0" presId="urn:microsoft.com/office/officeart/2005/8/layout/vList2"/>
    <dgm:cxn modelId="{C4618DF3-B1CC-4D90-9333-285441B7A833}" type="presParOf" srcId="{2ED5BB82-4D19-4CF5-80F3-864248F1ED15}" destId="{61153D8E-6A82-4293-88A0-010D97E29B8A}" srcOrd="2" destOrd="0" presId="urn:microsoft.com/office/officeart/2005/8/layout/vList2"/>
    <dgm:cxn modelId="{45372DF0-36D3-46B7-8495-D1F4C912F6EF}" type="presParOf" srcId="{2ED5BB82-4D19-4CF5-80F3-864248F1ED15}" destId="{3EFF0CD4-A512-4ABB-B31D-57FD66998ADD}" srcOrd="3" destOrd="0" presId="urn:microsoft.com/office/officeart/2005/8/layout/vList2"/>
    <dgm:cxn modelId="{CE36F57E-A105-4B4B-8D66-715C470B0109}" type="presParOf" srcId="{2ED5BB82-4D19-4CF5-80F3-864248F1ED15}" destId="{7AFE05ED-F5DA-4ED3-8095-E8FFF31941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D40D4-0F0E-4A7E-A1EE-F8820DB02FA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392ADE3-2E65-4680-9612-0F07FD178ACB}">
      <dgm:prSet custT="1"/>
      <dgm:spPr/>
      <dgm:t>
        <a:bodyPr/>
        <a:lstStyle/>
        <a:p>
          <a:pPr>
            <a:lnSpc>
              <a:spcPct val="100000"/>
            </a:lnSpc>
          </a:pPr>
          <a:r>
            <a:rPr lang="en-US" sz="1600" dirty="0"/>
            <a:t>Consolidation within commercial banking; financialization and soaring compensation within securities sector—NYC the command center</a:t>
          </a:r>
        </a:p>
      </dgm:t>
    </dgm:pt>
    <dgm:pt modelId="{81ECC4FF-3CBC-42F6-8663-EBB3B9D54E4A}" type="parTrans" cxnId="{EDD0BE2D-791F-451F-9DB0-792AD6BADA70}">
      <dgm:prSet/>
      <dgm:spPr/>
      <dgm:t>
        <a:bodyPr/>
        <a:lstStyle/>
        <a:p>
          <a:endParaRPr lang="en-US"/>
        </a:p>
      </dgm:t>
    </dgm:pt>
    <dgm:pt modelId="{96F820E7-0CCE-4E31-8A84-EB93687FC607}" type="sibTrans" cxnId="{EDD0BE2D-791F-451F-9DB0-792AD6BADA70}">
      <dgm:prSet/>
      <dgm:spPr/>
      <dgm:t>
        <a:bodyPr/>
        <a:lstStyle/>
        <a:p>
          <a:endParaRPr lang="en-US"/>
        </a:p>
      </dgm:t>
    </dgm:pt>
    <dgm:pt modelId="{536692C2-4F94-47A5-857F-988F1733747B}">
      <dgm:prSet custT="1"/>
      <dgm:spPr/>
      <dgm:t>
        <a:bodyPr/>
        <a:lstStyle/>
        <a:p>
          <a:pPr>
            <a:lnSpc>
              <a:spcPct val="100000"/>
            </a:lnSpc>
          </a:pPr>
          <a:r>
            <a:rPr lang="en-US" sz="1600" dirty="0"/>
            <a:t>Global professional services</a:t>
          </a:r>
        </a:p>
      </dgm:t>
    </dgm:pt>
    <dgm:pt modelId="{74430B86-6F6A-4408-8F99-F32DBC83A8AA}" type="parTrans" cxnId="{1E747D33-F720-4F22-B4D6-33E14B9E84E9}">
      <dgm:prSet/>
      <dgm:spPr/>
      <dgm:t>
        <a:bodyPr/>
        <a:lstStyle/>
        <a:p>
          <a:endParaRPr lang="en-US"/>
        </a:p>
      </dgm:t>
    </dgm:pt>
    <dgm:pt modelId="{2402B61F-81DA-4509-ABD0-8E806B3BEF68}" type="sibTrans" cxnId="{1E747D33-F720-4F22-B4D6-33E14B9E84E9}">
      <dgm:prSet/>
      <dgm:spPr/>
      <dgm:t>
        <a:bodyPr/>
        <a:lstStyle/>
        <a:p>
          <a:endParaRPr lang="en-US"/>
        </a:p>
      </dgm:t>
    </dgm:pt>
    <dgm:pt modelId="{BA038C0D-014B-42C7-84AB-FEAEABDDC549}">
      <dgm:prSet custT="1"/>
      <dgm:spPr/>
      <dgm:t>
        <a:bodyPr/>
        <a:lstStyle/>
        <a:p>
          <a:pPr>
            <a:lnSpc>
              <a:spcPct val="100000"/>
            </a:lnSpc>
          </a:pPr>
          <a:r>
            <a:rPr lang="en-US" sz="1600" dirty="0"/>
            <a:t>Corporate downsizing, decline middle management and admin—non-core functions contracted out</a:t>
          </a:r>
        </a:p>
      </dgm:t>
    </dgm:pt>
    <dgm:pt modelId="{72B2D6C6-EE31-4D46-A3CD-FB5FB9974809}" type="parTrans" cxnId="{37256C3D-434B-472C-A29E-52B5AB971A2A}">
      <dgm:prSet/>
      <dgm:spPr/>
      <dgm:t>
        <a:bodyPr/>
        <a:lstStyle/>
        <a:p>
          <a:endParaRPr lang="en-US"/>
        </a:p>
      </dgm:t>
    </dgm:pt>
    <dgm:pt modelId="{99E60C4E-7621-4A1B-BDBC-628956C0248F}" type="sibTrans" cxnId="{37256C3D-434B-472C-A29E-52B5AB971A2A}">
      <dgm:prSet/>
      <dgm:spPr/>
      <dgm:t>
        <a:bodyPr/>
        <a:lstStyle/>
        <a:p>
          <a:endParaRPr lang="en-US"/>
        </a:p>
      </dgm:t>
    </dgm:pt>
    <dgm:pt modelId="{46D5E113-AFC3-44C6-8B00-F564297A30DB}">
      <dgm:prSet custT="1"/>
      <dgm:spPr/>
      <dgm:t>
        <a:bodyPr/>
        <a:lstStyle/>
        <a:p>
          <a:pPr>
            <a:lnSpc>
              <a:spcPct val="100000"/>
            </a:lnSpc>
          </a:pPr>
          <a:r>
            <a:rPr lang="en-US" sz="1600" dirty="0"/>
            <a:t>Long-term decline in manufacturing, exacerbated by real estate pressures</a:t>
          </a:r>
        </a:p>
      </dgm:t>
    </dgm:pt>
    <dgm:pt modelId="{39600470-932C-45BB-B874-679A96811C53}" type="parTrans" cxnId="{DCC81CD7-41DE-4A01-BC65-CFAAF682F07C}">
      <dgm:prSet/>
      <dgm:spPr/>
      <dgm:t>
        <a:bodyPr/>
        <a:lstStyle/>
        <a:p>
          <a:endParaRPr lang="en-US"/>
        </a:p>
      </dgm:t>
    </dgm:pt>
    <dgm:pt modelId="{32D166DD-2732-4F65-AA66-7A7B46E11D4C}" type="sibTrans" cxnId="{DCC81CD7-41DE-4A01-BC65-CFAAF682F07C}">
      <dgm:prSet/>
      <dgm:spPr/>
      <dgm:t>
        <a:bodyPr/>
        <a:lstStyle/>
        <a:p>
          <a:endParaRPr lang="en-US"/>
        </a:p>
      </dgm:t>
    </dgm:pt>
    <dgm:pt modelId="{BF31F5AE-29C7-4E8B-9E5D-076D095C0F04}">
      <dgm:prSet custT="1"/>
      <dgm:spPr/>
      <dgm:t>
        <a:bodyPr/>
        <a:lstStyle/>
        <a:p>
          <a:pPr>
            <a:lnSpc>
              <a:spcPct val="100000"/>
            </a:lnSpc>
          </a:pPr>
          <a:r>
            <a:rPr lang="en-US" sz="1600" dirty="0"/>
            <a:t>Growth in health care and private education</a:t>
          </a:r>
        </a:p>
      </dgm:t>
    </dgm:pt>
    <dgm:pt modelId="{B8F212C1-BB8C-4B4D-AE2F-87BD0A838184}" type="parTrans" cxnId="{5E7EEBED-3577-41E4-B526-C47BAE9F5F82}">
      <dgm:prSet/>
      <dgm:spPr/>
      <dgm:t>
        <a:bodyPr/>
        <a:lstStyle/>
        <a:p>
          <a:endParaRPr lang="en-US"/>
        </a:p>
      </dgm:t>
    </dgm:pt>
    <dgm:pt modelId="{0331B2CA-7DEE-415D-A4EC-253157532D64}" type="sibTrans" cxnId="{5E7EEBED-3577-41E4-B526-C47BAE9F5F82}">
      <dgm:prSet/>
      <dgm:spPr/>
      <dgm:t>
        <a:bodyPr/>
        <a:lstStyle/>
        <a:p>
          <a:endParaRPr lang="en-US"/>
        </a:p>
      </dgm:t>
    </dgm:pt>
    <dgm:pt modelId="{A3990D3C-64DC-4118-9BC8-B32AABD7CF44}">
      <dgm:prSet custT="1"/>
      <dgm:spPr/>
      <dgm:t>
        <a:bodyPr/>
        <a:lstStyle/>
        <a:p>
          <a:pPr>
            <a:lnSpc>
              <a:spcPct val="100000"/>
            </a:lnSpc>
          </a:pPr>
          <a:r>
            <a:rPr lang="en-US" sz="1600" dirty="0"/>
            <a:t>Gov’t contracting fuels doubling in social assistance</a:t>
          </a:r>
        </a:p>
      </dgm:t>
    </dgm:pt>
    <dgm:pt modelId="{FA5B931D-FCBF-43F7-9F07-D564BB2B6264}" type="parTrans" cxnId="{29A5352E-5B09-4C05-96C0-E4B669331AD8}">
      <dgm:prSet/>
      <dgm:spPr/>
      <dgm:t>
        <a:bodyPr/>
        <a:lstStyle/>
        <a:p>
          <a:endParaRPr lang="en-US"/>
        </a:p>
      </dgm:t>
    </dgm:pt>
    <dgm:pt modelId="{5BA3E9C9-FA16-40D6-AF64-BF91B34DB064}" type="sibTrans" cxnId="{29A5352E-5B09-4C05-96C0-E4B669331AD8}">
      <dgm:prSet/>
      <dgm:spPr/>
      <dgm:t>
        <a:bodyPr/>
        <a:lstStyle/>
        <a:p>
          <a:endParaRPr lang="en-US"/>
        </a:p>
      </dgm:t>
    </dgm:pt>
    <dgm:pt modelId="{470D9D08-10CD-4B92-98D2-7D41AAD8D8E0}">
      <dgm:prSet custT="1"/>
      <dgm:spPr/>
      <dgm:t>
        <a:bodyPr/>
        <a:lstStyle/>
        <a:p>
          <a:pPr>
            <a:lnSpc>
              <a:spcPct val="100000"/>
            </a:lnSpc>
          </a:pPr>
          <a:r>
            <a:rPr lang="en-US" sz="1600" dirty="0"/>
            <a:t>Growth in leisure and hospitality (tourism)</a:t>
          </a:r>
        </a:p>
      </dgm:t>
    </dgm:pt>
    <dgm:pt modelId="{50E524A2-758C-4D61-8308-771E57399EE0}" type="parTrans" cxnId="{3BB5B033-BF93-4501-A1B0-FB61B52091CA}">
      <dgm:prSet/>
      <dgm:spPr/>
      <dgm:t>
        <a:bodyPr/>
        <a:lstStyle/>
        <a:p>
          <a:endParaRPr lang="en-US"/>
        </a:p>
      </dgm:t>
    </dgm:pt>
    <dgm:pt modelId="{30A5A2B7-E20C-4FF2-AB60-B366417D2798}" type="sibTrans" cxnId="{3BB5B033-BF93-4501-A1B0-FB61B52091CA}">
      <dgm:prSet/>
      <dgm:spPr/>
      <dgm:t>
        <a:bodyPr/>
        <a:lstStyle/>
        <a:p>
          <a:endParaRPr lang="en-US"/>
        </a:p>
      </dgm:t>
    </dgm:pt>
    <dgm:pt modelId="{23169EBB-86A2-4693-83BA-23210E9EEC21}">
      <dgm:prSet custT="1"/>
      <dgm:spPr/>
      <dgm:t>
        <a:bodyPr/>
        <a:lstStyle/>
        <a:p>
          <a:pPr>
            <a:lnSpc>
              <a:spcPct val="100000"/>
            </a:lnSpc>
          </a:pPr>
          <a:r>
            <a:rPr lang="en-US" sz="1600" dirty="0"/>
            <a:t>Deteriorating quality of many blue &amp; white collar jobs: reduced pay, benefits and rise in non-standard work arrangements and the </a:t>
          </a:r>
          <a:r>
            <a:rPr lang="en-US" sz="1600" b="1" dirty="0"/>
            <a:t>“gig economy”</a:t>
          </a:r>
          <a:endParaRPr lang="en-US" sz="1600" dirty="0"/>
        </a:p>
      </dgm:t>
    </dgm:pt>
    <dgm:pt modelId="{76B0E8F4-C11C-4E1F-BF13-575ABD220974}" type="parTrans" cxnId="{05D89094-03D5-4030-A457-AFAC36F5CDE0}">
      <dgm:prSet/>
      <dgm:spPr/>
      <dgm:t>
        <a:bodyPr/>
        <a:lstStyle/>
        <a:p>
          <a:endParaRPr lang="en-US"/>
        </a:p>
      </dgm:t>
    </dgm:pt>
    <dgm:pt modelId="{F4A643C7-678D-4B56-82C3-CF03498DB7A6}" type="sibTrans" cxnId="{05D89094-03D5-4030-A457-AFAC36F5CDE0}">
      <dgm:prSet/>
      <dgm:spPr/>
      <dgm:t>
        <a:bodyPr/>
        <a:lstStyle/>
        <a:p>
          <a:endParaRPr lang="en-US"/>
        </a:p>
      </dgm:t>
    </dgm:pt>
    <dgm:pt modelId="{A425639D-A5B3-494B-9B6C-DA0E33ECC772}" type="pres">
      <dgm:prSet presAssocID="{EE0D40D4-0F0E-4A7E-A1EE-F8820DB02FA9}" presName="linear" presStyleCnt="0">
        <dgm:presLayoutVars>
          <dgm:animLvl val="lvl"/>
          <dgm:resizeHandles val="exact"/>
        </dgm:presLayoutVars>
      </dgm:prSet>
      <dgm:spPr/>
    </dgm:pt>
    <dgm:pt modelId="{FA18C8C2-FDF7-42A3-B10D-B0C165966AD2}" type="pres">
      <dgm:prSet presAssocID="{F392ADE3-2E65-4680-9612-0F07FD178ACB}" presName="parentText" presStyleLbl="node1" presStyleIdx="0" presStyleCnt="8">
        <dgm:presLayoutVars>
          <dgm:chMax val="0"/>
          <dgm:bulletEnabled val="1"/>
        </dgm:presLayoutVars>
      </dgm:prSet>
      <dgm:spPr/>
    </dgm:pt>
    <dgm:pt modelId="{E7496F9F-DECF-42E1-9B63-8F6D3984FEE2}" type="pres">
      <dgm:prSet presAssocID="{96F820E7-0CCE-4E31-8A84-EB93687FC607}" presName="spacer" presStyleCnt="0"/>
      <dgm:spPr/>
    </dgm:pt>
    <dgm:pt modelId="{D7F0B56C-ADEB-45CA-A8D5-0D8A6D4C763A}" type="pres">
      <dgm:prSet presAssocID="{536692C2-4F94-47A5-857F-988F1733747B}" presName="parentText" presStyleLbl="node1" presStyleIdx="1" presStyleCnt="8" custScaleX="98473">
        <dgm:presLayoutVars>
          <dgm:chMax val="0"/>
          <dgm:bulletEnabled val="1"/>
        </dgm:presLayoutVars>
      </dgm:prSet>
      <dgm:spPr/>
    </dgm:pt>
    <dgm:pt modelId="{36FA72BA-F847-40A5-9B3F-87BEB40F64F6}" type="pres">
      <dgm:prSet presAssocID="{2402B61F-81DA-4509-ABD0-8E806B3BEF68}" presName="spacer" presStyleCnt="0"/>
      <dgm:spPr/>
    </dgm:pt>
    <dgm:pt modelId="{694A35CF-1F04-4A6F-8D89-B0577F529FFF}" type="pres">
      <dgm:prSet presAssocID="{BA038C0D-014B-42C7-84AB-FEAEABDDC549}" presName="parentText" presStyleLbl="node1" presStyleIdx="2" presStyleCnt="8">
        <dgm:presLayoutVars>
          <dgm:chMax val="0"/>
          <dgm:bulletEnabled val="1"/>
        </dgm:presLayoutVars>
      </dgm:prSet>
      <dgm:spPr/>
    </dgm:pt>
    <dgm:pt modelId="{4A1E96D1-0567-4E53-91CE-7A25489F7261}" type="pres">
      <dgm:prSet presAssocID="{99E60C4E-7621-4A1B-BDBC-628956C0248F}" presName="spacer" presStyleCnt="0"/>
      <dgm:spPr/>
    </dgm:pt>
    <dgm:pt modelId="{104EF684-63C4-4274-98FC-6BA29058FEF9}" type="pres">
      <dgm:prSet presAssocID="{46D5E113-AFC3-44C6-8B00-F564297A30DB}" presName="parentText" presStyleLbl="node1" presStyleIdx="3" presStyleCnt="8">
        <dgm:presLayoutVars>
          <dgm:chMax val="0"/>
          <dgm:bulletEnabled val="1"/>
        </dgm:presLayoutVars>
      </dgm:prSet>
      <dgm:spPr/>
    </dgm:pt>
    <dgm:pt modelId="{D256F513-CC7D-423D-957D-6F699E2D8936}" type="pres">
      <dgm:prSet presAssocID="{32D166DD-2732-4F65-AA66-7A7B46E11D4C}" presName="spacer" presStyleCnt="0"/>
      <dgm:spPr/>
    </dgm:pt>
    <dgm:pt modelId="{0CC61388-E924-424F-9FC4-972CE74895CF}" type="pres">
      <dgm:prSet presAssocID="{BF31F5AE-29C7-4E8B-9E5D-076D095C0F04}" presName="parentText" presStyleLbl="node1" presStyleIdx="4" presStyleCnt="8">
        <dgm:presLayoutVars>
          <dgm:chMax val="0"/>
          <dgm:bulletEnabled val="1"/>
        </dgm:presLayoutVars>
      </dgm:prSet>
      <dgm:spPr/>
    </dgm:pt>
    <dgm:pt modelId="{6F083341-39E4-4D40-94B3-54B5DE120FA9}" type="pres">
      <dgm:prSet presAssocID="{0331B2CA-7DEE-415D-A4EC-253157532D64}" presName="spacer" presStyleCnt="0"/>
      <dgm:spPr/>
    </dgm:pt>
    <dgm:pt modelId="{72975C25-F566-4148-9EC6-09093C420738}" type="pres">
      <dgm:prSet presAssocID="{A3990D3C-64DC-4118-9BC8-B32AABD7CF44}" presName="parentText" presStyleLbl="node1" presStyleIdx="5" presStyleCnt="8">
        <dgm:presLayoutVars>
          <dgm:chMax val="0"/>
          <dgm:bulletEnabled val="1"/>
        </dgm:presLayoutVars>
      </dgm:prSet>
      <dgm:spPr/>
    </dgm:pt>
    <dgm:pt modelId="{1FA8731A-B791-4AA3-BEFA-31D07B9E4FB7}" type="pres">
      <dgm:prSet presAssocID="{5BA3E9C9-FA16-40D6-AF64-BF91B34DB064}" presName="spacer" presStyleCnt="0"/>
      <dgm:spPr/>
    </dgm:pt>
    <dgm:pt modelId="{5EFECF1F-495A-4D79-90FE-F0D82B43B5B1}" type="pres">
      <dgm:prSet presAssocID="{470D9D08-10CD-4B92-98D2-7D41AAD8D8E0}" presName="parentText" presStyleLbl="node1" presStyleIdx="6" presStyleCnt="8">
        <dgm:presLayoutVars>
          <dgm:chMax val="0"/>
          <dgm:bulletEnabled val="1"/>
        </dgm:presLayoutVars>
      </dgm:prSet>
      <dgm:spPr/>
    </dgm:pt>
    <dgm:pt modelId="{DE219185-AA67-497C-BDE6-702636AB19D1}" type="pres">
      <dgm:prSet presAssocID="{30A5A2B7-E20C-4FF2-AB60-B366417D2798}" presName="spacer" presStyleCnt="0"/>
      <dgm:spPr/>
    </dgm:pt>
    <dgm:pt modelId="{A1C703E7-3AFD-4C50-AAF5-015DCDE4C401}" type="pres">
      <dgm:prSet presAssocID="{23169EBB-86A2-4693-83BA-23210E9EEC21}" presName="parentText" presStyleLbl="node1" presStyleIdx="7" presStyleCnt="8">
        <dgm:presLayoutVars>
          <dgm:chMax val="0"/>
          <dgm:bulletEnabled val="1"/>
        </dgm:presLayoutVars>
      </dgm:prSet>
      <dgm:spPr/>
    </dgm:pt>
  </dgm:ptLst>
  <dgm:cxnLst>
    <dgm:cxn modelId="{15760409-D40E-4048-93A1-BFFF35A4D3F3}" type="presOf" srcId="{EE0D40D4-0F0E-4A7E-A1EE-F8820DB02FA9}" destId="{A425639D-A5B3-494B-9B6C-DA0E33ECC772}" srcOrd="0" destOrd="0" presId="urn:microsoft.com/office/officeart/2005/8/layout/vList2"/>
    <dgm:cxn modelId="{99A35524-6E33-4301-AC15-A1B0B1638C90}" type="presOf" srcId="{F392ADE3-2E65-4680-9612-0F07FD178ACB}" destId="{FA18C8C2-FDF7-42A3-B10D-B0C165966AD2}" srcOrd="0" destOrd="0" presId="urn:microsoft.com/office/officeart/2005/8/layout/vList2"/>
    <dgm:cxn modelId="{C5F78627-5D4B-4E1A-982D-F483AF2249D0}" type="presOf" srcId="{23169EBB-86A2-4693-83BA-23210E9EEC21}" destId="{A1C703E7-3AFD-4C50-AAF5-015DCDE4C401}" srcOrd="0" destOrd="0" presId="urn:microsoft.com/office/officeart/2005/8/layout/vList2"/>
    <dgm:cxn modelId="{1CE6C42B-1F73-4361-86C8-CC8CFCC5B410}" type="presOf" srcId="{BF31F5AE-29C7-4E8B-9E5D-076D095C0F04}" destId="{0CC61388-E924-424F-9FC4-972CE74895CF}" srcOrd="0" destOrd="0" presId="urn:microsoft.com/office/officeart/2005/8/layout/vList2"/>
    <dgm:cxn modelId="{EDD0BE2D-791F-451F-9DB0-792AD6BADA70}" srcId="{EE0D40D4-0F0E-4A7E-A1EE-F8820DB02FA9}" destId="{F392ADE3-2E65-4680-9612-0F07FD178ACB}" srcOrd="0" destOrd="0" parTransId="{81ECC4FF-3CBC-42F6-8663-EBB3B9D54E4A}" sibTransId="{96F820E7-0CCE-4E31-8A84-EB93687FC607}"/>
    <dgm:cxn modelId="{29A5352E-5B09-4C05-96C0-E4B669331AD8}" srcId="{EE0D40D4-0F0E-4A7E-A1EE-F8820DB02FA9}" destId="{A3990D3C-64DC-4118-9BC8-B32AABD7CF44}" srcOrd="5" destOrd="0" parTransId="{FA5B931D-FCBF-43F7-9F07-D564BB2B6264}" sibTransId="{5BA3E9C9-FA16-40D6-AF64-BF91B34DB064}"/>
    <dgm:cxn modelId="{1E747D33-F720-4F22-B4D6-33E14B9E84E9}" srcId="{EE0D40D4-0F0E-4A7E-A1EE-F8820DB02FA9}" destId="{536692C2-4F94-47A5-857F-988F1733747B}" srcOrd="1" destOrd="0" parTransId="{74430B86-6F6A-4408-8F99-F32DBC83A8AA}" sibTransId="{2402B61F-81DA-4509-ABD0-8E806B3BEF68}"/>
    <dgm:cxn modelId="{3BB5B033-BF93-4501-A1B0-FB61B52091CA}" srcId="{EE0D40D4-0F0E-4A7E-A1EE-F8820DB02FA9}" destId="{470D9D08-10CD-4B92-98D2-7D41AAD8D8E0}" srcOrd="6" destOrd="0" parTransId="{50E524A2-758C-4D61-8308-771E57399EE0}" sibTransId="{30A5A2B7-E20C-4FF2-AB60-B366417D2798}"/>
    <dgm:cxn modelId="{37256C3D-434B-472C-A29E-52B5AB971A2A}" srcId="{EE0D40D4-0F0E-4A7E-A1EE-F8820DB02FA9}" destId="{BA038C0D-014B-42C7-84AB-FEAEABDDC549}" srcOrd="2" destOrd="0" parTransId="{72B2D6C6-EE31-4D46-A3CD-FB5FB9974809}" sibTransId="{99E60C4E-7621-4A1B-BDBC-628956C0248F}"/>
    <dgm:cxn modelId="{D445224C-3574-4E92-88B3-E1392411F908}" type="presOf" srcId="{536692C2-4F94-47A5-857F-988F1733747B}" destId="{D7F0B56C-ADEB-45CA-A8D5-0D8A6D4C763A}" srcOrd="0" destOrd="0" presId="urn:microsoft.com/office/officeart/2005/8/layout/vList2"/>
    <dgm:cxn modelId="{05D89094-03D5-4030-A457-AFAC36F5CDE0}" srcId="{EE0D40D4-0F0E-4A7E-A1EE-F8820DB02FA9}" destId="{23169EBB-86A2-4693-83BA-23210E9EEC21}" srcOrd="7" destOrd="0" parTransId="{76B0E8F4-C11C-4E1F-BF13-575ABD220974}" sibTransId="{F4A643C7-678D-4B56-82C3-CF03498DB7A6}"/>
    <dgm:cxn modelId="{81220C97-E05F-4DC6-82F7-817D77DAB685}" type="presOf" srcId="{470D9D08-10CD-4B92-98D2-7D41AAD8D8E0}" destId="{5EFECF1F-495A-4D79-90FE-F0D82B43B5B1}" srcOrd="0" destOrd="0" presId="urn:microsoft.com/office/officeart/2005/8/layout/vList2"/>
    <dgm:cxn modelId="{3CEC21C2-6AB2-4486-9EA5-5E878A1DED56}" type="presOf" srcId="{A3990D3C-64DC-4118-9BC8-B32AABD7CF44}" destId="{72975C25-F566-4148-9EC6-09093C420738}" srcOrd="0" destOrd="0" presId="urn:microsoft.com/office/officeart/2005/8/layout/vList2"/>
    <dgm:cxn modelId="{F166D0D0-3623-475D-872A-3FF697B15D52}" type="presOf" srcId="{BA038C0D-014B-42C7-84AB-FEAEABDDC549}" destId="{694A35CF-1F04-4A6F-8D89-B0577F529FFF}" srcOrd="0" destOrd="0" presId="urn:microsoft.com/office/officeart/2005/8/layout/vList2"/>
    <dgm:cxn modelId="{DCC81CD7-41DE-4A01-BC65-CFAAF682F07C}" srcId="{EE0D40D4-0F0E-4A7E-A1EE-F8820DB02FA9}" destId="{46D5E113-AFC3-44C6-8B00-F564297A30DB}" srcOrd="3" destOrd="0" parTransId="{39600470-932C-45BB-B874-679A96811C53}" sibTransId="{32D166DD-2732-4F65-AA66-7A7B46E11D4C}"/>
    <dgm:cxn modelId="{5E7EEBED-3577-41E4-B526-C47BAE9F5F82}" srcId="{EE0D40D4-0F0E-4A7E-A1EE-F8820DB02FA9}" destId="{BF31F5AE-29C7-4E8B-9E5D-076D095C0F04}" srcOrd="4" destOrd="0" parTransId="{B8F212C1-BB8C-4B4D-AE2F-87BD0A838184}" sibTransId="{0331B2CA-7DEE-415D-A4EC-253157532D64}"/>
    <dgm:cxn modelId="{2D2B4FF9-0497-4DE4-ABE8-4D015FABF7A6}" type="presOf" srcId="{46D5E113-AFC3-44C6-8B00-F564297A30DB}" destId="{104EF684-63C4-4274-98FC-6BA29058FEF9}" srcOrd="0" destOrd="0" presId="urn:microsoft.com/office/officeart/2005/8/layout/vList2"/>
    <dgm:cxn modelId="{09C94164-8698-40C3-954D-A799B4C7442F}" type="presParOf" srcId="{A425639D-A5B3-494B-9B6C-DA0E33ECC772}" destId="{FA18C8C2-FDF7-42A3-B10D-B0C165966AD2}" srcOrd="0" destOrd="0" presId="urn:microsoft.com/office/officeart/2005/8/layout/vList2"/>
    <dgm:cxn modelId="{07366623-C642-4F14-B9CF-ACB1C2851D33}" type="presParOf" srcId="{A425639D-A5B3-494B-9B6C-DA0E33ECC772}" destId="{E7496F9F-DECF-42E1-9B63-8F6D3984FEE2}" srcOrd="1" destOrd="0" presId="urn:microsoft.com/office/officeart/2005/8/layout/vList2"/>
    <dgm:cxn modelId="{2C5F440B-065A-4F20-90D0-DC7AFE6C33CA}" type="presParOf" srcId="{A425639D-A5B3-494B-9B6C-DA0E33ECC772}" destId="{D7F0B56C-ADEB-45CA-A8D5-0D8A6D4C763A}" srcOrd="2" destOrd="0" presId="urn:microsoft.com/office/officeart/2005/8/layout/vList2"/>
    <dgm:cxn modelId="{9447D8AE-CE6B-4395-909F-DECF4EF0A4C7}" type="presParOf" srcId="{A425639D-A5B3-494B-9B6C-DA0E33ECC772}" destId="{36FA72BA-F847-40A5-9B3F-87BEB40F64F6}" srcOrd="3" destOrd="0" presId="urn:microsoft.com/office/officeart/2005/8/layout/vList2"/>
    <dgm:cxn modelId="{3805B5C9-EFC2-4D8D-87F9-EBD6AD8ADA4A}" type="presParOf" srcId="{A425639D-A5B3-494B-9B6C-DA0E33ECC772}" destId="{694A35CF-1F04-4A6F-8D89-B0577F529FFF}" srcOrd="4" destOrd="0" presId="urn:microsoft.com/office/officeart/2005/8/layout/vList2"/>
    <dgm:cxn modelId="{799FECB1-6B23-40F5-8E23-DB42E7453CA0}" type="presParOf" srcId="{A425639D-A5B3-494B-9B6C-DA0E33ECC772}" destId="{4A1E96D1-0567-4E53-91CE-7A25489F7261}" srcOrd="5" destOrd="0" presId="urn:microsoft.com/office/officeart/2005/8/layout/vList2"/>
    <dgm:cxn modelId="{73A96944-6D8C-4B32-9569-DD91C7908119}" type="presParOf" srcId="{A425639D-A5B3-494B-9B6C-DA0E33ECC772}" destId="{104EF684-63C4-4274-98FC-6BA29058FEF9}" srcOrd="6" destOrd="0" presId="urn:microsoft.com/office/officeart/2005/8/layout/vList2"/>
    <dgm:cxn modelId="{0ABCDFE4-B24E-4014-9C93-6D9FDB5136BC}" type="presParOf" srcId="{A425639D-A5B3-494B-9B6C-DA0E33ECC772}" destId="{D256F513-CC7D-423D-957D-6F699E2D8936}" srcOrd="7" destOrd="0" presId="urn:microsoft.com/office/officeart/2005/8/layout/vList2"/>
    <dgm:cxn modelId="{92B79CAB-AAAC-4E90-8472-D664965BB43F}" type="presParOf" srcId="{A425639D-A5B3-494B-9B6C-DA0E33ECC772}" destId="{0CC61388-E924-424F-9FC4-972CE74895CF}" srcOrd="8" destOrd="0" presId="urn:microsoft.com/office/officeart/2005/8/layout/vList2"/>
    <dgm:cxn modelId="{79B1C6B2-460E-4540-A857-9A337E54B84A}" type="presParOf" srcId="{A425639D-A5B3-494B-9B6C-DA0E33ECC772}" destId="{6F083341-39E4-4D40-94B3-54B5DE120FA9}" srcOrd="9" destOrd="0" presId="urn:microsoft.com/office/officeart/2005/8/layout/vList2"/>
    <dgm:cxn modelId="{BADE7A0E-D855-4C34-A2FD-BECCD089A80A}" type="presParOf" srcId="{A425639D-A5B3-494B-9B6C-DA0E33ECC772}" destId="{72975C25-F566-4148-9EC6-09093C420738}" srcOrd="10" destOrd="0" presId="urn:microsoft.com/office/officeart/2005/8/layout/vList2"/>
    <dgm:cxn modelId="{9C72C204-1A63-484B-A850-984BC250999B}" type="presParOf" srcId="{A425639D-A5B3-494B-9B6C-DA0E33ECC772}" destId="{1FA8731A-B791-4AA3-BEFA-31D07B9E4FB7}" srcOrd="11" destOrd="0" presId="urn:microsoft.com/office/officeart/2005/8/layout/vList2"/>
    <dgm:cxn modelId="{0900FE82-D3D6-450D-A9EF-93494E81E809}" type="presParOf" srcId="{A425639D-A5B3-494B-9B6C-DA0E33ECC772}" destId="{5EFECF1F-495A-4D79-90FE-F0D82B43B5B1}" srcOrd="12" destOrd="0" presId="urn:microsoft.com/office/officeart/2005/8/layout/vList2"/>
    <dgm:cxn modelId="{0C74F9A1-DC99-48D7-8C75-8832B5B9FF4D}" type="presParOf" srcId="{A425639D-A5B3-494B-9B6C-DA0E33ECC772}" destId="{DE219185-AA67-497C-BDE6-702636AB19D1}" srcOrd="13" destOrd="0" presId="urn:microsoft.com/office/officeart/2005/8/layout/vList2"/>
    <dgm:cxn modelId="{D126B22C-402E-485A-A402-661E0AF267D1}" type="presParOf" srcId="{A425639D-A5B3-494B-9B6C-DA0E33ECC772}" destId="{A1C703E7-3AFD-4C50-AAF5-015DCDE4C401}"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4920BF-E6AF-4BCC-A223-C08ABBFF4F4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0A19A0F-E796-4B37-A75E-EAAEE76A30E3}">
      <dgm:prSet/>
      <dgm:spPr/>
      <dgm:t>
        <a:bodyPr/>
        <a:lstStyle/>
        <a:p>
          <a:r>
            <a:rPr lang="en-US"/>
            <a:t>Financial deregulation</a:t>
          </a:r>
        </a:p>
      </dgm:t>
    </dgm:pt>
    <dgm:pt modelId="{CB79A708-A5F9-4CD1-ACF8-BAC10ECE6683}" type="parTrans" cxnId="{6AC88EC5-86C2-4F15-A79C-32B3A589FE17}">
      <dgm:prSet/>
      <dgm:spPr/>
      <dgm:t>
        <a:bodyPr/>
        <a:lstStyle/>
        <a:p>
          <a:endParaRPr lang="en-US"/>
        </a:p>
      </dgm:t>
    </dgm:pt>
    <dgm:pt modelId="{A708A619-FE12-4C36-A985-2FC0C6C2D7A6}" type="sibTrans" cxnId="{6AC88EC5-86C2-4F15-A79C-32B3A589FE17}">
      <dgm:prSet/>
      <dgm:spPr/>
      <dgm:t>
        <a:bodyPr/>
        <a:lstStyle/>
        <a:p>
          <a:endParaRPr lang="en-US"/>
        </a:p>
      </dgm:t>
    </dgm:pt>
    <dgm:pt modelId="{6ADFF95D-D072-4C1D-9D3E-CC0FEE685638}">
      <dgm:prSet/>
      <dgm:spPr/>
      <dgm:t>
        <a:bodyPr/>
        <a:lstStyle/>
        <a:p>
          <a:r>
            <a:rPr lang="en-US"/>
            <a:t>Globalization, increased foreign investment, not regulating trade </a:t>
          </a:r>
        </a:p>
      </dgm:t>
    </dgm:pt>
    <dgm:pt modelId="{837BDC54-B917-4B94-A8C7-3DEA2668C4B6}" type="parTrans" cxnId="{DE015744-069F-4BDD-84E8-3942F93D5F17}">
      <dgm:prSet/>
      <dgm:spPr/>
      <dgm:t>
        <a:bodyPr/>
        <a:lstStyle/>
        <a:p>
          <a:endParaRPr lang="en-US"/>
        </a:p>
      </dgm:t>
    </dgm:pt>
    <dgm:pt modelId="{88689A66-FF6C-4DB1-8312-383909A8AE72}" type="sibTrans" cxnId="{DE015744-069F-4BDD-84E8-3942F93D5F17}">
      <dgm:prSet/>
      <dgm:spPr/>
      <dgm:t>
        <a:bodyPr/>
        <a:lstStyle/>
        <a:p>
          <a:endParaRPr lang="en-US"/>
        </a:p>
      </dgm:t>
    </dgm:pt>
    <dgm:pt modelId="{8FAC0823-00A4-48CB-9A36-6C3079DA21FA}">
      <dgm:prSet/>
      <dgm:spPr/>
      <dgm:t>
        <a:bodyPr/>
        <a:lstStyle/>
        <a:p>
          <a:r>
            <a:rPr lang="en-US"/>
            <a:t>Letting barriers to unionization remain </a:t>
          </a:r>
        </a:p>
      </dgm:t>
    </dgm:pt>
    <dgm:pt modelId="{EF380F50-983B-4019-968E-D13B359E54FB}" type="parTrans" cxnId="{09C8901C-35F8-45B7-A67C-D290F70C1806}">
      <dgm:prSet/>
      <dgm:spPr/>
      <dgm:t>
        <a:bodyPr/>
        <a:lstStyle/>
        <a:p>
          <a:endParaRPr lang="en-US"/>
        </a:p>
      </dgm:t>
    </dgm:pt>
    <dgm:pt modelId="{02ECE3D3-CFAA-4FA6-97E7-DE4ECFB4ECFC}" type="sibTrans" cxnId="{09C8901C-35F8-45B7-A67C-D290F70C1806}">
      <dgm:prSet/>
      <dgm:spPr/>
      <dgm:t>
        <a:bodyPr/>
        <a:lstStyle/>
        <a:p>
          <a:endParaRPr lang="en-US"/>
        </a:p>
      </dgm:t>
    </dgm:pt>
    <dgm:pt modelId="{62C13F6F-2116-4E20-832A-AA6430428AD0}">
      <dgm:prSet/>
      <dgm:spPr/>
      <dgm:t>
        <a:bodyPr/>
        <a:lstStyle/>
        <a:p>
          <a:r>
            <a:rPr lang="en-US"/>
            <a:t>“Policy drift” in not responding to “fissuring” of the workplace</a:t>
          </a:r>
        </a:p>
      </dgm:t>
    </dgm:pt>
    <dgm:pt modelId="{ADDCA59D-5A2B-4E11-B647-97C1E615E1AD}" type="parTrans" cxnId="{58C839A5-A5B6-44DE-9ABE-C981954E6CA7}">
      <dgm:prSet/>
      <dgm:spPr/>
      <dgm:t>
        <a:bodyPr/>
        <a:lstStyle/>
        <a:p>
          <a:endParaRPr lang="en-US"/>
        </a:p>
      </dgm:t>
    </dgm:pt>
    <dgm:pt modelId="{01B1C309-5A6B-4CDC-BAE7-5862C9E79AF7}" type="sibTrans" cxnId="{58C839A5-A5B6-44DE-9ABE-C981954E6CA7}">
      <dgm:prSet/>
      <dgm:spPr/>
      <dgm:t>
        <a:bodyPr/>
        <a:lstStyle/>
        <a:p>
          <a:endParaRPr lang="en-US"/>
        </a:p>
      </dgm:t>
    </dgm:pt>
    <dgm:pt modelId="{579E3EE2-CEF7-44EE-9EA8-F73D6A07135A}">
      <dgm:prSet/>
      <dgm:spPr/>
      <dgm:t>
        <a:bodyPr/>
        <a:lstStyle/>
        <a:p>
          <a:r>
            <a:rPr lang="en-US"/>
            <a:t>Allowing the minimum wage to falter</a:t>
          </a:r>
        </a:p>
      </dgm:t>
    </dgm:pt>
    <dgm:pt modelId="{038FF643-CA0E-4CF5-8BE8-CDA1ACFCCBEE}" type="parTrans" cxnId="{38E5DE9B-C038-4AAA-8E82-294CCAB376F2}">
      <dgm:prSet/>
      <dgm:spPr/>
      <dgm:t>
        <a:bodyPr/>
        <a:lstStyle/>
        <a:p>
          <a:endParaRPr lang="en-US"/>
        </a:p>
      </dgm:t>
    </dgm:pt>
    <dgm:pt modelId="{7E202A0B-9A37-4966-8D72-33305BC98123}" type="sibTrans" cxnId="{38E5DE9B-C038-4AAA-8E82-294CCAB376F2}">
      <dgm:prSet/>
      <dgm:spPr/>
      <dgm:t>
        <a:bodyPr/>
        <a:lstStyle/>
        <a:p>
          <a:endParaRPr lang="en-US"/>
        </a:p>
      </dgm:t>
    </dgm:pt>
    <dgm:pt modelId="{6E33A2C0-6420-4979-9721-8D99DB7F2F42}">
      <dgm:prSet/>
      <dgm:spPr/>
      <dgm:t>
        <a:bodyPr/>
        <a:lstStyle/>
        <a:p>
          <a:r>
            <a:rPr lang="en-US"/>
            <a:t>Fostering economic competition among states </a:t>
          </a:r>
        </a:p>
      </dgm:t>
    </dgm:pt>
    <dgm:pt modelId="{C36A54D8-4E7E-49ED-8437-2B9121B30FBE}" type="parTrans" cxnId="{941C73C0-3AC3-431F-B314-DBFCBA4877B3}">
      <dgm:prSet/>
      <dgm:spPr/>
      <dgm:t>
        <a:bodyPr/>
        <a:lstStyle/>
        <a:p>
          <a:endParaRPr lang="en-US"/>
        </a:p>
      </dgm:t>
    </dgm:pt>
    <dgm:pt modelId="{28EA379E-8CFA-4201-BDF1-3F50A4AC5582}" type="sibTrans" cxnId="{941C73C0-3AC3-431F-B314-DBFCBA4877B3}">
      <dgm:prSet/>
      <dgm:spPr/>
      <dgm:t>
        <a:bodyPr/>
        <a:lstStyle/>
        <a:p>
          <a:endParaRPr lang="en-US"/>
        </a:p>
      </dgm:t>
    </dgm:pt>
    <dgm:pt modelId="{4CA02201-1A3D-4D28-84E3-6D33CB53B799}" type="pres">
      <dgm:prSet presAssocID="{A84920BF-E6AF-4BCC-A223-C08ABBFF4F41}" presName="linear" presStyleCnt="0">
        <dgm:presLayoutVars>
          <dgm:animLvl val="lvl"/>
          <dgm:resizeHandles val="exact"/>
        </dgm:presLayoutVars>
      </dgm:prSet>
      <dgm:spPr/>
    </dgm:pt>
    <dgm:pt modelId="{8D83B00E-11FA-403D-A271-A19866961716}" type="pres">
      <dgm:prSet presAssocID="{20A19A0F-E796-4B37-A75E-EAAEE76A30E3}" presName="parentText" presStyleLbl="node1" presStyleIdx="0" presStyleCnt="6">
        <dgm:presLayoutVars>
          <dgm:chMax val="0"/>
          <dgm:bulletEnabled val="1"/>
        </dgm:presLayoutVars>
      </dgm:prSet>
      <dgm:spPr/>
    </dgm:pt>
    <dgm:pt modelId="{971D78DA-5DCC-4194-A903-9A5CD98612B8}" type="pres">
      <dgm:prSet presAssocID="{A708A619-FE12-4C36-A985-2FC0C6C2D7A6}" presName="spacer" presStyleCnt="0"/>
      <dgm:spPr/>
    </dgm:pt>
    <dgm:pt modelId="{AF9C89ED-819A-473E-BA1D-E3D3E95B6B40}" type="pres">
      <dgm:prSet presAssocID="{6ADFF95D-D072-4C1D-9D3E-CC0FEE685638}" presName="parentText" presStyleLbl="node1" presStyleIdx="1" presStyleCnt="6">
        <dgm:presLayoutVars>
          <dgm:chMax val="0"/>
          <dgm:bulletEnabled val="1"/>
        </dgm:presLayoutVars>
      </dgm:prSet>
      <dgm:spPr/>
    </dgm:pt>
    <dgm:pt modelId="{B9859FDC-07E2-4115-AF58-8E74A8BB2CE4}" type="pres">
      <dgm:prSet presAssocID="{88689A66-FF6C-4DB1-8312-383909A8AE72}" presName="spacer" presStyleCnt="0"/>
      <dgm:spPr/>
    </dgm:pt>
    <dgm:pt modelId="{5D79F6F3-68D8-4FCB-A975-F85BDB0FD504}" type="pres">
      <dgm:prSet presAssocID="{8FAC0823-00A4-48CB-9A36-6C3079DA21FA}" presName="parentText" presStyleLbl="node1" presStyleIdx="2" presStyleCnt="6">
        <dgm:presLayoutVars>
          <dgm:chMax val="0"/>
          <dgm:bulletEnabled val="1"/>
        </dgm:presLayoutVars>
      </dgm:prSet>
      <dgm:spPr/>
    </dgm:pt>
    <dgm:pt modelId="{1B0F57E5-418E-44A1-9D5B-BB67A19026E0}" type="pres">
      <dgm:prSet presAssocID="{02ECE3D3-CFAA-4FA6-97E7-DE4ECFB4ECFC}" presName="spacer" presStyleCnt="0"/>
      <dgm:spPr/>
    </dgm:pt>
    <dgm:pt modelId="{55A75BDA-413E-4AB6-B308-9F68A36E0B56}" type="pres">
      <dgm:prSet presAssocID="{62C13F6F-2116-4E20-832A-AA6430428AD0}" presName="parentText" presStyleLbl="node1" presStyleIdx="3" presStyleCnt="6">
        <dgm:presLayoutVars>
          <dgm:chMax val="0"/>
          <dgm:bulletEnabled val="1"/>
        </dgm:presLayoutVars>
      </dgm:prSet>
      <dgm:spPr/>
    </dgm:pt>
    <dgm:pt modelId="{4115AB9A-31CC-4CE3-A065-7E6BA6A02F6E}" type="pres">
      <dgm:prSet presAssocID="{01B1C309-5A6B-4CDC-BAE7-5862C9E79AF7}" presName="spacer" presStyleCnt="0"/>
      <dgm:spPr/>
    </dgm:pt>
    <dgm:pt modelId="{DBDA5C77-C01A-4503-BA11-6C6B282CCE69}" type="pres">
      <dgm:prSet presAssocID="{579E3EE2-CEF7-44EE-9EA8-F73D6A07135A}" presName="parentText" presStyleLbl="node1" presStyleIdx="4" presStyleCnt="6">
        <dgm:presLayoutVars>
          <dgm:chMax val="0"/>
          <dgm:bulletEnabled val="1"/>
        </dgm:presLayoutVars>
      </dgm:prSet>
      <dgm:spPr/>
    </dgm:pt>
    <dgm:pt modelId="{073E8419-8C45-4FD1-98DD-EC1C3CE65265}" type="pres">
      <dgm:prSet presAssocID="{7E202A0B-9A37-4966-8D72-33305BC98123}" presName="spacer" presStyleCnt="0"/>
      <dgm:spPr/>
    </dgm:pt>
    <dgm:pt modelId="{215AC6C0-DF7E-476C-A6E1-9079B846F047}" type="pres">
      <dgm:prSet presAssocID="{6E33A2C0-6420-4979-9721-8D99DB7F2F42}" presName="parentText" presStyleLbl="node1" presStyleIdx="5" presStyleCnt="6">
        <dgm:presLayoutVars>
          <dgm:chMax val="0"/>
          <dgm:bulletEnabled val="1"/>
        </dgm:presLayoutVars>
      </dgm:prSet>
      <dgm:spPr/>
    </dgm:pt>
  </dgm:ptLst>
  <dgm:cxnLst>
    <dgm:cxn modelId="{FCC8F801-E7F9-47B2-BD54-12CA6BE14CB8}" type="presOf" srcId="{A84920BF-E6AF-4BCC-A223-C08ABBFF4F41}" destId="{4CA02201-1A3D-4D28-84E3-6D33CB53B799}" srcOrd="0" destOrd="0" presId="urn:microsoft.com/office/officeart/2005/8/layout/vList2"/>
    <dgm:cxn modelId="{09C8901C-35F8-45B7-A67C-D290F70C1806}" srcId="{A84920BF-E6AF-4BCC-A223-C08ABBFF4F41}" destId="{8FAC0823-00A4-48CB-9A36-6C3079DA21FA}" srcOrd="2" destOrd="0" parTransId="{EF380F50-983B-4019-968E-D13B359E54FB}" sibTransId="{02ECE3D3-CFAA-4FA6-97E7-DE4ECFB4ECFC}"/>
    <dgm:cxn modelId="{FA599C5D-703F-4EF2-87B9-F49EA1D76871}" type="presOf" srcId="{579E3EE2-CEF7-44EE-9EA8-F73D6A07135A}" destId="{DBDA5C77-C01A-4503-BA11-6C6B282CCE69}" srcOrd="0" destOrd="0" presId="urn:microsoft.com/office/officeart/2005/8/layout/vList2"/>
    <dgm:cxn modelId="{DE015744-069F-4BDD-84E8-3942F93D5F17}" srcId="{A84920BF-E6AF-4BCC-A223-C08ABBFF4F41}" destId="{6ADFF95D-D072-4C1D-9D3E-CC0FEE685638}" srcOrd="1" destOrd="0" parTransId="{837BDC54-B917-4B94-A8C7-3DEA2668C4B6}" sibTransId="{88689A66-FF6C-4DB1-8312-383909A8AE72}"/>
    <dgm:cxn modelId="{D90BD16B-A7B6-4B19-B6F9-8F5DFAFA90A0}" type="presOf" srcId="{6ADFF95D-D072-4C1D-9D3E-CC0FEE685638}" destId="{AF9C89ED-819A-473E-BA1D-E3D3E95B6B40}" srcOrd="0" destOrd="0" presId="urn:microsoft.com/office/officeart/2005/8/layout/vList2"/>
    <dgm:cxn modelId="{3258B54D-36E6-4E8B-9814-585C77D7626A}" type="presOf" srcId="{8FAC0823-00A4-48CB-9A36-6C3079DA21FA}" destId="{5D79F6F3-68D8-4FCB-A975-F85BDB0FD504}" srcOrd="0" destOrd="0" presId="urn:microsoft.com/office/officeart/2005/8/layout/vList2"/>
    <dgm:cxn modelId="{8CB2A758-D438-4246-A537-A2546B4EE7AF}" type="presOf" srcId="{62C13F6F-2116-4E20-832A-AA6430428AD0}" destId="{55A75BDA-413E-4AB6-B308-9F68A36E0B56}" srcOrd="0" destOrd="0" presId="urn:microsoft.com/office/officeart/2005/8/layout/vList2"/>
    <dgm:cxn modelId="{D055F399-F1ED-4CA8-8AD1-5035FBE5B464}" type="presOf" srcId="{20A19A0F-E796-4B37-A75E-EAAEE76A30E3}" destId="{8D83B00E-11FA-403D-A271-A19866961716}" srcOrd="0" destOrd="0" presId="urn:microsoft.com/office/officeart/2005/8/layout/vList2"/>
    <dgm:cxn modelId="{38E5DE9B-C038-4AAA-8E82-294CCAB376F2}" srcId="{A84920BF-E6AF-4BCC-A223-C08ABBFF4F41}" destId="{579E3EE2-CEF7-44EE-9EA8-F73D6A07135A}" srcOrd="4" destOrd="0" parTransId="{038FF643-CA0E-4CF5-8BE8-CDA1ACFCCBEE}" sibTransId="{7E202A0B-9A37-4966-8D72-33305BC98123}"/>
    <dgm:cxn modelId="{023FFDA1-D920-46BE-B337-BDD884D60A81}" type="presOf" srcId="{6E33A2C0-6420-4979-9721-8D99DB7F2F42}" destId="{215AC6C0-DF7E-476C-A6E1-9079B846F047}" srcOrd="0" destOrd="0" presId="urn:microsoft.com/office/officeart/2005/8/layout/vList2"/>
    <dgm:cxn modelId="{58C839A5-A5B6-44DE-9ABE-C981954E6CA7}" srcId="{A84920BF-E6AF-4BCC-A223-C08ABBFF4F41}" destId="{62C13F6F-2116-4E20-832A-AA6430428AD0}" srcOrd="3" destOrd="0" parTransId="{ADDCA59D-5A2B-4E11-B647-97C1E615E1AD}" sibTransId="{01B1C309-5A6B-4CDC-BAE7-5862C9E79AF7}"/>
    <dgm:cxn modelId="{941C73C0-3AC3-431F-B314-DBFCBA4877B3}" srcId="{A84920BF-E6AF-4BCC-A223-C08ABBFF4F41}" destId="{6E33A2C0-6420-4979-9721-8D99DB7F2F42}" srcOrd="5" destOrd="0" parTransId="{C36A54D8-4E7E-49ED-8437-2B9121B30FBE}" sibTransId="{28EA379E-8CFA-4201-BDF1-3F50A4AC5582}"/>
    <dgm:cxn modelId="{6AC88EC5-86C2-4F15-A79C-32B3A589FE17}" srcId="{A84920BF-E6AF-4BCC-A223-C08ABBFF4F41}" destId="{20A19A0F-E796-4B37-A75E-EAAEE76A30E3}" srcOrd="0" destOrd="0" parTransId="{CB79A708-A5F9-4CD1-ACF8-BAC10ECE6683}" sibTransId="{A708A619-FE12-4C36-A985-2FC0C6C2D7A6}"/>
    <dgm:cxn modelId="{A147CA30-1F1F-4AA1-8E09-B2016DEC6252}" type="presParOf" srcId="{4CA02201-1A3D-4D28-84E3-6D33CB53B799}" destId="{8D83B00E-11FA-403D-A271-A19866961716}" srcOrd="0" destOrd="0" presId="urn:microsoft.com/office/officeart/2005/8/layout/vList2"/>
    <dgm:cxn modelId="{501B9B44-6C02-4351-B90E-2A0910A9CB38}" type="presParOf" srcId="{4CA02201-1A3D-4D28-84E3-6D33CB53B799}" destId="{971D78DA-5DCC-4194-A903-9A5CD98612B8}" srcOrd="1" destOrd="0" presId="urn:microsoft.com/office/officeart/2005/8/layout/vList2"/>
    <dgm:cxn modelId="{63C6808D-EBA3-4621-A9F2-32F2A565C64B}" type="presParOf" srcId="{4CA02201-1A3D-4D28-84E3-6D33CB53B799}" destId="{AF9C89ED-819A-473E-BA1D-E3D3E95B6B40}" srcOrd="2" destOrd="0" presId="urn:microsoft.com/office/officeart/2005/8/layout/vList2"/>
    <dgm:cxn modelId="{E41471D1-075E-42D0-B85A-A2A30328B70B}" type="presParOf" srcId="{4CA02201-1A3D-4D28-84E3-6D33CB53B799}" destId="{B9859FDC-07E2-4115-AF58-8E74A8BB2CE4}" srcOrd="3" destOrd="0" presId="urn:microsoft.com/office/officeart/2005/8/layout/vList2"/>
    <dgm:cxn modelId="{440C05AA-19C7-4F42-ABEA-DDB629BBD21F}" type="presParOf" srcId="{4CA02201-1A3D-4D28-84E3-6D33CB53B799}" destId="{5D79F6F3-68D8-4FCB-A975-F85BDB0FD504}" srcOrd="4" destOrd="0" presId="urn:microsoft.com/office/officeart/2005/8/layout/vList2"/>
    <dgm:cxn modelId="{FCCEDEEF-15A8-449F-86B5-EB92319449F8}" type="presParOf" srcId="{4CA02201-1A3D-4D28-84E3-6D33CB53B799}" destId="{1B0F57E5-418E-44A1-9D5B-BB67A19026E0}" srcOrd="5" destOrd="0" presId="urn:microsoft.com/office/officeart/2005/8/layout/vList2"/>
    <dgm:cxn modelId="{95E40539-43E4-4A65-AFE6-FD31734A61BE}" type="presParOf" srcId="{4CA02201-1A3D-4D28-84E3-6D33CB53B799}" destId="{55A75BDA-413E-4AB6-B308-9F68A36E0B56}" srcOrd="6" destOrd="0" presId="urn:microsoft.com/office/officeart/2005/8/layout/vList2"/>
    <dgm:cxn modelId="{65D7C8A8-DEA3-4937-B1E7-7EE3B2C69A54}" type="presParOf" srcId="{4CA02201-1A3D-4D28-84E3-6D33CB53B799}" destId="{4115AB9A-31CC-4CE3-A065-7E6BA6A02F6E}" srcOrd="7" destOrd="0" presId="urn:microsoft.com/office/officeart/2005/8/layout/vList2"/>
    <dgm:cxn modelId="{65CEE983-7CC9-4FD4-B629-AEC84C4F2E52}" type="presParOf" srcId="{4CA02201-1A3D-4D28-84E3-6D33CB53B799}" destId="{DBDA5C77-C01A-4503-BA11-6C6B282CCE69}" srcOrd="8" destOrd="0" presId="urn:microsoft.com/office/officeart/2005/8/layout/vList2"/>
    <dgm:cxn modelId="{E36E3031-1BD1-48CC-AD41-4CB09D4CAF5B}" type="presParOf" srcId="{4CA02201-1A3D-4D28-84E3-6D33CB53B799}" destId="{073E8419-8C45-4FD1-98DD-EC1C3CE65265}" srcOrd="9" destOrd="0" presId="urn:microsoft.com/office/officeart/2005/8/layout/vList2"/>
    <dgm:cxn modelId="{DC70A4DD-244D-4B7B-BF95-773263C85B7B}" type="presParOf" srcId="{4CA02201-1A3D-4D28-84E3-6D33CB53B799}" destId="{215AC6C0-DF7E-476C-A6E1-9079B846F04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872F5C-DD92-4C83-ABC1-5E334707D466}"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6AF0D02-1699-47A1-AE64-3481D1873FB4}">
      <dgm:prSet/>
      <dgm:spPr/>
      <dgm:t>
        <a:bodyPr/>
        <a:lstStyle/>
        <a:p>
          <a:r>
            <a:rPr lang="en-US"/>
            <a:t>Local real estate industry long wielded considerable influence in City (and State) land use choices involving re-zoning and mega-development projects. Choices since 1960s favored higher-valued commercial office development at expense of manufacturing.</a:t>
          </a:r>
        </a:p>
      </dgm:t>
    </dgm:pt>
    <dgm:pt modelId="{32FC6760-D0C1-46C4-B4E0-F12CEE9FE58C}" type="parTrans" cxnId="{AF1B452B-A8F7-474C-9CE2-06E48ED4F535}">
      <dgm:prSet/>
      <dgm:spPr/>
      <dgm:t>
        <a:bodyPr/>
        <a:lstStyle/>
        <a:p>
          <a:endParaRPr lang="en-US"/>
        </a:p>
      </dgm:t>
    </dgm:pt>
    <dgm:pt modelId="{0E75B362-1FA6-4936-9828-5F6C500C4816}" type="sibTrans" cxnId="{AF1B452B-A8F7-474C-9CE2-06E48ED4F535}">
      <dgm:prSet/>
      <dgm:spPr/>
      <dgm:t>
        <a:bodyPr/>
        <a:lstStyle/>
        <a:p>
          <a:endParaRPr lang="en-US"/>
        </a:p>
      </dgm:t>
    </dgm:pt>
    <dgm:pt modelId="{3281C062-43D3-4CAB-A682-F8A76B9E815F}">
      <dgm:prSet/>
      <dgm:spPr/>
      <dgm:t>
        <a:bodyPr/>
        <a:lstStyle/>
        <a:p>
          <a:r>
            <a:rPr lang="en-US" dirty="0"/>
            <a:t>Post-fiscal crisis economic development paradigm added greater reliance on property tax breaks for both office and residential projects.</a:t>
          </a:r>
        </a:p>
      </dgm:t>
    </dgm:pt>
    <dgm:pt modelId="{259BB391-13E6-4956-8E76-D991F775AEDC}" type="parTrans" cxnId="{31218959-4087-4D42-BE58-EA4C47F6A538}">
      <dgm:prSet/>
      <dgm:spPr/>
      <dgm:t>
        <a:bodyPr/>
        <a:lstStyle/>
        <a:p>
          <a:endParaRPr lang="en-US"/>
        </a:p>
      </dgm:t>
    </dgm:pt>
    <dgm:pt modelId="{B6D10481-3EC4-4888-ADFA-341727D2D36D}" type="sibTrans" cxnId="{31218959-4087-4D42-BE58-EA4C47F6A538}">
      <dgm:prSet/>
      <dgm:spPr/>
      <dgm:t>
        <a:bodyPr/>
        <a:lstStyle/>
        <a:p>
          <a:endParaRPr lang="en-US"/>
        </a:p>
      </dgm:t>
    </dgm:pt>
    <dgm:pt modelId="{38C9A80A-B762-4C2B-8893-E90C0D1A909E}">
      <dgm:prSet/>
      <dgm:spPr/>
      <dgm:t>
        <a:bodyPr/>
        <a:lstStyle/>
        <a:p>
          <a:r>
            <a:rPr lang="en-US" b="1" i="0" baseline="0" dirty="0"/>
            <a:t>It also allowed private developers to reap all of the resulting value creation.</a:t>
          </a:r>
          <a:r>
            <a:rPr lang="en-US" dirty="0"/>
            <a:t> Local government not able to channel any of the created value for public purposes or even to fund infrastructure.</a:t>
          </a:r>
        </a:p>
      </dgm:t>
    </dgm:pt>
    <dgm:pt modelId="{1DCB077B-04A1-4B2B-BFDE-5F5164C0D188}" type="parTrans" cxnId="{1B69C4F1-0EEE-4DE7-BF93-27A701DD1038}">
      <dgm:prSet/>
      <dgm:spPr/>
      <dgm:t>
        <a:bodyPr/>
        <a:lstStyle/>
        <a:p>
          <a:endParaRPr lang="en-US"/>
        </a:p>
      </dgm:t>
    </dgm:pt>
    <dgm:pt modelId="{04B6C131-E7F0-4F0C-B21F-660512CF2986}" type="sibTrans" cxnId="{1B69C4F1-0EEE-4DE7-BF93-27A701DD1038}">
      <dgm:prSet/>
      <dgm:spPr/>
      <dgm:t>
        <a:bodyPr/>
        <a:lstStyle/>
        <a:p>
          <a:endParaRPr lang="en-US"/>
        </a:p>
      </dgm:t>
    </dgm:pt>
    <dgm:pt modelId="{2A8496D4-95CF-4E40-98C0-1A34BBCDC691}" type="pres">
      <dgm:prSet presAssocID="{3E872F5C-DD92-4C83-ABC1-5E334707D466}" presName="linear" presStyleCnt="0">
        <dgm:presLayoutVars>
          <dgm:animLvl val="lvl"/>
          <dgm:resizeHandles val="exact"/>
        </dgm:presLayoutVars>
      </dgm:prSet>
      <dgm:spPr/>
    </dgm:pt>
    <dgm:pt modelId="{0418DB57-7E8B-4C5A-897D-884D12D3B2F0}" type="pres">
      <dgm:prSet presAssocID="{96AF0D02-1699-47A1-AE64-3481D1873FB4}" presName="parentText" presStyleLbl="node1" presStyleIdx="0" presStyleCnt="3">
        <dgm:presLayoutVars>
          <dgm:chMax val="0"/>
          <dgm:bulletEnabled val="1"/>
        </dgm:presLayoutVars>
      </dgm:prSet>
      <dgm:spPr/>
    </dgm:pt>
    <dgm:pt modelId="{3EFB3DE7-9F3E-4D5A-882D-E8DAC633F307}" type="pres">
      <dgm:prSet presAssocID="{0E75B362-1FA6-4936-9828-5F6C500C4816}" presName="spacer" presStyleCnt="0"/>
      <dgm:spPr/>
    </dgm:pt>
    <dgm:pt modelId="{A1633B6E-23D7-4049-BF88-6B45259837B1}" type="pres">
      <dgm:prSet presAssocID="{3281C062-43D3-4CAB-A682-F8A76B9E815F}" presName="parentText" presStyleLbl="node1" presStyleIdx="1" presStyleCnt="3">
        <dgm:presLayoutVars>
          <dgm:chMax val="0"/>
          <dgm:bulletEnabled val="1"/>
        </dgm:presLayoutVars>
      </dgm:prSet>
      <dgm:spPr/>
    </dgm:pt>
    <dgm:pt modelId="{DF73AF41-A139-487D-A1BF-4672255A5ECE}" type="pres">
      <dgm:prSet presAssocID="{B6D10481-3EC4-4888-ADFA-341727D2D36D}" presName="spacer" presStyleCnt="0"/>
      <dgm:spPr/>
    </dgm:pt>
    <dgm:pt modelId="{E208A565-BD13-4DCB-8B62-1B2E7C814345}" type="pres">
      <dgm:prSet presAssocID="{38C9A80A-B762-4C2B-8893-E90C0D1A909E}" presName="parentText" presStyleLbl="node1" presStyleIdx="2" presStyleCnt="3">
        <dgm:presLayoutVars>
          <dgm:chMax val="0"/>
          <dgm:bulletEnabled val="1"/>
        </dgm:presLayoutVars>
      </dgm:prSet>
      <dgm:spPr/>
    </dgm:pt>
  </dgm:ptLst>
  <dgm:cxnLst>
    <dgm:cxn modelId="{AF1B452B-A8F7-474C-9CE2-06E48ED4F535}" srcId="{3E872F5C-DD92-4C83-ABC1-5E334707D466}" destId="{96AF0D02-1699-47A1-AE64-3481D1873FB4}" srcOrd="0" destOrd="0" parTransId="{32FC6760-D0C1-46C4-B4E0-F12CEE9FE58C}" sibTransId="{0E75B362-1FA6-4936-9828-5F6C500C4816}"/>
    <dgm:cxn modelId="{D0C5D54E-D4A7-4C05-91B5-32727B116537}" type="presOf" srcId="{3281C062-43D3-4CAB-A682-F8A76B9E815F}" destId="{A1633B6E-23D7-4049-BF88-6B45259837B1}" srcOrd="0" destOrd="0" presId="urn:microsoft.com/office/officeart/2005/8/layout/vList2"/>
    <dgm:cxn modelId="{31218959-4087-4D42-BE58-EA4C47F6A538}" srcId="{3E872F5C-DD92-4C83-ABC1-5E334707D466}" destId="{3281C062-43D3-4CAB-A682-F8A76B9E815F}" srcOrd="1" destOrd="0" parTransId="{259BB391-13E6-4956-8E76-D991F775AEDC}" sibTransId="{B6D10481-3EC4-4888-ADFA-341727D2D36D}"/>
    <dgm:cxn modelId="{D22F6A96-0D13-4E76-B7F7-8ACFA563D0DA}" type="presOf" srcId="{3E872F5C-DD92-4C83-ABC1-5E334707D466}" destId="{2A8496D4-95CF-4E40-98C0-1A34BBCDC691}" srcOrd="0" destOrd="0" presId="urn:microsoft.com/office/officeart/2005/8/layout/vList2"/>
    <dgm:cxn modelId="{4DC2B1D3-C46B-4176-83D7-2784F1F66B62}" type="presOf" srcId="{38C9A80A-B762-4C2B-8893-E90C0D1A909E}" destId="{E208A565-BD13-4DCB-8B62-1B2E7C814345}" srcOrd="0" destOrd="0" presId="urn:microsoft.com/office/officeart/2005/8/layout/vList2"/>
    <dgm:cxn modelId="{7064E3E7-B684-452C-B2A8-4C3765DAB028}" type="presOf" srcId="{96AF0D02-1699-47A1-AE64-3481D1873FB4}" destId="{0418DB57-7E8B-4C5A-897D-884D12D3B2F0}" srcOrd="0" destOrd="0" presId="urn:microsoft.com/office/officeart/2005/8/layout/vList2"/>
    <dgm:cxn modelId="{1B69C4F1-0EEE-4DE7-BF93-27A701DD1038}" srcId="{3E872F5C-DD92-4C83-ABC1-5E334707D466}" destId="{38C9A80A-B762-4C2B-8893-E90C0D1A909E}" srcOrd="2" destOrd="0" parTransId="{1DCB077B-04A1-4B2B-BFDE-5F5164C0D188}" sibTransId="{04B6C131-E7F0-4F0C-B21F-660512CF2986}"/>
    <dgm:cxn modelId="{E6DE6F48-7935-4564-8D2C-2DB4BCD694C0}" type="presParOf" srcId="{2A8496D4-95CF-4E40-98C0-1A34BBCDC691}" destId="{0418DB57-7E8B-4C5A-897D-884D12D3B2F0}" srcOrd="0" destOrd="0" presId="urn:microsoft.com/office/officeart/2005/8/layout/vList2"/>
    <dgm:cxn modelId="{B4FA5A8D-076D-4D22-9E58-371C31E70D56}" type="presParOf" srcId="{2A8496D4-95CF-4E40-98C0-1A34BBCDC691}" destId="{3EFB3DE7-9F3E-4D5A-882D-E8DAC633F307}" srcOrd="1" destOrd="0" presId="urn:microsoft.com/office/officeart/2005/8/layout/vList2"/>
    <dgm:cxn modelId="{CA42411B-028A-4A83-946A-102D09894935}" type="presParOf" srcId="{2A8496D4-95CF-4E40-98C0-1A34BBCDC691}" destId="{A1633B6E-23D7-4049-BF88-6B45259837B1}" srcOrd="2" destOrd="0" presId="urn:microsoft.com/office/officeart/2005/8/layout/vList2"/>
    <dgm:cxn modelId="{D70109D3-06F0-48DB-BCC5-1ABF4E09BD0F}" type="presParOf" srcId="{2A8496D4-95CF-4E40-98C0-1A34BBCDC691}" destId="{DF73AF41-A139-487D-A1BF-4672255A5ECE}" srcOrd="3" destOrd="0" presId="urn:microsoft.com/office/officeart/2005/8/layout/vList2"/>
    <dgm:cxn modelId="{F1A0440A-6E0C-47F7-9992-AD8F2F67BC66}" type="presParOf" srcId="{2A8496D4-95CF-4E40-98C0-1A34BBCDC691}" destId="{E208A565-BD13-4DCB-8B62-1B2E7C8143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C28A05-15F7-46C3-B8A9-ADF6C385E89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6EDA7C3-1612-4A34-9854-4857E0921FA8}">
      <dgm:prSet/>
      <dgm:spPr/>
      <dgm:t>
        <a:bodyPr/>
        <a:lstStyle/>
        <a:p>
          <a:r>
            <a:rPr lang="en-US" dirty="0"/>
            <a:t>For example, according to the Columbia Population Research Center, 23% of NYC residents had incomes &lt; poverty in 2016, but 47% experienced poverty for at least one spell over a 3-year period.</a:t>
          </a:r>
        </a:p>
      </dgm:t>
    </dgm:pt>
    <dgm:pt modelId="{1F6B4316-0136-456E-8A86-EFE3BEA700F2}" type="parTrans" cxnId="{FE277819-7F64-4027-AC7D-C3B995E83396}">
      <dgm:prSet/>
      <dgm:spPr/>
      <dgm:t>
        <a:bodyPr/>
        <a:lstStyle/>
        <a:p>
          <a:endParaRPr lang="en-US"/>
        </a:p>
      </dgm:t>
    </dgm:pt>
    <dgm:pt modelId="{955632EF-0426-41FE-A136-893E49370ECC}" type="sibTrans" cxnId="{FE277819-7F64-4027-AC7D-C3B995E83396}">
      <dgm:prSet/>
      <dgm:spPr/>
      <dgm:t>
        <a:bodyPr/>
        <a:lstStyle/>
        <a:p>
          <a:endParaRPr lang="en-US"/>
        </a:p>
      </dgm:t>
    </dgm:pt>
    <dgm:pt modelId="{BDA12D47-CF95-491D-B1F1-0855C0AF7CDA}">
      <dgm:prSet/>
      <dgm:spPr/>
      <dgm:t>
        <a:bodyPr/>
        <a:lstStyle/>
        <a:p>
          <a:r>
            <a:rPr lang="en-US"/>
            <a:t>The Community Service Society reports that 55% of low-income families and 38% of moderate income families (200-400% FPL) said housing affordability was a serious or very serious problem in 2018.</a:t>
          </a:r>
        </a:p>
      </dgm:t>
    </dgm:pt>
    <dgm:pt modelId="{DDC1679D-E22A-4001-83AA-06D0343543D7}" type="parTrans" cxnId="{EB3F6FB8-0CBF-4286-9F0C-79B7B9A33628}">
      <dgm:prSet/>
      <dgm:spPr/>
      <dgm:t>
        <a:bodyPr/>
        <a:lstStyle/>
        <a:p>
          <a:endParaRPr lang="en-US"/>
        </a:p>
      </dgm:t>
    </dgm:pt>
    <dgm:pt modelId="{1D1A22FF-AF1C-44B5-BF37-FA4AA005D387}" type="sibTrans" cxnId="{EB3F6FB8-0CBF-4286-9F0C-79B7B9A33628}">
      <dgm:prSet/>
      <dgm:spPr/>
      <dgm:t>
        <a:bodyPr/>
        <a:lstStyle/>
        <a:p>
          <a:endParaRPr lang="en-US"/>
        </a:p>
      </dgm:t>
    </dgm:pt>
    <dgm:pt modelId="{6855B3F3-20D1-45CA-B265-2B17B36E84F4}">
      <dgm:prSet/>
      <dgm:spPr/>
      <dgm:t>
        <a:bodyPr/>
        <a:lstStyle/>
        <a:p>
          <a:r>
            <a:rPr lang="en-US" dirty="0"/>
            <a:t>40% of NYC households lack adequate income to support a bare-bones family budget; 84% of such households have 1+ workers, according to 2018 Self-Sufficiency report by Univ. of Washington.</a:t>
          </a:r>
        </a:p>
      </dgm:t>
    </dgm:pt>
    <dgm:pt modelId="{F4CBB0A1-36BA-47E9-8867-747629B1BA86}" type="parTrans" cxnId="{9CAD526A-BE72-4F43-9689-16E4A9CBA8CD}">
      <dgm:prSet/>
      <dgm:spPr/>
      <dgm:t>
        <a:bodyPr/>
        <a:lstStyle/>
        <a:p>
          <a:endParaRPr lang="en-US"/>
        </a:p>
      </dgm:t>
    </dgm:pt>
    <dgm:pt modelId="{E91FBB32-5C0C-4DE9-8FB3-34DFD01D47CB}" type="sibTrans" cxnId="{9CAD526A-BE72-4F43-9689-16E4A9CBA8CD}">
      <dgm:prSet/>
      <dgm:spPr/>
      <dgm:t>
        <a:bodyPr/>
        <a:lstStyle/>
        <a:p>
          <a:endParaRPr lang="en-US"/>
        </a:p>
      </dgm:t>
    </dgm:pt>
    <dgm:pt modelId="{A9E781D5-B6D7-4BC1-BE75-A50634678702}" type="pres">
      <dgm:prSet presAssocID="{25C28A05-15F7-46C3-B8A9-ADF6C385E89A}" presName="linear" presStyleCnt="0">
        <dgm:presLayoutVars>
          <dgm:animLvl val="lvl"/>
          <dgm:resizeHandles val="exact"/>
        </dgm:presLayoutVars>
      </dgm:prSet>
      <dgm:spPr/>
    </dgm:pt>
    <dgm:pt modelId="{C10B550F-0D71-4B37-A401-B83885D30108}" type="pres">
      <dgm:prSet presAssocID="{E6EDA7C3-1612-4A34-9854-4857E0921FA8}" presName="parentText" presStyleLbl="node1" presStyleIdx="0" presStyleCnt="3">
        <dgm:presLayoutVars>
          <dgm:chMax val="0"/>
          <dgm:bulletEnabled val="1"/>
        </dgm:presLayoutVars>
      </dgm:prSet>
      <dgm:spPr/>
    </dgm:pt>
    <dgm:pt modelId="{EF3EE1B5-D311-48EE-8A23-A74B49B040D0}" type="pres">
      <dgm:prSet presAssocID="{955632EF-0426-41FE-A136-893E49370ECC}" presName="spacer" presStyleCnt="0"/>
      <dgm:spPr/>
    </dgm:pt>
    <dgm:pt modelId="{CEE3082C-19CB-4F3B-81EF-A2237D1CB315}" type="pres">
      <dgm:prSet presAssocID="{BDA12D47-CF95-491D-B1F1-0855C0AF7CDA}" presName="parentText" presStyleLbl="node1" presStyleIdx="1" presStyleCnt="3">
        <dgm:presLayoutVars>
          <dgm:chMax val="0"/>
          <dgm:bulletEnabled val="1"/>
        </dgm:presLayoutVars>
      </dgm:prSet>
      <dgm:spPr/>
    </dgm:pt>
    <dgm:pt modelId="{15684165-913B-4B94-8062-C86C16CB7A09}" type="pres">
      <dgm:prSet presAssocID="{1D1A22FF-AF1C-44B5-BF37-FA4AA005D387}" presName="spacer" presStyleCnt="0"/>
      <dgm:spPr/>
    </dgm:pt>
    <dgm:pt modelId="{B56D9200-1007-4ECE-BDC2-0CD3EE91BB9B}" type="pres">
      <dgm:prSet presAssocID="{6855B3F3-20D1-45CA-B265-2B17B36E84F4}" presName="parentText" presStyleLbl="node1" presStyleIdx="2" presStyleCnt="3">
        <dgm:presLayoutVars>
          <dgm:chMax val="0"/>
          <dgm:bulletEnabled val="1"/>
        </dgm:presLayoutVars>
      </dgm:prSet>
      <dgm:spPr/>
    </dgm:pt>
  </dgm:ptLst>
  <dgm:cxnLst>
    <dgm:cxn modelId="{618B920D-766F-400C-A603-D4237425A1FA}" type="presOf" srcId="{E6EDA7C3-1612-4A34-9854-4857E0921FA8}" destId="{C10B550F-0D71-4B37-A401-B83885D30108}" srcOrd="0" destOrd="0" presId="urn:microsoft.com/office/officeart/2005/8/layout/vList2"/>
    <dgm:cxn modelId="{FE277819-7F64-4027-AC7D-C3B995E83396}" srcId="{25C28A05-15F7-46C3-B8A9-ADF6C385E89A}" destId="{E6EDA7C3-1612-4A34-9854-4857E0921FA8}" srcOrd="0" destOrd="0" parTransId="{1F6B4316-0136-456E-8A86-EFE3BEA700F2}" sibTransId="{955632EF-0426-41FE-A136-893E49370ECC}"/>
    <dgm:cxn modelId="{766FF122-7961-43E8-B338-DEA8AF711F71}" type="presOf" srcId="{6855B3F3-20D1-45CA-B265-2B17B36E84F4}" destId="{B56D9200-1007-4ECE-BDC2-0CD3EE91BB9B}" srcOrd="0" destOrd="0" presId="urn:microsoft.com/office/officeart/2005/8/layout/vList2"/>
    <dgm:cxn modelId="{9CAD526A-BE72-4F43-9689-16E4A9CBA8CD}" srcId="{25C28A05-15F7-46C3-B8A9-ADF6C385E89A}" destId="{6855B3F3-20D1-45CA-B265-2B17B36E84F4}" srcOrd="2" destOrd="0" parTransId="{F4CBB0A1-36BA-47E9-8867-747629B1BA86}" sibTransId="{E91FBB32-5C0C-4DE9-8FB3-34DFD01D47CB}"/>
    <dgm:cxn modelId="{081FDAB3-86C9-4421-AF25-1284BCB39588}" type="presOf" srcId="{BDA12D47-CF95-491D-B1F1-0855C0AF7CDA}" destId="{CEE3082C-19CB-4F3B-81EF-A2237D1CB315}" srcOrd="0" destOrd="0" presId="urn:microsoft.com/office/officeart/2005/8/layout/vList2"/>
    <dgm:cxn modelId="{EB3F6FB8-0CBF-4286-9F0C-79B7B9A33628}" srcId="{25C28A05-15F7-46C3-B8A9-ADF6C385E89A}" destId="{BDA12D47-CF95-491D-B1F1-0855C0AF7CDA}" srcOrd="1" destOrd="0" parTransId="{DDC1679D-E22A-4001-83AA-06D0343543D7}" sibTransId="{1D1A22FF-AF1C-44B5-BF37-FA4AA005D387}"/>
    <dgm:cxn modelId="{B04832D8-5EF3-4D3B-B811-65ADD7901CCE}" type="presOf" srcId="{25C28A05-15F7-46C3-B8A9-ADF6C385E89A}" destId="{A9E781D5-B6D7-4BC1-BE75-A50634678702}" srcOrd="0" destOrd="0" presId="urn:microsoft.com/office/officeart/2005/8/layout/vList2"/>
    <dgm:cxn modelId="{2EBBD97B-C97B-4B53-8086-3F33F516F43C}" type="presParOf" srcId="{A9E781D5-B6D7-4BC1-BE75-A50634678702}" destId="{C10B550F-0D71-4B37-A401-B83885D30108}" srcOrd="0" destOrd="0" presId="urn:microsoft.com/office/officeart/2005/8/layout/vList2"/>
    <dgm:cxn modelId="{94CC46D4-D55E-4F50-A990-363829ED5811}" type="presParOf" srcId="{A9E781D5-B6D7-4BC1-BE75-A50634678702}" destId="{EF3EE1B5-D311-48EE-8A23-A74B49B040D0}" srcOrd="1" destOrd="0" presId="urn:microsoft.com/office/officeart/2005/8/layout/vList2"/>
    <dgm:cxn modelId="{D849FD91-85E0-48D7-BEF5-002132673DE9}" type="presParOf" srcId="{A9E781D5-B6D7-4BC1-BE75-A50634678702}" destId="{CEE3082C-19CB-4F3B-81EF-A2237D1CB315}" srcOrd="2" destOrd="0" presId="urn:microsoft.com/office/officeart/2005/8/layout/vList2"/>
    <dgm:cxn modelId="{980ED3CF-A316-40BB-9709-D1CD48A2053A}" type="presParOf" srcId="{A9E781D5-B6D7-4BC1-BE75-A50634678702}" destId="{15684165-913B-4B94-8062-C86C16CB7A09}" srcOrd="3" destOrd="0" presId="urn:microsoft.com/office/officeart/2005/8/layout/vList2"/>
    <dgm:cxn modelId="{C9E2E00D-9ACC-47D7-9FF0-CD67677CB316}" type="presParOf" srcId="{A9E781D5-B6D7-4BC1-BE75-A50634678702}" destId="{B56D9200-1007-4ECE-BDC2-0CD3EE91BB9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C9E69D-357C-4510-834F-2B8112C416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D17AF7-4A6E-4B74-BC98-ED447098A5AF}">
      <dgm:prSet/>
      <dgm:spPr/>
      <dgm:t>
        <a:bodyPr/>
        <a:lstStyle/>
        <a:p>
          <a:r>
            <a:rPr lang="en-US"/>
            <a:t>Only 33% of workers in NYC participated in an employer-sponsored retirement plan in 2016, down from about 42% in 2000. (Ghilarducci)</a:t>
          </a:r>
        </a:p>
      </dgm:t>
    </dgm:pt>
    <dgm:pt modelId="{763F7BEA-22B4-48B6-8F85-FAA0B9167DE9}" type="parTrans" cxnId="{64E06523-DF4F-49C7-84DB-2AF16C3E4004}">
      <dgm:prSet/>
      <dgm:spPr/>
      <dgm:t>
        <a:bodyPr/>
        <a:lstStyle/>
        <a:p>
          <a:endParaRPr lang="en-US"/>
        </a:p>
      </dgm:t>
    </dgm:pt>
    <dgm:pt modelId="{95361A7C-739F-4542-870E-37B47D2F199A}" type="sibTrans" cxnId="{64E06523-DF4F-49C7-84DB-2AF16C3E4004}">
      <dgm:prSet/>
      <dgm:spPr/>
      <dgm:t>
        <a:bodyPr/>
        <a:lstStyle/>
        <a:p>
          <a:endParaRPr lang="en-US"/>
        </a:p>
      </dgm:t>
    </dgm:pt>
    <dgm:pt modelId="{D2A02CA1-3CCB-4A6C-AF77-C58A5FAA412E}">
      <dgm:prSet/>
      <dgm:spPr/>
      <dgm:t>
        <a:bodyPr/>
        <a:lstStyle/>
        <a:p>
          <a:r>
            <a:rPr lang="en-US"/>
            <a:t>While the City requires 5 paid sick days a year, over 500,000 NYC workers have no paid time off (the Mayor has proposed requiring employers with 5+ workers to provide 10 annual paid leave days.)</a:t>
          </a:r>
        </a:p>
      </dgm:t>
    </dgm:pt>
    <dgm:pt modelId="{0FF929EB-4BA4-4D1A-BCCC-E3E4705D3ECB}" type="parTrans" cxnId="{8033DDAD-C69D-4C40-834A-C5170A0E7983}">
      <dgm:prSet/>
      <dgm:spPr/>
      <dgm:t>
        <a:bodyPr/>
        <a:lstStyle/>
        <a:p>
          <a:endParaRPr lang="en-US"/>
        </a:p>
      </dgm:t>
    </dgm:pt>
    <dgm:pt modelId="{10AEA32E-DB0E-43A5-AE4F-3B32359BE0F1}" type="sibTrans" cxnId="{8033DDAD-C69D-4C40-834A-C5170A0E7983}">
      <dgm:prSet/>
      <dgm:spPr/>
      <dgm:t>
        <a:bodyPr/>
        <a:lstStyle/>
        <a:p>
          <a:endParaRPr lang="en-US"/>
        </a:p>
      </dgm:t>
    </dgm:pt>
    <dgm:pt modelId="{02E6E938-9176-4B8C-BEFA-6F803872D1EF}">
      <dgm:prSet/>
      <dgm:spPr/>
      <dgm:t>
        <a:bodyPr/>
        <a:lstStyle/>
        <a:p>
          <a:r>
            <a:rPr lang="en-US" dirty="0"/>
            <a:t>On the other hand, NYS enacted paid family leave policy for private employers in 2016 (by 2021, 2/3 of employee’s average wages for 12 weeks.)</a:t>
          </a:r>
        </a:p>
      </dgm:t>
    </dgm:pt>
    <dgm:pt modelId="{1E78D817-62B3-4273-BB45-8BAEEDD158EC}" type="parTrans" cxnId="{8482D151-02A6-4040-8EF1-C56725715CDC}">
      <dgm:prSet/>
      <dgm:spPr/>
      <dgm:t>
        <a:bodyPr/>
        <a:lstStyle/>
        <a:p>
          <a:endParaRPr lang="en-US"/>
        </a:p>
      </dgm:t>
    </dgm:pt>
    <dgm:pt modelId="{C5D8E60A-F18B-4780-85E1-573769E3BBC7}" type="sibTrans" cxnId="{8482D151-02A6-4040-8EF1-C56725715CDC}">
      <dgm:prSet/>
      <dgm:spPr/>
      <dgm:t>
        <a:bodyPr/>
        <a:lstStyle/>
        <a:p>
          <a:endParaRPr lang="en-US"/>
        </a:p>
      </dgm:t>
    </dgm:pt>
    <dgm:pt modelId="{8A76DCE7-E830-4E01-BFFC-8A30DB87E053}" type="pres">
      <dgm:prSet presAssocID="{63C9E69D-357C-4510-834F-2B8112C416AD}" presName="linear" presStyleCnt="0">
        <dgm:presLayoutVars>
          <dgm:animLvl val="lvl"/>
          <dgm:resizeHandles val="exact"/>
        </dgm:presLayoutVars>
      </dgm:prSet>
      <dgm:spPr/>
    </dgm:pt>
    <dgm:pt modelId="{27821CD3-CED9-4B60-BDB6-CA9C55F474A3}" type="pres">
      <dgm:prSet presAssocID="{23D17AF7-4A6E-4B74-BC98-ED447098A5AF}" presName="parentText" presStyleLbl="node1" presStyleIdx="0" presStyleCnt="3">
        <dgm:presLayoutVars>
          <dgm:chMax val="0"/>
          <dgm:bulletEnabled val="1"/>
        </dgm:presLayoutVars>
      </dgm:prSet>
      <dgm:spPr/>
    </dgm:pt>
    <dgm:pt modelId="{96C732E7-5229-48E6-98AD-D4C6788CE114}" type="pres">
      <dgm:prSet presAssocID="{95361A7C-739F-4542-870E-37B47D2F199A}" presName="spacer" presStyleCnt="0"/>
      <dgm:spPr/>
    </dgm:pt>
    <dgm:pt modelId="{73079637-A956-41B8-B875-464DFFBDD9AC}" type="pres">
      <dgm:prSet presAssocID="{D2A02CA1-3CCB-4A6C-AF77-C58A5FAA412E}" presName="parentText" presStyleLbl="node1" presStyleIdx="1" presStyleCnt="3">
        <dgm:presLayoutVars>
          <dgm:chMax val="0"/>
          <dgm:bulletEnabled val="1"/>
        </dgm:presLayoutVars>
      </dgm:prSet>
      <dgm:spPr/>
    </dgm:pt>
    <dgm:pt modelId="{AA0D6F2D-F24C-40E7-A3A9-FA3DB8E50C5B}" type="pres">
      <dgm:prSet presAssocID="{10AEA32E-DB0E-43A5-AE4F-3B32359BE0F1}" presName="spacer" presStyleCnt="0"/>
      <dgm:spPr/>
    </dgm:pt>
    <dgm:pt modelId="{999ED4AA-EDEB-4AF8-9C06-A9EC03220C09}" type="pres">
      <dgm:prSet presAssocID="{02E6E938-9176-4B8C-BEFA-6F803872D1EF}" presName="parentText" presStyleLbl="node1" presStyleIdx="2" presStyleCnt="3">
        <dgm:presLayoutVars>
          <dgm:chMax val="0"/>
          <dgm:bulletEnabled val="1"/>
        </dgm:presLayoutVars>
      </dgm:prSet>
      <dgm:spPr/>
    </dgm:pt>
  </dgm:ptLst>
  <dgm:cxnLst>
    <dgm:cxn modelId="{64E06523-DF4F-49C7-84DB-2AF16C3E4004}" srcId="{63C9E69D-357C-4510-834F-2B8112C416AD}" destId="{23D17AF7-4A6E-4B74-BC98-ED447098A5AF}" srcOrd="0" destOrd="0" parTransId="{763F7BEA-22B4-48B6-8F85-FAA0B9167DE9}" sibTransId="{95361A7C-739F-4542-870E-37B47D2F199A}"/>
    <dgm:cxn modelId="{8482D151-02A6-4040-8EF1-C56725715CDC}" srcId="{63C9E69D-357C-4510-834F-2B8112C416AD}" destId="{02E6E938-9176-4B8C-BEFA-6F803872D1EF}" srcOrd="2" destOrd="0" parTransId="{1E78D817-62B3-4273-BB45-8BAEEDD158EC}" sibTransId="{C5D8E60A-F18B-4780-85E1-573769E3BBC7}"/>
    <dgm:cxn modelId="{7E5AC874-0854-4F8E-95CC-5C7600FAD528}" type="presOf" srcId="{63C9E69D-357C-4510-834F-2B8112C416AD}" destId="{8A76DCE7-E830-4E01-BFFC-8A30DB87E053}" srcOrd="0" destOrd="0" presId="urn:microsoft.com/office/officeart/2005/8/layout/vList2"/>
    <dgm:cxn modelId="{A653A589-AE3C-4F4E-8A81-5826198A3062}" type="presOf" srcId="{D2A02CA1-3CCB-4A6C-AF77-C58A5FAA412E}" destId="{73079637-A956-41B8-B875-464DFFBDD9AC}" srcOrd="0" destOrd="0" presId="urn:microsoft.com/office/officeart/2005/8/layout/vList2"/>
    <dgm:cxn modelId="{8033DDAD-C69D-4C40-834A-C5170A0E7983}" srcId="{63C9E69D-357C-4510-834F-2B8112C416AD}" destId="{D2A02CA1-3CCB-4A6C-AF77-C58A5FAA412E}" srcOrd="1" destOrd="0" parTransId="{0FF929EB-4BA4-4D1A-BCCC-E3E4705D3ECB}" sibTransId="{10AEA32E-DB0E-43A5-AE4F-3B32359BE0F1}"/>
    <dgm:cxn modelId="{23E9F0C7-8B7C-4E3A-B9AE-19ACF672B08B}" type="presOf" srcId="{02E6E938-9176-4B8C-BEFA-6F803872D1EF}" destId="{999ED4AA-EDEB-4AF8-9C06-A9EC03220C09}" srcOrd="0" destOrd="0" presId="urn:microsoft.com/office/officeart/2005/8/layout/vList2"/>
    <dgm:cxn modelId="{B8B7F4F9-FE83-40E9-856A-DDFAAEEB5A3B}" type="presOf" srcId="{23D17AF7-4A6E-4B74-BC98-ED447098A5AF}" destId="{27821CD3-CED9-4B60-BDB6-CA9C55F474A3}" srcOrd="0" destOrd="0" presId="urn:microsoft.com/office/officeart/2005/8/layout/vList2"/>
    <dgm:cxn modelId="{F3897B8B-4C4A-4A4D-8C3A-7ADCBFE95777}" type="presParOf" srcId="{8A76DCE7-E830-4E01-BFFC-8A30DB87E053}" destId="{27821CD3-CED9-4B60-BDB6-CA9C55F474A3}" srcOrd="0" destOrd="0" presId="urn:microsoft.com/office/officeart/2005/8/layout/vList2"/>
    <dgm:cxn modelId="{5CB645E2-2A09-4CF6-8FE6-67B4D9E43532}" type="presParOf" srcId="{8A76DCE7-E830-4E01-BFFC-8A30DB87E053}" destId="{96C732E7-5229-48E6-98AD-D4C6788CE114}" srcOrd="1" destOrd="0" presId="urn:microsoft.com/office/officeart/2005/8/layout/vList2"/>
    <dgm:cxn modelId="{9B3E4A52-BD2F-4C67-A692-E1CAAD6AD282}" type="presParOf" srcId="{8A76DCE7-E830-4E01-BFFC-8A30DB87E053}" destId="{73079637-A956-41B8-B875-464DFFBDD9AC}" srcOrd="2" destOrd="0" presId="urn:microsoft.com/office/officeart/2005/8/layout/vList2"/>
    <dgm:cxn modelId="{4343ABF1-E964-4992-AD7B-AA96C4711341}" type="presParOf" srcId="{8A76DCE7-E830-4E01-BFFC-8A30DB87E053}" destId="{AA0D6F2D-F24C-40E7-A3A9-FA3DB8E50C5B}" srcOrd="3" destOrd="0" presId="urn:microsoft.com/office/officeart/2005/8/layout/vList2"/>
    <dgm:cxn modelId="{76713F4F-D2C0-4397-84CE-DDE82D3E78E8}" type="presParOf" srcId="{8A76DCE7-E830-4E01-BFFC-8A30DB87E053}" destId="{999ED4AA-EDEB-4AF8-9C06-A9EC03220C0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556E30-6B2E-463B-A612-6928DF1618C4}"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04B7D9ED-79D1-4B8B-B3E3-7693F2B2778F}">
      <dgm:prSet/>
      <dgm:spPr/>
      <dgm:t>
        <a:bodyPr/>
        <a:lstStyle/>
        <a:p>
          <a:r>
            <a:rPr lang="en-US"/>
            <a:t>Challenging data question because of limitations of survey and administrative (tax) data—divergent patterns</a:t>
          </a:r>
        </a:p>
      </dgm:t>
    </dgm:pt>
    <dgm:pt modelId="{78DD01EF-821E-4193-B86C-25EB2E0119C2}" type="parTrans" cxnId="{82F25EBF-DE39-4B44-BEB8-8457ED0E6152}">
      <dgm:prSet/>
      <dgm:spPr/>
      <dgm:t>
        <a:bodyPr/>
        <a:lstStyle/>
        <a:p>
          <a:endParaRPr lang="en-US"/>
        </a:p>
      </dgm:t>
    </dgm:pt>
    <dgm:pt modelId="{5DB0AD9A-6BBF-447A-A84F-DB4BB6AF0D92}" type="sibTrans" cxnId="{82F25EBF-DE39-4B44-BEB8-8457ED0E6152}">
      <dgm:prSet/>
      <dgm:spPr/>
      <dgm:t>
        <a:bodyPr/>
        <a:lstStyle/>
        <a:p>
          <a:endParaRPr lang="en-US"/>
        </a:p>
      </dgm:t>
    </dgm:pt>
    <dgm:pt modelId="{104D27B0-AE0E-4A97-97AE-D1B3B30D48D0}">
      <dgm:prSet/>
      <dgm:spPr/>
      <dgm:t>
        <a:bodyPr/>
        <a:lstStyle/>
        <a:p>
          <a:r>
            <a:rPr lang="en-US"/>
            <a:t>Survey data (CPS, ACS) show little/no increase in share of workforce self-employed, but non-employer (independent contractors) data show large increase </a:t>
          </a:r>
        </a:p>
      </dgm:t>
    </dgm:pt>
    <dgm:pt modelId="{26A8E057-9BBF-4116-812E-C1480ABED487}" type="parTrans" cxnId="{7C6AA8F1-2116-400C-959B-B8541DD661ED}">
      <dgm:prSet/>
      <dgm:spPr/>
      <dgm:t>
        <a:bodyPr/>
        <a:lstStyle/>
        <a:p>
          <a:endParaRPr lang="en-US"/>
        </a:p>
      </dgm:t>
    </dgm:pt>
    <dgm:pt modelId="{067B4E26-C20E-4A0A-8EF4-8E552E38714D}" type="sibTrans" cxnId="{7C6AA8F1-2116-400C-959B-B8541DD661ED}">
      <dgm:prSet/>
      <dgm:spPr/>
      <dgm:t>
        <a:bodyPr/>
        <a:lstStyle/>
        <a:p>
          <a:endParaRPr lang="en-US"/>
        </a:p>
      </dgm:t>
    </dgm:pt>
    <dgm:pt modelId="{A310EBD9-570F-4FA4-B56E-D608687910FB}">
      <dgm:prSet/>
      <dgm:spPr/>
      <dgm:t>
        <a:bodyPr/>
        <a:lstStyle/>
        <a:p>
          <a:r>
            <a:rPr lang="en-US" dirty="0"/>
            <a:t>NYC: self-employed </a:t>
          </a:r>
          <a:r>
            <a:rPr lang="en-US" dirty="0" err="1"/>
            <a:t>uninc</a:t>
          </a:r>
          <a:r>
            <a:rPr lang="en-US" dirty="0"/>
            <a:t>. + 3% 2007-2016; employed +11%; but non-employer + 17%</a:t>
          </a:r>
        </a:p>
      </dgm:t>
    </dgm:pt>
    <dgm:pt modelId="{C7A3B0A2-33CC-44C9-81B0-C6D265B8609A}" type="parTrans" cxnId="{AFE82174-3955-42E9-BBBC-D1F6665BEDF1}">
      <dgm:prSet/>
      <dgm:spPr/>
      <dgm:t>
        <a:bodyPr/>
        <a:lstStyle/>
        <a:p>
          <a:endParaRPr lang="en-US"/>
        </a:p>
      </dgm:t>
    </dgm:pt>
    <dgm:pt modelId="{5B94A509-2A01-4FAB-920D-E38DC4666292}" type="sibTrans" cxnId="{AFE82174-3955-42E9-BBBC-D1F6665BEDF1}">
      <dgm:prSet/>
      <dgm:spPr/>
      <dgm:t>
        <a:bodyPr/>
        <a:lstStyle/>
        <a:p>
          <a:endParaRPr lang="en-US"/>
        </a:p>
      </dgm:t>
    </dgm:pt>
    <dgm:pt modelId="{9EB8C959-4CBD-4FAE-93AD-B7C58A640653}">
      <dgm:prSet/>
      <dgm:spPr/>
      <dgm:t>
        <a:bodyPr/>
        <a:lstStyle/>
        <a:p>
          <a:r>
            <a:rPr lang="en-US"/>
            <a:t>Katherine Abraham defines “gig workers” as ICs + day laborers + online platform workers</a:t>
          </a:r>
        </a:p>
      </dgm:t>
    </dgm:pt>
    <dgm:pt modelId="{8345BDA4-D463-482F-B1F6-7A8265D11CC7}" type="parTrans" cxnId="{8B6F635C-630B-44D7-9180-8DA52CEC4FCB}">
      <dgm:prSet/>
      <dgm:spPr/>
      <dgm:t>
        <a:bodyPr/>
        <a:lstStyle/>
        <a:p>
          <a:endParaRPr lang="en-US"/>
        </a:p>
      </dgm:t>
    </dgm:pt>
    <dgm:pt modelId="{5329ACFA-10E0-42E8-92CC-EB5F31515215}" type="sibTrans" cxnId="{8B6F635C-630B-44D7-9180-8DA52CEC4FCB}">
      <dgm:prSet/>
      <dgm:spPr/>
      <dgm:t>
        <a:bodyPr/>
        <a:lstStyle/>
        <a:p>
          <a:endParaRPr lang="en-US"/>
        </a:p>
      </dgm:t>
    </dgm:pt>
    <dgm:pt modelId="{2C833A6C-B433-41B7-9DDA-9A94CC56527D}">
      <dgm:prSet/>
      <dgm:spPr/>
      <dgm:t>
        <a:bodyPr/>
        <a:lstStyle/>
        <a:p>
          <a:r>
            <a:rPr lang="en-US"/>
            <a:t>Online platform workers roughly 3-4% (150-200K) of nearly 5 million NYC workers (2018).</a:t>
          </a:r>
        </a:p>
      </dgm:t>
    </dgm:pt>
    <dgm:pt modelId="{F5E345C2-7B41-4C41-9F02-660BA4EFD9BE}" type="parTrans" cxnId="{5E237783-9B88-4E82-A985-AE417CFCFD5C}">
      <dgm:prSet/>
      <dgm:spPr/>
      <dgm:t>
        <a:bodyPr/>
        <a:lstStyle/>
        <a:p>
          <a:endParaRPr lang="en-US"/>
        </a:p>
      </dgm:t>
    </dgm:pt>
    <dgm:pt modelId="{1D4ADAE5-50FD-4102-8E0A-9EA92D38070B}" type="sibTrans" cxnId="{5E237783-9B88-4E82-A985-AE417CFCFD5C}">
      <dgm:prSet/>
      <dgm:spPr/>
      <dgm:t>
        <a:bodyPr/>
        <a:lstStyle/>
        <a:p>
          <a:endParaRPr lang="en-US"/>
        </a:p>
      </dgm:t>
    </dgm:pt>
    <dgm:pt modelId="{FECF885F-CFD0-4F82-86B0-176300F2BC60}">
      <dgm:prSet/>
      <dgm:spPr/>
      <dgm:t>
        <a:bodyPr/>
        <a:lstStyle/>
        <a:p>
          <a:r>
            <a:rPr lang="en-US"/>
            <a:t>NYC likely has &gt; national average share of platform wokrers due to large size of app-dispatch (Uber, Lyft)</a:t>
          </a:r>
        </a:p>
      </dgm:t>
    </dgm:pt>
    <dgm:pt modelId="{A1C0B921-F108-4AC3-96D5-686A9FA47751}" type="parTrans" cxnId="{C29E25D9-F3B0-487D-9733-A6B7F15FFB4C}">
      <dgm:prSet/>
      <dgm:spPr/>
      <dgm:t>
        <a:bodyPr/>
        <a:lstStyle/>
        <a:p>
          <a:endParaRPr lang="en-US"/>
        </a:p>
      </dgm:t>
    </dgm:pt>
    <dgm:pt modelId="{E4EC59DD-16E9-4225-AE39-C0AC22CB09EC}" type="sibTrans" cxnId="{C29E25D9-F3B0-487D-9733-A6B7F15FFB4C}">
      <dgm:prSet/>
      <dgm:spPr/>
      <dgm:t>
        <a:bodyPr/>
        <a:lstStyle/>
        <a:p>
          <a:endParaRPr lang="en-US"/>
        </a:p>
      </dgm:t>
    </dgm:pt>
    <dgm:pt modelId="{3D94F96B-CF91-41B7-8E7E-4D35398A113F}" type="pres">
      <dgm:prSet presAssocID="{83556E30-6B2E-463B-A612-6928DF1618C4}" presName="diagram" presStyleCnt="0">
        <dgm:presLayoutVars>
          <dgm:dir/>
          <dgm:resizeHandles val="exact"/>
        </dgm:presLayoutVars>
      </dgm:prSet>
      <dgm:spPr/>
    </dgm:pt>
    <dgm:pt modelId="{7279819B-5BBB-498C-80B1-9B0C70A33115}" type="pres">
      <dgm:prSet presAssocID="{04B7D9ED-79D1-4B8B-B3E3-7693F2B2778F}" presName="node" presStyleLbl="node1" presStyleIdx="0" presStyleCnt="6">
        <dgm:presLayoutVars>
          <dgm:bulletEnabled val="1"/>
        </dgm:presLayoutVars>
      </dgm:prSet>
      <dgm:spPr/>
    </dgm:pt>
    <dgm:pt modelId="{1248A7D0-074B-4E16-8169-16A59A9522B9}" type="pres">
      <dgm:prSet presAssocID="{5DB0AD9A-6BBF-447A-A84F-DB4BB6AF0D92}" presName="sibTrans" presStyleCnt="0"/>
      <dgm:spPr/>
    </dgm:pt>
    <dgm:pt modelId="{F4F2E597-7BBF-46F7-ADCD-3EC71515EFB4}" type="pres">
      <dgm:prSet presAssocID="{104D27B0-AE0E-4A97-97AE-D1B3B30D48D0}" presName="node" presStyleLbl="node1" presStyleIdx="1" presStyleCnt="6">
        <dgm:presLayoutVars>
          <dgm:bulletEnabled val="1"/>
        </dgm:presLayoutVars>
      </dgm:prSet>
      <dgm:spPr/>
    </dgm:pt>
    <dgm:pt modelId="{9B66E87D-9CF6-46E2-92F6-B19EEF62396C}" type="pres">
      <dgm:prSet presAssocID="{067B4E26-C20E-4A0A-8EF4-8E552E38714D}" presName="sibTrans" presStyleCnt="0"/>
      <dgm:spPr/>
    </dgm:pt>
    <dgm:pt modelId="{3448379D-2BCC-411C-A81B-3804A838004D}" type="pres">
      <dgm:prSet presAssocID="{A310EBD9-570F-4FA4-B56E-D608687910FB}" presName="node" presStyleLbl="node1" presStyleIdx="2" presStyleCnt="6">
        <dgm:presLayoutVars>
          <dgm:bulletEnabled val="1"/>
        </dgm:presLayoutVars>
      </dgm:prSet>
      <dgm:spPr/>
    </dgm:pt>
    <dgm:pt modelId="{411607A6-C4B4-470F-B9E2-B26E4C46FB7A}" type="pres">
      <dgm:prSet presAssocID="{5B94A509-2A01-4FAB-920D-E38DC4666292}" presName="sibTrans" presStyleCnt="0"/>
      <dgm:spPr/>
    </dgm:pt>
    <dgm:pt modelId="{763FA82D-D756-4B8D-A9FA-AC0091FDFD6A}" type="pres">
      <dgm:prSet presAssocID="{9EB8C959-4CBD-4FAE-93AD-B7C58A640653}" presName="node" presStyleLbl="node1" presStyleIdx="3" presStyleCnt="6">
        <dgm:presLayoutVars>
          <dgm:bulletEnabled val="1"/>
        </dgm:presLayoutVars>
      </dgm:prSet>
      <dgm:spPr/>
    </dgm:pt>
    <dgm:pt modelId="{E3236B5B-425B-4288-A5AD-8E5C372E0092}" type="pres">
      <dgm:prSet presAssocID="{5329ACFA-10E0-42E8-92CC-EB5F31515215}" presName="sibTrans" presStyleCnt="0"/>
      <dgm:spPr/>
    </dgm:pt>
    <dgm:pt modelId="{05400D2F-9023-4CD6-8CF7-1A4038FD0B46}" type="pres">
      <dgm:prSet presAssocID="{2C833A6C-B433-41B7-9DDA-9A94CC56527D}" presName="node" presStyleLbl="node1" presStyleIdx="4" presStyleCnt="6">
        <dgm:presLayoutVars>
          <dgm:bulletEnabled val="1"/>
        </dgm:presLayoutVars>
      </dgm:prSet>
      <dgm:spPr/>
    </dgm:pt>
    <dgm:pt modelId="{F8717A35-AF76-48CA-AFCF-97346DCE3439}" type="pres">
      <dgm:prSet presAssocID="{1D4ADAE5-50FD-4102-8E0A-9EA92D38070B}" presName="sibTrans" presStyleCnt="0"/>
      <dgm:spPr/>
    </dgm:pt>
    <dgm:pt modelId="{126CCA96-D869-43B9-8FD0-703C4797830B}" type="pres">
      <dgm:prSet presAssocID="{FECF885F-CFD0-4F82-86B0-176300F2BC60}" presName="node" presStyleLbl="node1" presStyleIdx="5" presStyleCnt="6">
        <dgm:presLayoutVars>
          <dgm:bulletEnabled val="1"/>
        </dgm:presLayoutVars>
      </dgm:prSet>
      <dgm:spPr/>
    </dgm:pt>
  </dgm:ptLst>
  <dgm:cxnLst>
    <dgm:cxn modelId="{03521933-2E63-4F8D-93A9-8E60C0F246EF}" type="presOf" srcId="{04B7D9ED-79D1-4B8B-B3E3-7693F2B2778F}" destId="{7279819B-5BBB-498C-80B1-9B0C70A33115}" srcOrd="0" destOrd="0" presId="urn:microsoft.com/office/officeart/2005/8/layout/default"/>
    <dgm:cxn modelId="{8B6F635C-630B-44D7-9180-8DA52CEC4FCB}" srcId="{83556E30-6B2E-463B-A612-6928DF1618C4}" destId="{9EB8C959-4CBD-4FAE-93AD-B7C58A640653}" srcOrd="3" destOrd="0" parTransId="{8345BDA4-D463-482F-B1F6-7A8265D11CC7}" sibTransId="{5329ACFA-10E0-42E8-92CC-EB5F31515215}"/>
    <dgm:cxn modelId="{E10D195F-F092-4439-B240-5305FA4A385E}" type="presOf" srcId="{83556E30-6B2E-463B-A612-6928DF1618C4}" destId="{3D94F96B-CF91-41B7-8E7E-4D35398A113F}" srcOrd="0" destOrd="0" presId="urn:microsoft.com/office/officeart/2005/8/layout/default"/>
    <dgm:cxn modelId="{AFE82174-3955-42E9-BBBC-D1F6665BEDF1}" srcId="{83556E30-6B2E-463B-A612-6928DF1618C4}" destId="{A310EBD9-570F-4FA4-B56E-D608687910FB}" srcOrd="2" destOrd="0" parTransId="{C7A3B0A2-33CC-44C9-81B0-C6D265B8609A}" sibTransId="{5B94A509-2A01-4FAB-920D-E38DC4666292}"/>
    <dgm:cxn modelId="{5E237783-9B88-4E82-A985-AE417CFCFD5C}" srcId="{83556E30-6B2E-463B-A612-6928DF1618C4}" destId="{2C833A6C-B433-41B7-9DDA-9A94CC56527D}" srcOrd="4" destOrd="0" parTransId="{F5E345C2-7B41-4C41-9F02-660BA4EFD9BE}" sibTransId="{1D4ADAE5-50FD-4102-8E0A-9EA92D38070B}"/>
    <dgm:cxn modelId="{8F737795-16CB-4B4E-8AC1-6C6AA3FD505A}" type="presOf" srcId="{FECF885F-CFD0-4F82-86B0-176300F2BC60}" destId="{126CCA96-D869-43B9-8FD0-703C4797830B}" srcOrd="0" destOrd="0" presId="urn:microsoft.com/office/officeart/2005/8/layout/default"/>
    <dgm:cxn modelId="{47A8DFAC-E91C-4552-9DA8-F9A34973F61A}" type="presOf" srcId="{9EB8C959-4CBD-4FAE-93AD-B7C58A640653}" destId="{763FA82D-D756-4B8D-A9FA-AC0091FDFD6A}" srcOrd="0" destOrd="0" presId="urn:microsoft.com/office/officeart/2005/8/layout/default"/>
    <dgm:cxn modelId="{43342BB1-AD69-4046-B0BE-A44E2C047F57}" type="presOf" srcId="{2C833A6C-B433-41B7-9DDA-9A94CC56527D}" destId="{05400D2F-9023-4CD6-8CF7-1A4038FD0B46}" srcOrd="0" destOrd="0" presId="urn:microsoft.com/office/officeart/2005/8/layout/default"/>
    <dgm:cxn modelId="{8E1FA4B1-EC6A-42C2-AC64-3B4159E90868}" type="presOf" srcId="{A310EBD9-570F-4FA4-B56E-D608687910FB}" destId="{3448379D-2BCC-411C-A81B-3804A838004D}" srcOrd="0" destOrd="0" presId="urn:microsoft.com/office/officeart/2005/8/layout/default"/>
    <dgm:cxn modelId="{82F25EBF-DE39-4B44-BEB8-8457ED0E6152}" srcId="{83556E30-6B2E-463B-A612-6928DF1618C4}" destId="{04B7D9ED-79D1-4B8B-B3E3-7693F2B2778F}" srcOrd="0" destOrd="0" parTransId="{78DD01EF-821E-4193-B86C-25EB2E0119C2}" sibTransId="{5DB0AD9A-6BBF-447A-A84F-DB4BB6AF0D92}"/>
    <dgm:cxn modelId="{C29E25D9-F3B0-487D-9733-A6B7F15FFB4C}" srcId="{83556E30-6B2E-463B-A612-6928DF1618C4}" destId="{FECF885F-CFD0-4F82-86B0-176300F2BC60}" srcOrd="5" destOrd="0" parTransId="{A1C0B921-F108-4AC3-96D5-686A9FA47751}" sibTransId="{E4EC59DD-16E9-4225-AE39-C0AC22CB09EC}"/>
    <dgm:cxn modelId="{3F872EE9-1C83-4C7E-9558-EEACAB095B96}" type="presOf" srcId="{104D27B0-AE0E-4A97-97AE-D1B3B30D48D0}" destId="{F4F2E597-7BBF-46F7-ADCD-3EC71515EFB4}" srcOrd="0" destOrd="0" presId="urn:microsoft.com/office/officeart/2005/8/layout/default"/>
    <dgm:cxn modelId="{7C6AA8F1-2116-400C-959B-B8541DD661ED}" srcId="{83556E30-6B2E-463B-A612-6928DF1618C4}" destId="{104D27B0-AE0E-4A97-97AE-D1B3B30D48D0}" srcOrd="1" destOrd="0" parTransId="{26A8E057-9BBF-4116-812E-C1480ABED487}" sibTransId="{067B4E26-C20E-4A0A-8EF4-8E552E38714D}"/>
    <dgm:cxn modelId="{2220B032-1EDA-43D5-A3E9-497920618B72}" type="presParOf" srcId="{3D94F96B-CF91-41B7-8E7E-4D35398A113F}" destId="{7279819B-5BBB-498C-80B1-9B0C70A33115}" srcOrd="0" destOrd="0" presId="urn:microsoft.com/office/officeart/2005/8/layout/default"/>
    <dgm:cxn modelId="{B70482C8-7CC1-49C8-A17D-9A5FC7801100}" type="presParOf" srcId="{3D94F96B-CF91-41B7-8E7E-4D35398A113F}" destId="{1248A7D0-074B-4E16-8169-16A59A9522B9}" srcOrd="1" destOrd="0" presId="urn:microsoft.com/office/officeart/2005/8/layout/default"/>
    <dgm:cxn modelId="{2B6C3B71-3FDE-49EB-9840-810986CA76F5}" type="presParOf" srcId="{3D94F96B-CF91-41B7-8E7E-4D35398A113F}" destId="{F4F2E597-7BBF-46F7-ADCD-3EC71515EFB4}" srcOrd="2" destOrd="0" presId="urn:microsoft.com/office/officeart/2005/8/layout/default"/>
    <dgm:cxn modelId="{F95F30BC-C31C-4789-9DCF-A1C54ABB20DE}" type="presParOf" srcId="{3D94F96B-CF91-41B7-8E7E-4D35398A113F}" destId="{9B66E87D-9CF6-46E2-92F6-B19EEF62396C}" srcOrd="3" destOrd="0" presId="urn:microsoft.com/office/officeart/2005/8/layout/default"/>
    <dgm:cxn modelId="{2A53AAF8-3B8E-47BE-B0A1-37DFBF7402A4}" type="presParOf" srcId="{3D94F96B-CF91-41B7-8E7E-4D35398A113F}" destId="{3448379D-2BCC-411C-A81B-3804A838004D}" srcOrd="4" destOrd="0" presId="urn:microsoft.com/office/officeart/2005/8/layout/default"/>
    <dgm:cxn modelId="{E2DCC188-D242-4516-BB02-E6A6D6FB5F28}" type="presParOf" srcId="{3D94F96B-CF91-41B7-8E7E-4D35398A113F}" destId="{411607A6-C4B4-470F-B9E2-B26E4C46FB7A}" srcOrd="5" destOrd="0" presId="urn:microsoft.com/office/officeart/2005/8/layout/default"/>
    <dgm:cxn modelId="{DD87EFF4-2DBF-4240-A86D-B65038657014}" type="presParOf" srcId="{3D94F96B-CF91-41B7-8E7E-4D35398A113F}" destId="{763FA82D-D756-4B8D-A9FA-AC0091FDFD6A}" srcOrd="6" destOrd="0" presId="urn:microsoft.com/office/officeart/2005/8/layout/default"/>
    <dgm:cxn modelId="{6CF94180-2F57-46B1-9810-E4A5077CF827}" type="presParOf" srcId="{3D94F96B-CF91-41B7-8E7E-4D35398A113F}" destId="{E3236B5B-425B-4288-A5AD-8E5C372E0092}" srcOrd="7" destOrd="0" presId="urn:microsoft.com/office/officeart/2005/8/layout/default"/>
    <dgm:cxn modelId="{FA9C83CA-6B8B-4569-8EEF-5C1C35350933}" type="presParOf" srcId="{3D94F96B-CF91-41B7-8E7E-4D35398A113F}" destId="{05400D2F-9023-4CD6-8CF7-1A4038FD0B46}" srcOrd="8" destOrd="0" presId="urn:microsoft.com/office/officeart/2005/8/layout/default"/>
    <dgm:cxn modelId="{0C7E0D08-016C-4D86-B759-55DEF7A51B82}" type="presParOf" srcId="{3D94F96B-CF91-41B7-8E7E-4D35398A113F}" destId="{F8717A35-AF76-48CA-AFCF-97346DCE3439}" srcOrd="9" destOrd="0" presId="urn:microsoft.com/office/officeart/2005/8/layout/default"/>
    <dgm:cxn modelId="{C504B491-69DB-4DAA-99AE-5BD9C8AD6A7F}" type="presParOf" srcId="{3D94F96B-CF91-41B7-8E7E-4D35398A113F}" destId="{126CCA96-D869-43B9-8FD0-703C4797830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D613D-1359-463E-AE9E-87F04A628E4E}">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8C971-AEA0-4259-A1C9-A4DB05D8ADA0}">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E756B7-5F01-455B-B0D3-75CC74CA5D08}">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b="1" kern="1200"/>
            <a:t>Financial deregulation</a:t>
          </a:r>
          <a:endParaRPr lang="en-US" sz="1900" kern="1200"/>
        </a:p>
      </dsp:txBody>
      <dsp:txXfrm>
        <a:off x="937002" y="1903"/>
        <a:ext cx="5576601" cy="811257"/>
      </dsp:txXfrm>
    </dsp:sp>
    <dsp:sp modelId="{EB12DE94-B33F-48C6-8A66-ABF975E37E1A}">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A1AC9-C6ED-4930-9A97-21E2530792D1}">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385DD9-4842-4193-B673-0D3CF7CF9029}">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b="1" kern="1200"/>
            <a:t>Globalization, increased foreign investment, not regulating trade</a:t>
          </a:r>
          <a:endParaRPr lang="en-US" sz="1900" kern="1200"/>
        </a:p>
      </dsp:txBody>
      <dsp:txXfrm>
        <a:off x="937002" y="1015975"/>
        <a:ext cx="5576601" cy="811257"/>
      </dsp:txXfrm>
    </dsp:sp>
    <dsp:sp modelId="{741047BA-92C5-4A78-A872-A7E173D9EE3E}">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4A866-2BC1-4F6F-82E2-D73A7877F2F5}">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408931-8B25-42C7-89D5-A6B206513A9F}">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b="1" kern="1200"/>
            <a:t>Letting barriers to unionization remain</a:t>
          </a:r>
          <a:endParaRPr lang="en-US" sz="1900" kern="1200"/>
        </a:p>
      </dsp:txBody>
      <dsp:txXfrm>
        <a:off x="937002" y="2030048"/>
        <a:ext cx="5576601" cy="811257"/>
      </dsp:txXfrm>
    </dsp:sp>
    <dsp:sp modelId="{851DB48E-7244-4197-8F22-58B4AC0292B7}">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D3BF0-8537-49D8-87A2-5BE939B3084D}">
      <dsp:nvSpPr>
        <dsp:cNvPr id="0" name=""/>
        <dsp:cNvSpPr/>
      </dsp:nvSpPr>
      <dsp:spPr>
        <a:xfrm>
          <a:off x="245405" y="3226653"/>
          <a:ext cx="446191" cy="4461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F7E857-F077-4438-AE05-5C275A47560E}">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b="1" kern="1200"/>
            <a:t>“Policy drift” in not responding to “fissuring” of the workplace</a:t>
          </a:r>
          <a:endParaRPr lang="en-US" sz="1900" kern="1200"/>
        </a:p>
      </dsp:txBody>
      <dsp:txXfrm>
        <a:off x="937002" y="3044120"/>
        <a:ext cx="5576601" cy="811257"/>
      </dsp:txXfrm>
    </dsp:sp>
    <dsp:sp modelId="{8EFFAB9B-2A04-48D4-9607-5C4762ED5B13}">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C730F-3D95-41A3-AEA5-F88BDB0A85CC}">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1112F3-9055-475A-A258-39728D5BCEF8}">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b="1" kern="1200"/>
            <a:t>Allowing the minimum wage to falter</a:t>
          </a:r>
          <a:endParaRPr lang="en-US" sz="1900" kern="1200"/>
        </a:p>
      </dsp:txBody>
      <dsp:txXfrm>
        <a:off x="937002" y="4058192"/>
        <a:ext cx="5576601" cy="811257"/>
      </dsp:txXfrm>
    </dsp:sp>
    <dsp:sp modelId="{1C2D60F6-4398-453A-BA3C-E7C898244AA9}">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AD32B-5B15-4153-8E21-6B9499E3B751}">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F84F65-4CC7-4018-8F49-B454EC3844F4}">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100000"/>
            </a:lnSpc>
            <a:spcBef>
              <a:spcPct val="0"/>
            </a:spcBef>
            <a:spcAft>
              <a:spcPct val="35000"/>
            </a:spcAft>
            <a:buNone/>
          </a:pPr>
          <a:r>
            <a:rPr lang="en-US" sz="1900" b="1" kern="1200"/>
            <a:t>Fostering economic competition among states </a:t>
          </a:r>
          <a:endParaRPr lang="en-US" sz="1900" kern="1200"/>
        </a:p>
      </dsp:txBody>
      <dsp:txXfrm>
        <a:off x="937002" y="5072264"/>
        <a:ext cx="5576601" cy="8112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63894-3C79-42C7-89A1-ACF8BBFD36B5}">
      <dsp:nvSpPr>
        <dsp:cNvPr id="0" name=""/>
        <dsp:cNvSpPr/>
      </dsp:nvSpPr>
      <dsp:spPr>
        <a:xfrm>
          <a:off x="0" y="0"/>
          <a:ext cx="626903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9D44F-7F19-4472-A8C6-56E8D5FF6710}">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i="1" kern="1200" dirty="0" err="1"/>
            <a:t>Nonemployer</a:t>
          </a:r>
          <a:r>
            <a:rPr lang="en-US" sz="2100" b="1" i="1" kern="1200" dirty="0"/>
            <a:t> net receipts (NNRs) </a:t>
          </a:r>
          <a:r>
            <a:rPr lang="en-US" sz="2100" kern="1200" dirty="0"/>
            <a:t>relative to total earnings (QCEW wages + NNRs) 12.4% in 2016 vs 11.4% in 2007.</a:t>
          </a:r>
        </a:p>
      </dsp:txBody>
      <dsp:txXfrm>
        <a:off x="0" y="0"/>
        <a:ext cx="6269038" cy="1393031"/>
      </dsp:txXfrm>
    </dsp:sp>
    <dsp:sp modelId="{F699F60C-24E6-45CE-8524-F41D00CC63A2}">
      <dsp:nvSpPr>
        <dsp:cNvPr id="0" name=""/>
        <dsp:cNvSpPr/>
      </dsp:nvSpPr>
      <dsp:spPr>
        <a:xfrm>
          <a:off x="0" y="1393031"/>
          <a:ext cx="6269038"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58996-7868-47B6-891A-517853CBC403}">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But significant industry shifts, with IC work rising in importance in taxis, movie production, and personal services; but declining in construction and securities industries. </a:t>
          </a:r>
        </a:p>
      </dsp:txBody>
      <dsp:txXfrm>
        <a:off x="0" y="1393031"/>
        <a:ext cx="6269038" cy="1393031"/>
      </dsp:txXfrm>
    </dsp:sp>
    <dsp:sp modelId="{8344AC0C-F8D4-4054-A7ED-F6F25F14F070}">
      <dsp:nvSpPr>
        <dsp:cNvPr id="0" name=""/>
        <dsp:cNvSpPr/>
      </dsp:nvSpPr>
      <dsp:spPr>
        <a:xfrm>
          <a:off x="0" y="2786062"/>
          <a:ext cx="6269038"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67FA9-0576-4841-8B17-5BB55D93F60D}">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NNRs share of total earnings 10% + in construction, wholesale trade, couriers &amp; messengers, and social assistance</a:t>
          </a:r>
        </a:p>
      </dsp:txBody>
      <dsp:txXfrm>
        <a:off x="0" y="2786062"/>
        <a:ext cx="6269038" cy="1393031"/>
      </dsp:txXfrm>
    </dsp:sp>
    <dsp:sp modelId="{33FCF64E-73DD-41EB-B2AC-B13E0AF4B9B3}">
      <dsp:nvSpPr>
        <dsp:cNvPr id="0" name=""/>
        <dsp:cNvSpPr/>
      </dsp:nvSpPr>
      <dsp:spPr>
        <a:xfrm>
          <a:off x="0" y="4179093"/>
          <a:ext cx="6269038"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0DA27-0953-4ED9-90E7-EF77F327263F}">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But NNRs share of earnings &gt; 50% in taxis, real estate, and personal services; and about 1/3 in performing arts and repair &amp; maintenance services</a:t>
          </a:r>
        </a:p>
      </dsp:txBody>
      <dsp:txXfrm>
        <a:off x="0" y="4179093"/>
        <a:ext cx="6269038" cy="13930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4858-290D-415B-BA83-4B28F95E6FBE}">
      <dsp:nvSpPr>
        <dsp:cNvPr id="0" name=""/>
        <dsp:cNvSpPr/>
      </dsp:nvSpPr>
      <dsp:spPr>
        <a:xfrm>
          <a:off x="0" y="252193"/>
          <a:ext cx="6513603" cy="17341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1</a:t>
          </a:r>
          <a:r>
            <a:rPr lang="en-US" sz="3100" kern="1200" baseline="30000"/>
            <a:t>st</a:t>
          </a:r>
          <a:r>
            <a:rPr lang="en-US" sz="3100" kern="1200"/>
            <a:t> minimum pay standard for app-dispatched urban car services</a:t>
          </a:r>
        </a:p>
      </dsp:txBody>
      <dsp:txXfrm>
        <a:off x="84655" y="336848"/>
        <a:ext cx="6344293" cy="1564849"/>
      </dsp:txXfrm>
    </dsp:sp>
    <dsp:sp modelId="{D6A86E87-1BF2-412C-86CC-28EC8C333BEA}">
      <dsp:nvSpPr>
        <dsp:cNvPr id="0" name=""/>
        <dsp:cNvSpPr/>
      </dsp:nvSpPr>
      <dsp:spPr>
        <a:xfrm>
          <a:off x="0" y="2075633"/>
          <a:ext cx="6513603" cy="17341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Affects the largest segment of the online platform “gig economy”</a:t>
          </a:r>
        </a:p>
      </dsp:txBody>
      <dsp:txXfrm>
        <a:off x="84655" y="2160288"/>
        <a:ext cx="6344293" cy="1564849"/>
      </dsp:txXfrm>
    </dsp:sp>
    <dsp:sp modelId="{C77FAA52-8513-4A5B-961A-8E4FE05A0445}">
      <dsp:nvSpPr>
        <dsp:cNvPr id="0" name=""/>
        <dsp:cNvSpPr/>
      </dsp:nvSpPr>
      <dsp:spPr>
        <a:xfrm>
          <a:off x="0" y="3899072"/>
          <a:ext cx="6513603" cy="17341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Regulates a business model that inefficiently utilized workers and their capital (and relieves congestion)</a:t>
          </a:r>
        </a:p>
      </dsp:txBody>
      <dsp:txXfrm>
        <a:off x="84655" y="3983727"/>
        <a:ext cx="6344293" cy="156484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5FA57-1E15-4590-8B53-A471D27CBD0F}">
      <dsp:nvSpPr>
        <dsp:cNvPr id="0" name=""/>
        <dsp:cNvSpPr/>
      </dsp:nvSpPr>
      <dsp:spPr>
        <a:xfrm>
          <a:off x="0" y="136830"/>
          <a:ext cx="6513603"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Paid sick days</a:t>
          </a:r>
        </a:p>
      </dsp:txBody>
      <dsp:txXfrm>
        <a:off x="36845" y="173675"/>
        <a:ext cx="6439913" cy="681087"/>
      </dsp:txXfrm>
    </dsp:sp>
    <dsp:sp modelId="{AF4960A4-9F2D-4E68-8872-6BFB0784E1D3}">
      <dsp:nvSpPr>
        <dsp:cNvPr id="0" name=""/>
        <dsp:cNvSpPr/>
      </dsp:nvSpPr>
      <dsp:spPr>
        <a:xfrm>
          <a:off x="0" y="946328"/>
          <a:ext cx="6513603" cy="7547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Paid family leave</a:t>
          </a:r>
        </a:p>
      </dsp:txBody>
      <dsp:txXfrm>
        <a:off x="36845" y="983173"/>
        <a:ext cx="6439913" cy="681087"/>
      </dsp:txXfrm>
    </dsp:sp>
    <dsp:sp modelId="{6B16902B-249F-4A9B-B8B4-560D50A7476E}">
      <dsp:nvSpPr>
        <dsp:cNvPr id="0" name=""/>
        <dsp:cNvSpPr/>
      </dsp:nvSpPr>
      <dsp:spPr>
        <a:xfrm>
          <a:off x="0" y="1755826"/>
          <a:ext cx="6513603" cy="7547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Proposed 10 days paid vacation time</a:t>
          </a:r>
        </a:p>
      </dsp:txBody>
      <dsp:txXfrm>
        <a:off x="36845" y="1792671"/>
        <a:ext cx="6439913" cy="681087"/>
      </dsp:txXfrm>
    </dsp:sp>
    <dsp:sp modelId="{9AF3E3B9-9D30-482A-94AA-A27BA7ED6EE5}">
      <dsp:nvSpPr>
        <dsp:cNvPr id="0" name=""/>
        <dsp:cNvSpPr/>
      </dsp:nvSpPr>
      <dsp:spPr>
        <a:xfrm>
          <a:off x="0" y="2565324"/>
          <a:ext cx="6513603"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“Freelance” isn’t free act requiring written agreements</a:t>
          </a:r>
        </a:p>
      </dsp:txBody>
      <dsp:txXfrm>
        <a:off x="36845" y="2602169"/>
        <a:ext cx="6439913" cy="681087"/>
      </dsp:txXfrm>
    </dsp:sp>
    <dsp:sp modelId="{BC0F1930-CC04-49B0-A3A9-AE896E7F5BE8}">
      <dsp:nvSpPr>
        <dsp:cNvPr id="0" name=""/>
        <dsp:cNvSpPr/>
      </dsp:nvSpPr>
      <dsp:spPr>
        <a:xfrm>
          <a:off x="0" y="3374821"/>
          <a:ext cx="6513603" cy="75477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Regulating scheduling practices in fast food and retail </a:t>
          </a:r>
        </a:p>
      </dsp:txBody>
      <dsp:txXfrm>
        <a:off x="36845" y="3411666"/>
        <a:ext cx="6439913" cy="681087"/>
      </dsp:txXfrm>
    </dsp:sp>
    <dsp:sp modelId="{D4193DB8-DE87-433F-9DFD-B77E17D8F000}">
      <dsp:nvSpPr>
        <dsp:cNvPr id="0" name=""/>
        <dsp:cNvSpPr/>
      </dsp:nvSpPr>
      <dsp:spPr>
        <a:xfrm>
          <a:off x="0" y="4184319"/>
          <a:ext cx="6513603"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Curbing wage theft, etc.</a:t>
          </a:r>
        </a:p>
      </dsp:txBody>
      <dsp:txXfrm>
        <a:off x="36845" y="4221164"/>
        <a:ext cx="6439913" cy="681087"/>
      </dsp:txXfrm>
    </dsp:sp>
    <dsp:sp modelId="{D47ABDE7-59F4-482F-BBF7-D592B2EF102B}">
      <dsp:nvSpPr>
        <dsp:cNvPr id="0" name=""/>
        <dsp:cNvSpPr/>
      </dsp:nvSpPr>
      <dsp:spPr>
        <a:xfrm>
          <a:off x="0" y="4993817"/>
          <a:ext cx="6513603" cy="7547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Regulating earnings of 85,000 independent contractor FHV drivers</a:t>
          </a:r>
        </a:p>
      </dsp:txBody>
      <dsp:txXfrm>
        <a:off x="36845" y="5030662"/>
        <a:ext cx="6439913" cy="6810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C80DF-6D35-40BF-8B89-E74922C9E1C9}">
      <dsp:nvSpPr>
        <dsp:cNvPr id="0" name=""/>
        <dsp:cNvSpPr/>
      </dsp:nvSpPr>
      <dsp:spPr>
        <a:xfrm>
          <a:off x="0" y="312463"/>
          <a:ext cx="6513603"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features causing widely varying effective property tax rates</a:t>
          </a:r>
        </a:p>
      </dsp:txBody>
      <dsp:txXfrm>
        <a:off x="48547" y="361010"/>
        <a:ext cx="6416509" cy="897406"/>
      </dsp:txXfrm>
    </dsp:sp>
    <dsp:sp modelId="{411E5E60-5818-4398-9111-4F4CD1848F99}">
      <dsp:nvSpPr>
        <dsp:cNvPr id="0" name=""/>
        <dsp:cNvSpPr/>
      </dsp:nvSpPr>
      <dsp:spPr>
        <a:xfrm>
          <a:off x="0" y="1378963"/>
          <a:ext cx="6513603" cy="9945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Assessment caps created disparities by neighborhood</a:t>
          </a:r>
        </a:p>
      </dsp:txBody>
      <dsp:txXfrm>
        <a:off x="48547" y="1427510"/>
        <a:ext cx="6416509" cy="897406"/>
      </dsp:txXfrm>
    </dsp:sp>
    <dsp:sp modelId="{7E053DAA-1C10-43D0-8B7A-9F5F9C7F3E77}">
      <dsp:nvSpPr>
        <dsp:cNvPr id="0" name=""/>
        <dsp:cNvSpPr/>
      </dsp:nvSpPr>
      <dsp:spPr>
        <a:xfrm>
          <a:off x="0" y="2445463"/>
          <a:ext cx="6513603" cy="9945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Overdue reforms needed in economic development and charitable tax exemptions</a:t>
          </a:r>
        </a:p>
      </dsp:txBody>
      <dsp:txXfrm>
        <a:off x="48547" y="2494010"/>
        <a:ext cx="6416509" cy="897406"/>
      </dsp:txXfrm>
    </dsp:sp>
    <dsp:sp modelId="{F474268B-FFAA-4003-A4C8-FEA678A7150F}">
      <dsp:nvSpPr>
        <dsp:cNvPr id="0" name=""/>
        <dsp:cNvSpPr/>
      </dsp:nvSpPr>
      <dsp:spPr>
        <a:xfrm>
          <a:off x="0" y="3511963"/>
          <a:ext cx="6513603" cy="9945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Significant nonresident ownership of luxury residential real estate distorting housing market</a:t>
          </a:r>
        </a:p>
      </dsp:txBody>
      <dsp:txXfrm>
        <a:off x="48547" y="3560510"/>
        <a:ext cx="6416509" cy="897406"/>
      </dsp:txXfrm>
    </dsp:sp>
    <dsp:sp modelId="{0C40FFD1-CC75-489A-A2DA-061EDA00476E}">
      <dsp:nvSpPr>
        <dsp:cNvPr id="0" name=""/>
        <dsp:cNvSpPr/>
      </dsp:nvSpPr>
      <dsp:spPr>
        <a:xfrm>
          <a:off x="0" y="4578463"/>
          <a:ext cx="6513603"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Albany action needed for most changes</a:t>
          </a:r>
        </a:p>
      </dsp:txBody>
      <dsp:txXfrm>
        <a:off x="48547" y="4627010"/>
        <a:ext cx="6416509" cy="89740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7AA1-1559-460E-9BA1-1E160B32C776}">
      <dsp:nvSpPr>
        <dsp:cNvPr id="0" name=""/>
        <dsp:cNvSpPr/>
      </dsp:nvSpPr>
      <dsp:spPr>
        <a:xfrm>
          <a:off x="0" y="473771"/>
          <a:ext cx="6513603" cy="1197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With strong economy and declining crime, NYC attractive to many in-migrants and businesses → rising real estate values generally, adding to wealth very unevenly</a:t>
          </a:r>
        </a:p>
      </dsp:txBody>
      <dsp:txXfrm>
        <a:off x="58469" y="532240"/>
        <a:ext cx="6396665" cy="1080812"/>
      </dsp:txXfrm>
    </dsp:sp>
    <dsp:sp modelId="{094DB804-2F28-49B9-BAC7-0F967E87AD3E}">
      <dsp:nvSpPr>
        <dsp:cNvPr id="0" name=""/>
        <dsp:cNvSpPr/>
      </dsp:nvSpPr>
      <dsp:spPr>
        <a:xfrm>
          <a:off x="0" y="1720482"/>
          <a:ext cx="6513603" cy="1197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But City has re-zoned scores of neighborhoods, including Hudson Yards, Brooklyn waterfront, and many former industrial areas → creating tremendous price appreciation and billions in value for private developers (plus tax code heavily favors real estate investors)</a:t>
          </a:r>
        </a:p>
      </dsp:txBody>
      <dsp:txXfrm>
        <a:off x="58469" y="1778951"/>
        <a:ext cx="6396665" cy="1080812"/>
      </dsp:txXfrm>
    </dsp:sp>
    <dsp:sp modelId="{D9AC7611-F8DC-4113-BEB3-50CA5D9C0BCF}">
      <dsp:nvSpPr>
        <dsp:cNvPr id="0" name=""/>
        <dsp:cNvSpPr/>
      </dsp:nvSpPr>
      <dsp:spPr>
        <a:xfrm>
          <a:off x="0" y="2967193"/>
          <a:ext cx="6513603" cy="1197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NYC needs effective ways to capture some of this value creation to support infrastructure renewal</a:t>
          </a:r>
        </a:p>
      </dsp:txBody>
      <dsp:txXfrm>
        <a:off x="58469" y="3025662"/>
        <a:ext cx="6396665" cy="1080812"/>
      </dsp:txXfrm>
    </dsp:sp>
    <dsp:sp modelId="{49260519-C2C4-4502-9F81-B776BD3E3406}">
      <dsp:nvSpPr>
        <dsp:cNvPr id="0" name=""/>
        <dsp:cNvSpPr/>
      </dsp:nvSpPr>
      <dsp:spPr>
        <a:xfrm>
          <a:off x="0" y="4213903"/>
          <a:ext cx="6513603" cy="1197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NYC needs more effective ways to spur affordable housing development without inducing excessive luxury development</a:t>
          </a:r>
        </a:p>
      </dsp:txBody>
      <dsp:txXfrm>
        <a:off x="58469" y="4272372"/>
        <a:ext cx="6396665" cy="108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535A8-8BBA-4FFA-8C55-7D616345D1C5}">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C62C8-26E6-42F6-B0C1-54A1F7A18642}">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96AFA6-1658-448E-8C14-9DE87A146487}">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422400">
            <a:lnSpc>
              <a:spcPct val="100000"/>
            </a:lnSpc>
            <a:spcBef>
              <a:spcPct val="0"/>
            </a:spcBef>
            <a:spcAft>
              <a:spcPct val="35000"/>
            </a:spcAft>
            <a:buNone/>
          </a:pPr>
          <a:r>
            <a:rPr lang="en-US" sz="3200" kern="1200" dirty="0"/>
            <a:t>Large finance sector</a:t>
          </a:r>
        </a:p>
      </dsp:txBody>
      <dsp:txXfrm>
        <a:off x="1429899" y="2442"/>
        <a:ext cx="5083704" cy="1238008"/>
      </dsp:txXfrm>
    </dsp:sp>
    <dsp:sp modelId="{FC499AAC-A432-4BC1-8C2C-1AB65D97CAE6}">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59FBC-1A52-4332-BC29-DD9C3AC07D75}">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056C5-5356-4697-8A18-E0B5254B6DCB}">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US" sz="2800" kern="1200" dirty="0"/>
            <a:t>Corporate HQ and professional services</a:t>
          </a:r>
        </a:p>
      </dsp:txBody>
      <dsp:txXfrm>
        <a:off x="1429899" y="1549953"/>
        <a:ext cx="5083704" cy="1238008"/>
      </dsp:txXfrm>
    </dsp:sp>
    <dsp:sp modelId="{E745E7C2-F3E4-493A-B97F-94100DDD0C57}">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8F902-BC93-451D-858A-2B451361A4A6}">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E5720-7D10-422D-9AE5-91C667AC919A}">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US" sz="2800" kern="1200" dirty="0"/>
            <a:t>Inherited and new wealth</a:t>
          </a:r>
        </a:p>
      </dsp:txBody>
      <dsp:txXfrm>
        <a:off x="1429899" y="3097464"/>
        <a:ext cx="5083704" cy="1238008"/>
      </dsp:txXfrm>
    </dsp:sp>
    <dsp:sp modelId="{50D41E10-DFF9-45BA-884F-A7EE8A1E934F}">
      <dsp:nvSpPr>
        <dsp:cNvPr id="0" name=""/>
        <dsp:cNvSpPr/>
      </dsp:nvSpPr>
      <dsp:spPr>
        <a:xfrm>
          <a:off x="0" y="4647417"/>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C56D74-5E2A-4758-8229-D2BA1A57006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93BE7A-2148-4A37-AD97-D14FF60BD21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US" sz="2800" kern="1200" dirty="0"/>
            <a:t>Real estate</a:t>
          </a:r>
          <a:r>
            <a:rPr lang="en-US" sz="2200" kern="1200" dirty="0"/>
            <a:t> </a:t>
          </a:r>
        </a:p>
      </dsp:txBody>
      <dsp:txXfrm>
        <a:off x="1429899" y="4644974"/>
        <a:ext cx="5083704" cy="1238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9149D-8697-4860-9CAB-4DA7137C5FC2}">
      <dsp:nvSpPr>
        <dsp:cNvPr id="0" name=""/>
        <dsp:cNvSpPr/>
      </dsp:nvSpPr>
      <dsp:spPr>
        <a:xfrm>
          <a:off x="0" y="11487"/>
          <a:ext cx="6513603" cy="19023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For the bottom 95%, wages are 93% of all income--how did </a:t>
          </a:r>
          <a:r>
            <a:rPr lang="en-US" sz="2700" u="sng" kern="1200"/>
            <a:t>sector and occupational changes affect </a:t>
          </a:r>
          <a:r>
            <a:rPr lang="en-US" sz="2700" kern="1200"/>
            <a:t>wages. </a:t>
          </a:r>
        </a:p>
      </dsp:txBody>
      <dsp:txXfrm>
        <a:off x="92863" y="104350"/>
        <a:ext cx="6327877" cy="1716584"/>
      </dsp:txXfrm>
    </dsp:sp>
    <dsp:sp modelId="{61153D8E-6A82-4293-88A0-010D97E29B8A}">
      <dsp:nvSpPr>
        <dsp:cNvPr id="0" name=""/>
        <dsp:cNvSpPr/>
      </dsp:nvSpPr>
      <dsp:spPr>
        <a:xfrm>
          <a:off x="0" y="1991557"/>
          <a:ext cx="6513603" cy="19023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Then consider the </a:t>
          </a:r>
          <a:r>
            <a:rPr lang="en-US" sz="2700" u="sng" kern="1200"/>
            <a:t>policy developments</a:t>
          </a:r>
          <a:r>
            <a:rPr lang="en-US" sz="2700" kern="1200"/>
            <a:t> (both action and inaction) that influenced particular forms of economic change.</a:t>
          </a:r>
        </a:p>
      </dsp:txBody>
      <dsp:txXfrm>
        <a:off x="92863" y="2084420"/>
        <a:ext cx="6327877" cy="1716584"/>
      </dsp:txXfrm>
    </dsp:sp>
    <dsp:sp modelId="{7AFE05ED-F5DA-4ED3-8095-E8FFF319412C}">
      <dsp:nvSpPr>
        <dsp:cNvPr id="0" name=""/>
        <dsp:cNvSpPr/>
      </dsp:nvSpPr>
      <dsp:spPr>
        <a:xfrm>
          <a:off x="0" y="3971628"/>
          <a:ext cx="6513603" cy="19023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This is a narrative headed toward discussing how </a:t>
          </a:r>
          <a:r>
            <a:rPr lang="en-US" sz="2700" u="sng" kern="1200"/>
            <a:t>local policy levers</a:t>
          </a:r>
          <a:r>
            <a:rPr lang="en-US" sz="2700" kern="1200"/>
            <a:t> can be used to better respond to economic changes that exacerbate polarization.</a:t>
          </a:r>
        </a:p>
      </dsp:txBody>
      <dsp:txXfrm>
        <a:off x="92863" y="4064491"/>
        <a:ext cx="6327877" cy="1716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8C8C2-FDF7-42A3-B10D-B0C165966AD2}">
      <dsp:nvSpPr>
        <dsp:cNvPr id="0" name=""/>
        <dsp:cNvSpPr/>
      </dsp:nvSpPr>
      <dsp:spPr>
        <a:xfrm>
          <a:off x="0" y="10873"/>
          <a:ext cx="6513603" cy="692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t>Consolidation within commercial banking; financialization and soaring compensation within securities sector—NYC the command center</a:t>
          </a:r>
        </a:p>
      </dsp:txBody>
      <dsp:txXfrm>
        <a:off x="33812" y="44685"/>
        <a:ext cx="6445979" cy="625015"/>
      </dsp:txXfrm>
    </dsp:sp>
    <dsp:sp modelId="{D7F0B56C-ADEB-45CA-A8D5-0D8A6D4C763A}">
      <dsp:nvSpPr>
        <dsp:cNvPr id="0" name=""/>
        <dsp:cNvSpPr/>
      </dsp:nvSpPr>
      <dsp:spPr>
        <a:xfrm>
          <a:off x="49731" y="749593"/>
          <a:ext cx="6414141" cy="692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t>Global professional services</a:t>
          </a:r>
        </a:p>
      </dsp:txBody>
      <dsp:txXfrm>
        <a:off x="83543" y="783405"/>
        <a:ext cx="6346517" cy="625015"/>
      </dsp:txXfrm>
    </dsp:sp>
    <dsp:sp modelId="{694A35CF-1F04-4A6F-8D89-B0577F529FFF}">
      <dsp:nvSpPr>
        <dsp:cNvPr id="0" name=""/>
        <dsp:cNvSpPr/>
      </dsp:nvSpPr>
      <dsp:spPr>
        <a:xfrm>
          <a:off x="0" y="1488313"/>
          <a:ext cx="6513603" cy="692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t>Corporate downsizing, decline middle management and admin—non-core functions contracted out</a:t>
          </a:r>
        </a:p>
      </dsp:txBody>
      <dsp:txXfrm>
        <a:off x="33812" y="1522125"/>
        <a:ext cx="6445979" cy="625015"/>
      </dsp:txXfrm>
    </dsp:sp>
    <dsp:sp modelId="{104EF684-63C4-4274-98FC-6BA29058FEF9}">
      <dsp:nvSpPr>
        <dsp:cNvPr id="0" name=""/>
        <dsp:cNvSpPr/>
      </dsp:nvSpPr>
      <dsp:spPr>
        <a:xfrm>
          <a:off x="0" y="2227033"/>
          <a:ext cx="6513603" cy="692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t>Long-term decline in manufacturing, exacerbated by real estate pressures</a:t>
          </a:r>
        </a:p>
      </dsp:txBody>
      <dsp:txXfrm>
        <a:off x="33812" y="2260845"/>
        <a:ext cx="6445979" cy="625015"/>
      </dsp:txXfrm>
    </dsp:sp>
    <dsp:sp modelId="{0CC61388-E924-424F-9FC4-972CE74895CF}">
      <dsp:nvSpPr>
        <dsp:cNvPr id="0" name=""/>
        <dsp:cNvSpPr/>
      </dsp:nvSpPr>
      <dsp:spPr>
        <a:xfrm>
          <a:off x="0" y="2965753"/>
          <a:ext cx="6513603" cy="69263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t>Growth in health care and private education</a:t>
          </a:r>
        </a:p>
      </dsp:txBody>
      <dsp:txXfrm>
        <a:off x="33812" y="2999565"/>
        <a:ext cx="6445979" cy="625015"/>
      </dsp:txXfrm>
    </dsp:sp>
    <dsp:sp modelId="{72975C25-F566-4148-9EC6-09093C420738}">
      <dsp:nvSpPr>
        <dsp:cNvPr id="0" name=""/>
        <dsp:cNvSpPr/>
      </dsp:nvSpPr>
      <dsp:spPr>
        <a:xfrm>
          <a:off x="0" y="3704473"/>
          <a:ext cx="6513603" cy="692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t>Gov’t contracting fuels doubling in social assistance</a:t>
          </a:r>
        </a:p>
      </dsp:txBody>
      <dsp:txXfrm>
        <a:off x="33812" y="3738285"/>
        <a:ext cx="6445979" cy="625015"/>
      </dsp:txXfrm>
    </dsp:sp>
    <dsp:sp modelId="{5EFECF1F-495A-4D79-90FE-F0D82B43B5B1}">
      <dsp:nvSpPr>
        <dsp:cNvPr id="0" name=""/>
        <dsp:cNvSpPr/>
      </dsp:nvSpPr>
      <dsp:spPr>
        <a:xfrm>
          <a:off x="0" y="4443193"/>
          <a:ext cx="6513603" cy="69263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t>Growth in leisure and hospitality (tourism)</a:t>
          </a:r>
        </a:p>
      </dsp:txBody>
      <dsp:txXfrm>
        <a:off x="33812" y="4477005"/>
        <a:ext cx="6445979" cy="625015"/>
      </dsp:txXfrm>
    </dsp:sp>
    <dsp:sp modelId="{A1C703E7-3AFD-4C50-AAF5-015DCDE4C401}">
      <dsp:nvSpPr>
        <dsp:cNvPr id="0" name=""/>
        <dsp:cNvSpPr/>
      </dsp:nvSpPr>
      <dsp:spPr>
        <a:xfrm>
          <a:off x="0" y="5181912"/>
          <a:ext cx="6513603" cy="692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ct val="35000"/>
            </a:spcAft>
            <a:buNone/>
          </a:pPr>
          <a:r>
            <a:rPr lang="en-US" sz="1600" kern="1200" dirty="0"/>
            <a:t>Deteriorating quality of many blue &amp; white collar jobs: reduced pay, benefits and rise in non-standard work arrangements and the </a:t>
          </a:r>
          <a:r>
            <a:rPr lang="en-US" sz="1600" b="1" kern="1200" dirty="0"/>
            <a:t>“gig economy”</a:t>
          </a:r>
          <a:endParaRPr lang="en-US" sz="1600" kern="1200" dirty="0"/>
        </a:p>
      </dsp:txBody>
      <dsp:txXfrm>
        <a:off x="33812" y="5215724"/>
        <a:ext cx="6445979" cy="625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3B00E-11FA-403D-A271-A19866961716}">
      <dsp:nvSpPr>
        <dsp:cNvPr id="0" name=""/>
        <dsp:cNvSpPr/>
      </dsp:nvSpPr>
      <dsp:spPr>
        <a:xfrm>
          <a:off x="0" y="36077"/>
          <a:ext cx="6513603"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Financial deregulation</a:t>
          </a:r>
        </a:p>
      </dsp:txBody>
      <dsp:txXfrm>
        <a:off x="44602" y="80679"/>
        <a:ext cx="6424399" cy="824474"/>
      </dsp:txXfrm>
    </dsp:sp>
    <dsp:sp modelId="{AF9C89ED-819A-473E-BA1D-E3D3E95B6B40}">
      <dsp:nvSpPr>
        <dsp:cNvPr id="0" name=""/>
        <dsp:cNvSpPr/>
      </dsp:nvSpPr>
      <dsp:spPr>
        <a:xfrm>
          <a:off x="0" y="1015995"/>
          <a:ext cx="6513603" cy="9136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Globalization, increased foreign investment, not regulating trade </a:t>
          </a:r>
        </a:p>
      </dsp:txBody>
      <dsp:txXfrm>
        <a:off x="44602" y="1060597"/>
        <a:ext cx="6424399" cy="824474"/>
      </dsp:txXfrm>
    </dsp:sp>
    <dsp:sp modelId="{5D79F6F3-68D8-4FCB-A975-F85BDB0FD504}">
      <dsp:nvSpPr>
        <dsp:cNvPr id="0" name=""/>
        <dsp:cNvSpPr/>
      </dsp:nvSpPr>
      <dsp:spPr>
        <a:xfrm>
          <a:off x="0" y="1995914"/>
          <a:ext cx="6513603"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Letting barriers to unionization remain </a:t>
          </a:r>
        </a:p>
      </dsp:txBody>
      <dsp:txXfrm>
        <a:off x="44602" y="2040516"/>
        <a:ext cx="6424399" cy="824474"/>
      </dsp:txXfrm>
    </dsp:sp>
    <dsp:sp modelId="{55A75BDA-413E-4AB6-B308-9F68A36E0B56}">
      <dsp:nvSpPr>
        <dsp:cNvPr id="0" name=""/>
        <dsp:cNvSpPr/>
      </dsp:nvSpPr>
      <dsp:spPr>
        <a:xfrm>
          <a:off x="0" y="2975833"/>
          <a:ext cx="6513603"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“Policy drift” in not responding to “fissuring” of the workplace</a:t>
          </a:r>
        </a:p>
      </dsp:txBody>
      <dsp:txXfrm>
        <a:off x="44602" y="3020435"/>
        <a:ext cx="6424399" cy="824474"/>
      </dsp:txXfrm>
    </dsp:sp>
    <dsp:sp modelId="{DBDA5C77-C01A-4503-BA11-6C6B282CCE69}">
      <dsp:nvSpPr>
        <dsp:cNvPr id="0" name=""/>
        <dsp:cNvSpPr/>
      </dsp:nvSpPr>
      <dsp:spPr>
        <a:xfrm>
          <a:off x="0" y="3955751"/>
          <a:ext cx="6513603" cy="9136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Allowing the minimum wage to falter</a:t>
          </a:r>
        </a:p>
      </dsp:txBody>
      <dsp:txXfrm>
        <a:off x="44602" y="4000353"/>
        <a:ext cx="6424399" cy="824474"/>
      </dsp:txXfrm>
    </dsp:sp>
    <dsp:sp modelId="{215AC6C0-DF7E-476C-A6E1-9079B846F047}">
      <dsp:nvSpPr>
        <dsp:cNvPr id="0" name=""/>
        <dsp:cNvSpPr/>
      </dsp:nvSpPr>
      <dsp:spPr>
        <a:xfrm>
          <a:off x="0" y="4935670"/>
          <a:ext cx="6513603"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Fostering economic competition among states </a:t>
          </a:r>
        </a:p>
      </dsp:txBody>
      <dsp:txXfrm>
        <a:off x="44602" y="4980272"/>
        <a:ext cx="6424399" cy="8244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8DB57-7E8B-4C5A-897D-884D12D3B2F0}">
      <dsp:nvSpPr>
        <dsp:cNvPr id="0" name=""/>
        <dsp:cNvSpPr/>
      </dsp:nvSpPr>
      <dsp:spPr>
        <a:xfrm>
          <a:off x="0" y="212273"/>
          <a:ext cx="10515600" cy="12647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Local real estate industry long wielded considerable influence in City (and State) land use choices involving re-zoning and mega-development projects. Choices since 1960s favored higher-valued commercial office development at expense of manufacturing.</a:t>
          </a:r>
        </a:p>
      </dsp:txBody>
      <dsp:txXfrm>
        <a:off x="61741" y="274014"/>
        <a:ext cx="10392118" cy="1141288"/>
      </dsp:txXfrm>
    </dsp:sp>
    <dsp:sp modelId="{A1633B6E-23D7-4049-BF88-6B45259837B1}">
      <dsp:nvSpPr>
        <dsp:cNvPr id="0" name=""/>
        <dsp:cNvSpPr/>
      </dsp:nvSpPr>
      <dsp:spPr>
        <a:xfrm>
          <a:off x="0" y="1543284"/>
          <a:ext cx="10515600" cy="12647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Post-fiscal crisis economic development paradigm added greater reliance on property tax breaks for both office and residential projects.</a:t>
          </a:r>
        </a:p>
      </dsp:txBody>
      <dsp:txXfrm>
        <a:off x="61741" y="1605025"/>
        <a:ext cx="10392118" cy="1141288"/>
      </dsp:txXfrm>
    </dsp:sp>
    <dsp:sp modelId="{E208A565-BD13-4DCB-8B62-1B2E7C814345}">
      <dsp:nvSpPr>
        <dsp:cNvPr id="0" name=""/>
        <dsp:cNvSpPr/>
      </dsp:nvSpPr>
      <dsp:spPr>
        <a:xfrm>
          <a:off x="0" y="2874294"/>
          <a:ext cx="10515600" cy="12647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dirty="0"/>
            <a:t>It also allowed private developers to reap all of the resulting value creation.</a:t>
          </a:r>
          <a:r>
            <a:rPr lang="en-US" sz="2300" kern="1200" dirty="0"/>
            <a:t> Local government not able to channel any of the created value for public purposes or even to fund infrastructure.</a:t>
          </a:r>
        </a:p>
      </dsp:txBody>
      <dsp:txXfrm>
        <a:off x="61741" y="2936035"/>
        <a:ext cx="10392118" cy="11412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B550F-0D71-4B37-A401-B83885D30108}">
      <dsp:nvSpPr>
        <dsp:cNvPr id="0" name=""/>
        <dsp:cNvSpPr/>
      </dsp:nvSpPr>
      <dsp:spPr>
        <a:xfrm>
          <a:off x="0" y="414208"/>
          <a:ext cx="6513603" cy="16415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For example, according to the Columbia Population Research Center, 23% of NYC residents had incomes &lt; poverty in 2016, but 47% experienced poverty for at least one spell over a 3-year period.</a:t>
          </a:r>
        </a:p>
      </dsp:txBody>
      <dsp:txXfrm>
        <a:off x="80132" y="494340"/>
        <a:ext cx="6353339" cy="1481245"/>
      </dsp:txXfrm>
    </dsp:sp>
    <dsp:sp modelId="{CEE3082C-19CB-4F3B-81EF-A2237D1CB315}">
      <dsp:nvSpPr>
        <dsp:cNvPr id="0" name=""/>
        <dsp:cNvSpPr/>
      </dsp:nvSpPr>
      <dsp:spPr>
        <a:xfrm>
          <a:off x="0" y="2121958"/>
          <a:ext cx="6513603" cy="16415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Community Service Society reports that 55% of low-income families and 38% of moderate income families (200-400% FPL) said housing affordability was a serious or very serious problem in 2018.</a:t>
          </a:r>
        </a:p>
      </dsp:txBody>
      <dsp:txXfrm>
        <a:off x="80132" y="2202090"/>
        <a:ext cx="6353339" cy="1481245"/>
      </dsp:txXfrm>
    </dsp:sp>
    <dsp:sp modelId="{B56D9200-1007-4ECE-BDC2-0CD3EE91BB9B}">
      <dsp:nvSpPr>
        <dsp:cNvPr id="0" name=""/>
        <dsp:cNvSpPr/>
      </dsp:nvSpPr>
      <dsp:spPr>
        <a:xfrm>
          <a:off x="0" y="3829708"/>
          <a:ext cx="6513603" cy="164150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40% of NYC households lack adequate income to support a bare-bones family budget; 84% of such households have 1+ workers, according to 2018 Self-Sufficiency report by Univ. of Washington.</a:t>
          </a:r>
        </a:p>
      </dsp:txBody>
      <dsp:txXfrm>
        <a:off x="80132" y="3909840"/>
        <a:ext cx="6353339" cy="14812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21CD3-CED9-4B60-BDB6-CA9C55F474A3}">
      <dsp:nvSpPr>
        <dsp:cNvPr id="0" name=""/>
        <dsp:cNvSpPr/>
      </dsp:nvSpPr>
      <dsp:spPr>
        <a:xfrm>
          <a:off x="0" y="445743"/>
          <a:ext cx="6513603" cy="16204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Only 33% of workers in NYC participated in an employer-sponsored retirement plan in 2016, down from about 42% in 2000. (Ghilarducci)</a:t>
          </a:r>
        </a:p>
      </dsp:txBody>
      <dsp:txXfrm>
        <a:off x="79106" y="524849"/>
        <a:ext cx="6355391" cy="1462274"/>
      </dsp:txXfrm>
    </dsp:sp>
    <dsp:sp modelId="{73079637-A956-41B8-B875-464DFFBDD9AC}">
      <dsp:nvSpPr>
        <dsp:cNvPr id="0" name=""/>
        <dsp:cNvSpPr/>
      </dsp:nvSpPr>
      <dsp:spPr>
        <a:xfrm>
          <a:off x="0" y="2132469"/>
          <a:ext cx="6513603" cy="16204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While the City requires 5 paid sick days a year, over 500,000 NYC workers have no paid time off (the Mayor has proposed requiring employers with 5+ workers to provide 10 annual paid leave days.)</a:t>
          </a:r>
        </a:p>
      </dsp:txBody>
      <dsp:txXfrm>
        <a:off x="79106" y="2211575"/>
        <a:ext cx="6355391" cy="1462274"/>
      </dsp:txXfrm>
    </dsp:sp>
    <dsp:sp modelId="{999ED4AA-EDEB-4AF8-9C06-A9EC03220C09}">
      <dsp:nvSpPr>
        <dsp:cNvPr id="0" name=""/>
        <dsp:cNvSpPr/>
      </dsp:nvSpPr>
      <dsp:spPr>
        <a:xfrm>
          <a:off x="0" y="3819196"/>
          <a:ext cx="6513603" cy="16204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On the other hand, NYS enacted paid family leave policy for private employers in 2016 (by 2021, 2/3 of employee’s average wages for 12 weeks.)</a:t>
          </a:r>
        </a:p>
      </dsp:txBody>
      <dsp:txXfrm>
        <a:off x="79106" y="3898302"/>
        <a:ext cx="6355391" cy="14622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819B-5BBB-498C-80B1-9B0C70A33115}">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Challenging data question because of limitations of survey and administrative (tax) data—divergent patterns</a:t>
          </a:r>
        </a:p>
      </dsp:txBody>
      <dsp:txXfrm>
        <a:off x="0" y="39687"/>
        <a:ext cx="3286125" cy="1971675"/>
      </dsp:txXfrm>
    </dsp:sp>
    <dsp:sp modelId="{F4F2E597-7BBF-46F7-ADCD-3EC71515EFB4}">
      <dsp:nvSpPr>
        <dsp:cNvPr id="0" name=""/>
        <dsp:cNvSpPr/>
      </dsp:nvSpPr>
      <dsp:spPr>
        <a:xfrm>
          <a:off x="3614737" y="39687"/>
          <a:ext cx="3286125" cy="197167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Survey data (CPS, ACS) show little/no increase in share of workforce self-employed, but non-employer (independent contractors) data show large increase </a:t>
          </a:r>
        </a:p>
      </dsp:txBody>
      <dsp:txXfrm>
        <a:off x="3614737" y="39687"/>
        <a:ext cx="3286125" cy="1971675"/>
      </dsp:txXfrm>
    </dsp:sp>
    <dsp:sp modelId="{3448379D-2BCC-411C-A81B-3804A838004D}">
      <dsp:nvSpPr>
        <dsp:cNvPr id="0" name=""/>
        <dsp:cNvSpPr/>
      </dsp:nvSpPr>
      <dsp:spPr>
        <a:xfrm>
          <a:off x="7229475" y="39687"/>
          <a:ext cx="3286125" cy="197167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NYC: self-employed </a:t>
          </a:r>
          <a:r>
            <a:rPr lang="en-US" sz="2100" kern="1200" dirty="0" err="1"/>
            <a:t>uninc</a:t>
          </a:r>
          <a:r>
            <a:rPr lang="en-US" sz="2100" kern="1200" dirty="0"/>
            <a:t>. + 3% 2007-2016; employed +11%; but non-employer + 17%</a:t>
          </a:r>
        </a:p>
      </dsp:txBody>
      <dsp:txXfrm>
        <a:off x="7229475" y="39687"/>
        <a:ext cx="3286125" cy="1971675"/>
      </dsp:txXfrm>
    </dsp:sp>
    <dsp:sp modelId="{763FA82D-D756-4B8D-A9FA-AC0091FDFD6A}">
      <dsp:nvSpPr>
        <dsp:cNvPr id="0" name=""/>
        <dsp:cNvSpPr/>
      </dsp:nvSpPr>
      <dsp:spPr>
        <a:xfrm>
          <a:off x="0" y="2339975"/>
          <a:ext cx="3286125" cy="197167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Katherine Abraham defines “gig workers” as ICs + day laborers + online platform workers</a:t>
          </a:r>
        </a:p>
      </dsp:txBody>
      <dsp:txXfrm>
        <a:off x="0" y="2339975"/>
        <a:ext cx="3286125" cy="1971675"/>
      </dsp:txXfrm>
    </dsp:sp>
    <dsp:sp modelId="{05400D2F-9023-4CD6-8CF7-1A4038FD0B46}">
      <dsp:nvSpPr>
        <dsp:cNvPr id="0" name=""/>
        <dsp:cNvSpPr/>
      </dsp:nvSpPr>
      <dsp:spPr>
        <a:xfrm>
          <a:off x="3614737" y="2339975"/>
          <a:ext cx="3286125" cy="197167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Online platform workers roughly 3-4% (150-200K) of nearly 5 million NYC workers (2018).</a:t>
          </a:r>
        </a:p>
      </dsp:txBody>
      <dsp:txXfrm>
        <a:off x="3614737" y="2339975"/>
        <a:ext cx="3286125" cy="1971675"/>
      </dsp:txXfrm>
    </dsp:sp>
    <dsp:sp modelId="{126CCA96-D869-43B9-8FD0-703C4797830B}">
      <dsp:nvSpPr>
        <dsp:cNvPr id="0" name=""/>
        <dsp:cNvSpPr/>
      </dsp:nvSpPr>
      <dsp:spPr>
        <a:xfrm>
          <a:off x="7229475"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NYC likely has &gt; national average share of platform wokrers due to large size of app-dispatch (Uber, Lyft)</a:t>
          </a:r>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FAF258-9790-4B45-B7D4-DAA2E7AF69FB}"/>
              </a:ext>
            </a:extLst>
          </p:cNvPr>
          <p:cNvSpPr>
            <a:spLocks noGrp="1"/>
          </p:cNvSpPr>
          <p:nvPr>
            <p:ph type="hdr" sz="quarter"/>
          </p:nvPr>
        </p:nvSpPr>
        <p:spPr>
          <a:xfrm>
            <a:off x="0" y="0"/>
            <a:ext cx="4033943" cy="353888"/>
          </a:xfrm>
          <a:prstGeom prst="rect">
            <a:avLst/>
          </a:prstGeom>
        </p:spPr>
        <p:txBody>
          <a:bodyPr vert="horz" lIns="93497" tIns="46749" rIns="93497" bIns="46749" rtlCol="0"/>
          <a:lstStyle>
            <a:lvl1pPr algn="l">
              <a:defRPr sz="1200"/>
            </a:lvl1pPr>
          </a:lstStyle>
          <a:p>
            <a:endParaRPr lang="en-US"/>
          </a:p>
        </p:txBody>
      </p:sp>
      <p:sp>
        <p:nvSpPr>
          <p:cNvPr id="3" name="Date Placeholder 2">
            <a:extLst>
              <a:ext uri="{FF2B5EF4-FFF2-40B4-BE49-F238E27FC236}">
                <a16:creationId xmlns:a16="http://schemas.microsoft.com/office/drawing/2014/main" id="{CCE45E6C-6F49-489B-BE0E-A2BB1FF0EC91}"/>
              </a:ext>
            </a:extLst>
          </p:cNvPr>
          <p:cNvSpPr>
            <a:spLocks noGrp="1"/>
          </p:cNvSpPr>
          <p:nvPr>
            <p:ph type="dt" sz="quarter" idx="1"/>
          </p:nvPr>
        </p:nvSpPr>
        <p:spPr>
          <a:xfrm>
            <a:off x="5273003" y="0"/>
            <a:ext cx="4033943" cy="353888"/>
          </a:xfrm>
          <a:prstGeom prst="rect">
            <a:avLst/>
          </a:prstGeom>
        </p:spPr>
        <p:txBody>
          <a:bodyPr vert="horz" lIns="93497" tIns="46749" rIns="93497" bIns="46749" rtlCol="0"/>
          <a:lstStyle>
            <a:lvl1pPr algn="r">
              <a:defRPr sz="1200"/>
            </a:lvl1pPr>
          </a:lstStyle>
          <a:p>
            <a:fld id="{888ACB85-AB0E-49D1-9E3E-0534063771DE}" type="datetimeFigureOut">
              <a:rPr lang="en-US" smtClean="0"/>
              <a:t>6/10/2019</a:t>
            </a:fld>
            <a:endParaRPr lang="en-US"/>
          </a:p>
        </p:txBody>
      </p:sp>
      <p:sp>
        <p:nvSpPr>
          <p:cNvPr id="4" name="Footer Placeholder 3">
            <a:extLst>
              <a:ext uri="{FF2B5EF4-FFF2-40B4-BE49-F238E27FC236}">
                <a16:creationId xmlns:a16="http://schemas.microsoft.com/office/drawing/2014/main" id="{251A3C66-E552-4716-A34C-7777C19BAC0E}"/>
              </a:ext>
            </a:extLst>
          </p:cNvPr>
          <p:cNvSpPr>
            <a:spLocks noGrp="1"/>
          </p:cNvSpPr>
          <p:nvPr>
            <p:ph type="ftr" sz="quarter" idx="2"/>
          </p:nvPr>
        </p:nvSpPr>
        <p:spPr>
          <a:xfrm>
            <a:off x="0" y="6699376"/>
            <a:ext cx="4033943" cy="353888"/>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5E7FF2-C07B-41FD-95B4-6F96CA72EDA5}"/>
              </a:ext>
            </a:extLst>
          </p:cNvPr>
          <p:cNvSpPr>
            <a:spLocks noGrp="1"/>
          </p:cNvSpPr>
          <p:nvPr>
            <p:ph type="sldNum" sz="quarter" idx="3"/>
          </p:nvPr>
        </p:nvSpPr>
        <p:spPr>
          <a:xfrm>
            <a:off x="5273003" y="6699376"/>
            <a:ext cx="4033943" cy="353888"/>
          </a:xfrm>
          <a:prstGeom prst="rect">
            <a:avLst/>
          </a:prstGeom>
        </p:spPr>
        <p:txBody>
          <a:bodyPr vert="horz" lIns="93497" tIns="46749" rIns="93497" bIns="46749" rtlCol="0" anchor="b"/>
          <a:lstStyle>
            <a:lvl1pPr algn="r">
              <a:defRPr sz="1200"/>
            </a:lvl1pPr>
          </a:lstStyle>
          <a:p>
            <a:fld id="{ABF9E09A-E9B3-41CA-9F06-4A18CBC42A01}" type="slidenum">
              <a:rPr lang="en-US" smtClean="0"/>
              <a:t>‹#›</a:t>
            </a:fld>
            <a:endParaRPr lang="en-US"/>
          </a:p>
        </p:txBody>
      </p:sp>
    </p:spTree>
    <p:extLst>
      <p:ext uri="{BB962C8B-B14F-4D97-AF65-F5344CB8AC3E}">
        <p14:creationId xmlns:p14="http://schemas.microsoft.com/office/powerpoint/2010/main" val="2754640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33315" cy="3536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91" y="1"/>
            <a:ext cx="4033314" cy="353625"/>
          </a:xfrm>
          <a:prstGeom prst="rect">
            <a:avLst/>
          </a:prstGeom>
        </p:spPr>
        <p:txBody>
          <a:bodyPr vert="horz" lIns="91440" tIns="45720" rIns="91440" bIns="45720" rtlCol="0"/>
          <a:lstStyle>
            <a:lvl1pPr algn="r">
              <a:defRPr sz="1200"/>
            </a:lvl1pPr>
          </a:lstStyle>
          <a:p>
            <a:fld id="{178BC018-C268-4053-AEBB-D308D0A7F113}" type="datetimeFigureOut">
              <a:rPr lang="en-US" smtClean="0"/>
              <a:t>6/10/2019</a:t>
            </a:fld>
            <a:endParaRPr lang="en-US"/>
          </a:p>
        </p:txBody>
      </p:sp>
      <p:sp>
        <p:nvSpPr>
          <p:cNvPr id="4" name="Slide Image Placeholder 3"/>
          <p:cNvSpPr>
            <a:spLocks noGrp="1" noRot="1" noChangeAspect="1"/>
          </p:cNvSpPr>
          <p:nvPr>
            <p:ph type="sldImg" idx="2"/>
          </p:nvPr>
        </p:nvSpPr>
        <p:spPr>
          <a:xfrm>
            <a:off x="2538413" y="881063"/>
            <a:ext cx="4232275" cy="2381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82" y="3394323"/>
            <a:ext cx="7448537" cy="277728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99638"/>
            <a:ext cx="4033315" cy="3536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91" y="6699638"/>
            <a:ext cx="4033314" cy="353625"/>
          </a:xfrm>
          <a:prstGeom prst="rect">
            <a:avLst/>
          </a:prstGeom>
        </p:spPr>
        <p:txBody>
          <a:bodyPr vert="horz" lIns="91440" tIns="45720" rIns="91440" bIns="45720" rtlCol="0" anchor="b"/>
          <a:lstStyle>
            <a:lvl1pPr algn="r">
              <a:defRPr sz="1200"/>
            </a:lvl1pPr>
          </a:lstStyle>
          <a:p>
            <a:fld id="{12EFAF96-5E9D-4E05-9361-A8437C6909B9}" type="slidenum">
              <a:rPr lang="en-US" smtClean="0"/>
              <a:t>‹#›</a:t>
            </a:fld>
            <a:endParaRPr lang="en-US"/>
          </a:p>
        </p:txBody>
      </p:sp>
    </p:spTree>
    <p:extLst>
      <p:ext uri="{BB962C8B-B14F-4D97-AF65-F5344CB8AC3E}">
        <p14:creationId xmlns:p14="http://schemas.microsoft.com/office/powerpoint/2010/main" val="358308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4184-24AD-4842-8C7B-11385009D5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33B59-04F0-4E1B-BB8A-D6E487E78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068FE6-20DC-450A-8209-DEBF616F280E}"/>
              </a:ext>
            </a:extLst>
          </p:cNvPr>
          <p:cNvSpPr>
            <a:spLocks noGrp="1"/>
          </p:cNvSpPr>
          <p:nvPr>
            <p:ph type="dt" sz="half" idx="10"/>
          </p:nvPr>
        </p:nvSpPr>
        <p:spPr/>
        <p:txBody>
          <a:bodyPr/>
          <a:lstStyle/>
          <a:p>
            <a:fld id="{58E9A48F-2CBD-4092-A0DC-DAA892ABD467}" type="datetime1">
              <a:rPr lang="en-US" smtClean="0"/>
              <a:t>6/10/2019</a:t>
            </a:fld>
            <a:endParaRPr lang="en-US"/>
          </a:p>
        </p:txBody>
      </p:sp>
      <p:sp>
        <p:nvSpPr>
          <p:cNvPr id="5" name="Footer Placeholder 4">
            <a:extLst>
              <a:ext uri="{FF2B5EF4-FFF2-40B4-BE49-F238E27FC236}">
                <a16:creationId xmlns:a16="http://schemas.microsoft.com/office/drawing/2014/main" id="{BB7A209C-EA51-4D4A-9E3E-3EDED2AAD240}"/>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00D22DCF-0F24-4F6A-A7D7-32EB8AD5C019}"/>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45785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6215-B5FE-4D86-B120-1B90157613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1DDD7-5708-4E00-B43E-D353233A90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CD063-801F-4152-865B-8A2E70879044}"/>
              </a:ext>
            </a:extLst>
          </p:cNvPr>
          <p:cNvSpPr>
            <a:spLocks noGrp="1"/>
          </p:cNvSpPr>
          <p:nvPr>
            <p:ph type="dt" sz="half" idx="10"/>
          </p:nvPr>
        </p:nvSpPr>
        <p:spPr/>
        <p:txBody>
          <a:bodyPr/>
          <a:lstStyle/>
          <a:p>
            <a:fld id="{F4E7F6B4-469C-42BB-BE40-2FAF2423E0F6}" type="datetime1">
              <a:rPr lang="en-US" smtClean="0"/>
              <a:t>6/10/2019</a:t>
            </a:fld>
            <a:endParaRPr lang="en-US"/>
          </a:p>
        </p:txBody>
      </p:sp>
      <p:sp>
        <p:nvSpPr>
          <p:cNvPr id="5" name="Footer Placeholder 4">
            <a:extLst>
              <a:ext uri="{FF2B5EF4-FFF2-40B4-BE49-F238E27FC236}">
                <a16:creationId xmlns:a16="http://schemas.microsoft.com/office/drawing/2014/main" id="{DC03B6E3-A278-46B2-812F-E7FB7B73D84A}"/>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7090C9F9-E98E-4D8B-8836-27EF949AF294}"/>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3515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9917D9-2077-4158-AE0F-4E1CA7D742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5ACD6E-5985-4A4F-B8A7-F6C66A85B3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AE988-7F0B-40F4-B694-188569BCB172}"/>
              </a:ext>
            </a:extLst>
          </p:cNvPr>
          <p:cNvSpPr>
            <a:spLocks noGrp="1"/>
          </p:cNvSpPr>
          <p:nvPr>
            <p:ph type="dt" sz="half" idx="10"/>
          </p:nvPr>
        </p:nvSpPr>
        <p:spPr/>
        <p:txBody>
          <a:bodyPr/>
          <a:lstStyle/>
          <a:p>
            <a:fld id="{E114F1EE-9EFA-4734-AD18-77A7A84050F9}" type="datetime1">
              <a:rPr lang="en-US" smtClean="0"/>
              <a:t>6/10/2019</a:t>
            </a:fld>
            <a:endParaRPr lang="en-US"/>
          </a:p>
        </p:txBody>
      </p:sp>
      <p:sp>
        <p:nvSpPr>
          <p:cNvPr id="5" name="Footer Placeholder 4">
            <a:extLst>
              <a:ext uri="{FF2B5EF4-FFF2-40B4-BE49-F238E27FC236}">
                <a16:creationId xmlns:a16="http://schemas.microsoft.com/office/drawing/2014/main" id="{0DD78921-BBD2-4CC7-95A6-083B91D29834}"/>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B33520B9-5883-47A7-94ED-7E1AB5F3879D}"/>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129075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13DB2E-5ED4-49A0-8D95-18CD078930CE}"/>
              </a:ext>
            </a:extLst>
          </p:cNvPr>
          <p:cNvSpPr txBox="1">
            <a:spLocks/>
          </p:cNvSpPr>
          <p:nvPr userDrawn="1"/>
        </p:nvSpPr>
        <p:spPr>
          <a:xfrm>
            <a:off x="457200" y="274638"/>
            <a:ext cx="10972800" cy="798512"/>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br>
              <a:rPr lang="en-US" altLang="en-US" sz="4600">
                <a:latin typeface="Neue Display Black" panose="020B0A04000000020003" pitchFamily="34" charset="0"/>
              </a:rPr>
            </a:br>
            <a:br>
              <a:rPr lang="en-US" altLang="en-US" sz="2400">
                <a:latin typeface="Neue Bold" panose="020B0805000000020003" pitchFamily="34" charset="0"/>
              </a:rPr>
            </a:br>
            <a:endParaRPr lang="en-US" altLang="en-US" sz="4600">
              <a:latin typeface="Neue Display Black" panose="020B0A04000000020003" pitchFamily="34" charset="0"/>
            </a:endParaRPr>
          </a:p>
        </p:txBody>
      </p:sp>
      <p:sp>
        <p:nvSpPr>
          <p:cNvPr id="6" name="Footer Placeholder 2">
            <a:extLst>
              <a:ext uri="{FF2B5EF4-FFF2-40B4-BE49-F238E27FC236}">
                <a16:creationId xmlns:a16="http://schemas.microsoft.com/office/drawing/2014/main" id="{7068A7EB-723D-402A-A2AD-445FC0B36736}"/>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8" name="Text Placeholder 2"/>
          <p:cNvSpPr>
            <a:spLocks noGrp="1"/>
          </p:cNvSpPr>
          <p:nvPr>
            <p:ph idx="1"/>
          </p:nvPr>
        </p:nvSpPr>
        <p:spPr>
          <a:xfrm>
            <a:off x="457200" y="1835151"/>
            <a:ext cx="11125200" cy="4291013"/>
          </a:xfrm>
          <a:prstGeom prst="rect">
            <a:avLst/>
          </a:prstGeom>
        </p:spPr>
        <p:txBody>
          <a:bodyPr vert="horz" lIns="91440" tIns="45720" rIns="91440" bIns="45720" rtlCol="0">
            <a:normAutofit/>
          </a:bodyPr>
          <a:lstStyle>
            <a:lvl5pPr>
              <a:lnSpc>
                <a:spcPts val="5200"/>
              </a:lnSpc>
              <a:defRPr sz="4000">
                <a:latin typeface="Neue Light"/>
                <a:cs typeface="Neue Light"/>
              </a:defRPr>
            </a:lvl5pPr>
          </a:lstStyle>
          <a:p>
            <a:pPr lvl="4"/>
            <a:endParaRPr lang="en-US" noProof="0" dirty="0"/>
          </a:p>
        </p:txBody>
      </p:sp>
      <p:sp>
        <p:nvSpPr>
          <p:cNvPr id="11" name="Text Placeholder 10"/>
          <p:cNvSpPr>
            <a:spLocks noGrp="1"/>
          </p:cNvSpPr>
          <p:nvPr>
            <p:ph type="body" sz="quarter" idx="13"/>
          </p:nvPr>
        </p:nvSpPr>
        <p:spPr>
          <a:xfrm>
            <a:off x="423333" y="1063625"/>
            <a:ext cx="5291667" cy="501650"/>
          </a:xfrm>
          <a:prstGeom prst="rect">
            <a:avLst/>
          </a:prstGeom>
        </p:spPr>
        <p:txBody>
          <a:bodyPr vert="horz"/>
          <a:lstStyle>
            <a:lvl1pPr>
              <a:buFontTx/>
              <a:buNone/>
              <a:defRPr sz="2400" b="0" i="0">
                <a:latin typeface="Arial"/>
                <a:cs typeface="Arial"/>
              </a:defRPr>
            </a:lvl1pPr>
          </a:lstStyle>
          <a:p>
            <a:pPr lvl="0"/>
            <a:r>
              <a:rPr lang="en-US" dirty="0"/>
              <a:t>Click to edit Master text styles</a:t>
            </a:r>
          </a:p>
        </p:txBody>
      </p:sp>
      <p:sp>
        <p:nvSpPr>
          <p:cNvPr id="16" name="Title 15"/>
          <p:cNvSpPr>
            <a:spLocks noGrp="1"/>
          </p:cNvSpPr>
          <p:nvPr>
            <p:ph type="title"/>
          </p:nvPr>
        </p:nvSpPr>
        <p:spPr>
          <a:xfrm>
            <a:off x="397933" y="457200"/>
            <a:ext cx="10972800" cy="800100"/>
          </a:xfrm>
        </p:spPr>
        <p:txBody>
          <a:bodyPr/>
          <a:lstStyle/>
          <a:p>
            <a:r>
              <a:rPr lang="en-US" dirty="0"/>
              <a:t>Click to edit Master title style</a:t>
            </a:r>
          </a:p>
        </p:txBody>
      </p:sp>
      <p:sp>
        <p:nvSpPr>
          <p:cNvPr id="7" name="Slide Number Placeholder 5">
            <a:extLst>
              <a:ext uri="{FF2B5EF4-FFF2-40B4-BE49-F238E27FC236}">
                <a16:creationId xmlns:a16="http://schemas.microsoft.com/office/drawing/2014/main" id="{76B9C439-3E0A-4522-A7DA-A4C8A1026CB0}"/>
              </a:ext>
            </a:extLst>
          </p:cNvPr>
          <p:cNvSpPr>
            <a:spLocks noGrp="1"/>
          </p:cNvSpPr>
          <p:nvPr>
            <p:ph type="sldNum" sz="quarter" idx="14"/>
          </p:nvPr>
        </p:nvSpPr>
        <p:spPr/>
        <p:txBody>
          <a:bodyPr/>
          <a:lstStyle>
            <a:lvl1pPr>
              <a:defRPr smtClean="0"/>
            </a:lvl1pPr>
          </a:lstStyle>
          <a:p>
            <a:pPr>
              <a:defRPr/>
            </a:pPr>
            <a:fld id="{6FE46347-7FD8-48AD-A229-D2DD6B7B12E3}"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43D000C7-32E5-4DF3-BF14-E66B3C20A92D}"/>
              </a:ext>
            </a:extLst>
          </p:cNvPr>
          <p:cNvSpPr>
            <a:spLocks noGrp="1"/>
          </p:cNvSpPr>
          <p:nvPr>
            <p:ph type="ftr" sz="quarter" idx="15"/>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1178114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CED59-27BB-4502-B99D-C7D503C5D6FD}"/>
              </a:ext>
            </a:extLst>
          </p:cNvPr>
          <p:cNvSpPr txBox="1">
            <a:spLocks/>
          </p:cNvSpPr>
          <p:nvPr userDrawn="1"/>
        </p:nvSpPr>
        <p:spPr>
          <a:xfrm>
            <a:off x="457200" y="274638"/>
            <a:ext cx="10972800" cy="798512"/>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br>
              <a:rPr lang="en-US" altLang="en-US" sz="4600">
                <a:latin typeface="Neue Display Black" panose="020B0A04000000020003" pitchFamily="34" charset="0"/>
              </a:rPr>
            </a:br>
            <a:br>
              <a:rPr lang="en-US" altLang="en-US" sz="2400">
                <a:latin typeface="Neue Bold" panose="020B0805000000020003" pitchFamily="34" charset="0"/>
              </a:rPr>
            </a:br>
            <a:endParaRPr lang="en-US" altLang="en-US" sz="4600">
              <a:latin typeface="Neue Display Black" panose="020B0A04000000020003" pitchFamily="34" charset="0"/>
            </a:endParaRPr>
          </a:p>
        </p:txBody>
      </p:sp>
      <p:sp>
        <p:nvSpPr>
          <p:cNvPr id="6" name="Footer Placeholder 2">
            <a:extLst>
              <a:ext uri="{FF2B5EF4-FFF2-40B4-BE49-F238E27FC236}">
                <a16:creationId xmlns:a16="http://schemas.microsoft.com/office/drawing/2014/main" id="{94332290-D840-4149-8878-BE94A34A3A4B}"/>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9" name="Text Placeholder 10"/>
          <p:cNvSpPr>
            <a:spLocks noGrp="1"/>
          </p:cNvSpPr>
          <p:nvPr>
            <p:ph type="body" sz="quarter" idx="13"/>
          </p:nvPr>
        </p:nvSpPr>
        <p:spPr>
          <a:xfrm>
            <a:off x="397933" y="1752600"/>
            <a:ext cx="5317067" cy="501650"/>
          </a:xfrm>
          <a:prstGeom prst="rect">
            <a:avLst/>
          </a:prstGeom>
        </p:spPr>
        <p:txBody>
          <a:bodyPr vert="horz"/>
          <a:lstStyle>
            <a:lvl1pPr>
              <a:buFontTx/>
              <a:buNone/>
              <a:defRPr sz="2400" b="1" i="0">
                <a:latin typeface="Arial"/>
                <a:cs typeface="Arial"/>
              </a:defRPr>
            </a:lvl1pPr>
          </a:lstStyle>
          <a:p>
            <a:pPr lvl="0"/>
            <a:r>
              <a:rPr lang="en-US" dirty="0"/>
              <a:t>Click to edit Master text styles</a:t>
            </a:r>
          </a:p>
        </p:txBody>
      </p:sp>
      <p:sp>
        <p:nvSpPr>
          <p:cNvPr id="10" name="Title 9"/>
          <p:cNvSpPr>
            <a:spLocks noGrp="1"/>
          </p:cNvSpPr>
          <p:nvPr>
            <p:ph type="title"/>
          </p:nvPr>
        </p:nvSpPr>
        <p:spPr/>
        <p:txBody>
          <a:bodyPr/>
          <a:lstStyle/>
          <a:p>
            <a:r>
              <a:rPr lang="en-US" dirty="0"/>
              <a:t>Click to edit Master title style</a:t>
            </a:r>
          </a:p>
        </p:txBody>
      </p:sp>
      <p:sp>
        <p:nvSpPr>
          <p:cNvPr id="20" name="Text Placeholder 2"/>
          <p:cNvSpPr>
            <a:spLocks noGrp="1"/>
          </p:cNvSpPr>
          <p:nvPr>
            <p:ph idx="1"/>
          </p:nvPr>
        </p:nvSpPr>
        <p:spPr>
          <a:xfrm>
            <a:off x="457200" y="2254251"/>
            <a:ext cx="11125200" cy="3871913"/>
          </a:xfrm>
          <a:prstGeom prst="rect">
            <a:avLst/>
          </a:prstGeom>
        </p:spPr>
        <p:txBody>
          <a:bodyPr vert="horz" lIns="91440" tIns="45720" rIns="91440" bIns="45720" rtlCol="0">
            <a:normAutofit/>
          </a:bodyPr>
          <a:lstStyle>
            <a:lvl5pPr>
              <a:lnSpc>
                <a:spcPts val="5200"/>
              </a:lnSpc>
              <a:defRPr sz="4000">
                <a:latin typeface="Neue Light"/>
                <a:cs typeface="Neue Light"/>
              </a:defRPr>
            </a:lvl5pPr>
          </a:lstStyle>
          <a:p>
            <a:pPr lvl="4"/>
            <a:endParaRPr lang="en-US" noProof="0" dirty="0"/>
          </a:p>
        </p:txBody>
      </p:sp>
      <p:sp>
        <p:nvSpPr>
          <p:cNvPr id="7" name="Slide Number Placeholder 5">
            <a:extLst>
              <a:ext uri="{FF2B5EF4-FFF2-40B4-BE49-F238E27FC236}">
                <a16:creationId xmlns:a16="http://schemas.microsoft.com/office/drawing/2014/main" id="{D5ED0FE1-955E-4F6D-9BEC-F570764B9A80}"/>
              </a:ext>
            </a:extLst>
          </p:cNvPr>
          <p:cNvSpPr>
            <a:spLocks noGrp="1"/>
          </p:cNvSpPr>
          <p:nvPr>
            <p:ph type="sldNum" sz="quarter" idx="14"/>
          </p:nvPr>
        </p:nvSpPr>
        <p:spPr/>
        <p:txBody>
          <a:bodyPr/>
          <a:lstStyle>
            <a:lvl1pPr>
              <a:defRPr smtClean="0"/>
            </a:lvl1pPr>
          </a:lstStyle>
          <a:p>
            <a:pPr>
              <a:defRPr/>
            </a:pPr>
            <a:fld id="{4684FB5D-CC3E-42F9-8D9B-71E68A2C03BC}"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62BE84AA-426E-40B8-94C5-BD2BDE1E82BD}"/>
              </a:ext>
            </a:extLst>
          </p:cNvPr>
          <p:cNvSpPr>
            <a:spLocks noGrp="1"/>
          </p:cNvSpPr>
          <p:nvPr>
            <p:ph type="ftr" sz="quarter" idx="15"/>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972086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NS- Title and Bullets">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A46C010C-33BF-4000-A620-BC20F19AF06A}"/>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10" name="Text Placeholder 9"/>
          <p:cNvSpPr>
            <a:spLocks noGrp="1"/>
          </p:cNvSpPr>
          <p:nvPr>
            <p:ph type="body" sz="quarter" idx="13"/>
          </p:nvPr>
        </p:nvSpPr>
        <p:spPr>
          <a:xfrm>
            <a:off x="465667" y="1835151"/>
            <a:ext cx="11235267" cy="4291012"/>
          </a:xfrm>
          <a:prstGeom prst="rect">
            <a:avLst/>
          </a:prstGeom>
        </p:spPr>
        <p:txBody>
          <a:bodyPr vert="horz"/>
          <a:lstStyle>
            <a:lvl1pPr marL="228600" indent="-228600">
              <a:lnSpc>
                <a:spcPts val="3800"/>
              </a:lnSpc>
              <a:spcBef>
                <a:spcPts val="0"/>
              </a:spcBef>
              <a:spcAft>
                <a:spcPts val="0"/>
              </a:spcAft>
              <a:buFont typeface="Wingdings" charset="2"/>
              <a:buChar char="§"/>
              <a:defRPr sz="2400">
                <a:latin typeface="Arial"/>
                <a:cs typeface="Arial"/>
              </a:defRPr>
            </a:lvl1pPr>
            <a:lvl2pPr marL="685800" indent="-228600">
              <a:lnSpc>
                <a:spcPts val="3800"/>
              </a:lnSpc>
              <a:spcBef>
                <a:spcPts val="0"/>
              </a:spcBef>
              <a:spcAft>
                <a:spcPts val="0"/>
              </a:spcAft>
              <a:buFont typeface="Wingdings" charset="2"/>
              <a:buChar char="§"/>
              <a:defRPr sz="2000">
                <a:latin typeface="Arial"/>
                <a:cs typeface="Arial"/>
              </a:defRPr>
            </a:lvl2pPr>
            <a:lvl3pPr>
              <a:lnSpc>
                <a:spcPts val="3800"/>
              </a:lnSpc>
              <a:spcBef>
                <a:spcPts val="0"/>
              </a:spcBef>
              <a:spcAft>
                <a:spcPts val="0"/>
              </a:spcAft>
              <a:buFont typeface="Wingdings" charset="2"/>
              <a:buChar char="§"/>
              <a:defRPr sz="1600">
                <a:latin typeface="Arial"/>
                <a:cs typeface="Arial"/>
              </a:defRPr>
            </a:lvl3pPr>
            <a:lvl4pPr>
              <a:lnSpc>
                <a:spcPts val="3800"/>
              </a:lnSpc>
              <a:spcBef>
                <a:spcPts val="0"/>
              </a:spcBef>
              <a:spcAft>
                <a:spcPts val="0"/>
              </a:spcAft>
              <a:buFont typeface="Wingdings" charset="2"/>
              <a:buChar char="§"/>
              <a:defRPr sz="1400">
                <a:latin typeface="Arial"/>
                <a:cs typeface="Arial"/>
              </a:defRPr>
            </a:lvl4pPr>
            <a:lvl5pPr marL="2171700" indent="-228600">
              <a:lnSpc>
                <a:spcPts val="3800"/>
              </a:lnSpc>
              <a:spcBef>
                <a:spcPts val="0"/>
              </a:spcBef>
              <a:spcAft>
                <a:spcPts val="0"/>
              </a:spcAft>
              <a:buFont typeface="Wingdings" charset="2"/>
              <a:buChar cha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en-US" dirty="0"/>
              <a:t>Click to edit Master title style</a:t>
            </a:r>
          </a:p>
        </p:txBody>
      </p:sp>
      <p:sp>
        <p:nvSpPr>
          <p:cNvPr id="12" name="Text Placeholder 10"/>
          <p:cNvSpPr>
            <a:spLocks noGrp="1"/>
          </p:cNvSpPr>
          <p:nvPr>
            <p:ph type="body" sz="quarter" idx="14"/>
          </p:nvPr>
        </p:nvSpPr>
        <p:spPr>
          <a:xfrm>
            <a:off x="423333" y="1063625"/>
            <a:ext cx="5291667" cy="501650"/>
          </a:xfrm>
          <a:prstGeom prst="rect">
            <a:avLst/>
          </a:prstGeom>
        </p:spPr>
        <p:txBody>
          <a:bodyPr vert="horz"/>
          <a:lstStyle>
            <a:lvl1pPr>
              <a:buFontTx/>
              <a:buNone/>
              <a:defRPr sz="2400" b="1" i="0">
                <a:latin typeface="Arial"/>
                <a:cs typeface="Arial"/>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C79010DC-6409-4FE3-A14E-C48942E24D79}"/>
              </a:ext>
            </a:extLst>
          </p:cNvPr>
          <p:cNvSpPr>
            <a:spLocks noGrp="1"/>
          </p:cNvSpPr>
          <p:nvPr>
            <p:ph type="sldNum" sz="quarter" idx="15"/>
          </p:nvPr>
        </p:nvSpPr>
        <p:spPr/>
        <p:txBody>
          <a:bodyPr/>
          <a:lstStyle>
            <a:lvl1pPr>
              <a:defRPr smtClean="0"/>
            </a:lvl1pPr>
          </a:lstStyle>
          <a:p>
            <a:pPr>
              <a:defRPr/>
            </a:pPr>
            <a:fld id="{C15195E3-3893-4478-A08D-59474C100776}"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9C39D73F-96D4-4FEE-AABF-87B9529C4B44}"/>
              </a:ext>
            </a:extLst>
          </p:cNvPr>
          <p:cNvSpPr>
            <a:spLocks noGrp="1"/>
          </p:cNvSpPr>
          <p:nvPr>
            <p:ph type="ftr" sz="quarter" idx="16"/>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237264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NS-Picture with Caption">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8E2C8496-82B3-4F0B-AF13-D7D22E81F7C6}"/>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3" name="Picture Placeholder 2"/>
          <p:cNvSpPr>
            <a:spLocks noGrp="1"/>
          </p:cNvSpPr>
          <p:nvPr>
            <p:ph type="pic" idx="1"/>
          </p:nvPr>
        </p:nvSpPr>
        <p:spPr>
          <a:xfrm>
            <a:off x="527051" y="2336800"/>
            <a:ext cx="11283949" cy="3759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33917" y="1733550"/>
            <a:ext cx="7315200" cy="804862"/>
          </a:xfrm>
          <a:prstGeom prst="rect">
            <a:avLst/>
          </a:prstGeom>
        </p:spPr>
        <p:txBody>
          <a:bodyPr/>
          <a:lstStyle>
            <a:lvl1pPr marL="0" indent="0" algn="l">
              <a:buNone/>
              <a:defRPr sz="13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2"/>
          <p:cNvSpPr>
            <a:spLocks noGrp="1"/>
          </p:cNvSpPr>
          <p:nvPr>
            <p:ph type="title"/>
          </p:nvPr>
        </p:nvSpPr>
        <p:spPr/>
        <p:txBody>
          <a:bodyPr/>
          <a:lstStyle/>
          <a:p>
            <a:r>
              <a:rPr lang="en-US" dirty="0"/>
              <a:t>Click to edit Master title style</a:t>
            </a:r>
          </a:p>
        </p:txBody>
      </p:sp>
      <p:sp>
        <p:nvSpPr>
          <p:cNvPr id="14" name="Text Placeholder 10"/>
          <p:cNvSpPr>
            <a:spLocks noGrp="1"/>
          </p:cNvSpPr>
          <p:nvPr>
            <p:ph type="body" sz="quarter" idx="13"/>
          </p:nvPr>
        </p:nvSpPr>
        <p:spPr>
          <a:xfrm>
            <a:off x="423333" y="1063625"/>
            <a:ext cx="5291667" cy="501650"/>
          </a:xfrm>
          <a:prstGeom prst="rect">
            <a:avLst/>
          </a:prstGeom>
        </p:spPr>
        <p:txBody>
          <a:bodyPr vert="horz"/>
          <a:lstStyle>
            <a:lvl1pPr>
              <a:buFontTx/>
              <a:buNone/>
              <a:defRPr sz="2400" b="1" i="0">
                <a:solidFill>
                  <a:srgbClr val="000000"/>
                </a:solidFill>
                <a:latin typeface="Arial"/>
                <a:cs typeface="Arial"/>
              </a:defRPr>
            </a:lvl1pPr>
          </a:lstStyle>
          <a:p>
            <a:pPr lvl="0"/>
            <a:r>
              <a:rPr lang="en-US" dirty="0"/>
              <a:t>Click to edit Master text styles</a:t>
            </a:r>
          </a:p>
        </p:txBody>
      </p:sp>
      <p:sp>
        <p:nvSpPr>
          <p:cNvPr id="7" name="Slide Number Placeholder 5">
            <a:extLst>
              <a:ext uri="{FF2B5EF4-FFF2-40B4-BE49-F238E27FC236}">
                <a16:creationId xmlns:a16="http://schemas.microsoft.com/office/drawing/2014/main" id="{225BA7DA-D2E0-4605-B265-178A719FE79D}"/>
              </a:ext>
            </a:extLst>
          </p:cNvPr>
          <p:cNvSpPr>
            <a:spLocks noGrp="1"/>
          </p:cNvSpPr>
          <p:nvPr>
            <p:ph type="sldNum" sz="quarter" idx="14"/>
          </p:nvPr>
        </p:nvSpPr>
        <p:spPr/>
        <p:txBody>
          <a:bodyPr/>
          <a:lstStyle>
            <a:lvl1pPr>
              <a:defRPr smtClean="0"/>
            </a:lvl1pPr>
          </a:lstStyle>
          <a:p>
            <a:pPr>
              <a:defRPr/>
            </a:pPr>
            <a:fld id="{4A8ECF6B-7243-4DB1-AD76-02D43B14D271}"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ABED6CE9-4228-4A74-BC5D-B16DD891F255}"/>
              </a:ext>
            </a:extLst>
          </p:cNvPr>
          <p:cNvSpPr>
            <a:spLocks noGrp="1"/>
          </p:cNvSpPr>
          <p:nvPr>
            <p:ph type="ftr" sz="quarter" idx="15"/>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4104849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NS - Multi-Picture with Caption">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7CD26789-9CC4-419E-AD0B-5236B0B0E641}"/>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3" name="Picture Placeholder 2"/>
          <p:cNvSpPr>
            <a:spLocks noGrp="1"/>
          </p:cNvSpPr>
          <p:nvPr>
            <p:ph type="pic" idx="1"/>
          </p:nvPr>
        </p:nvSpPr>
        <p:spPr>
          <a:xfrm>
            <a:off x="527051" y="2952750"/>
            <a:ext cx="6830483" cy="3143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33917" y="1733550"/>
            <a:ext cx="7315200" cy="804862"/>
          </a:xfrm>
          <a:prstGeom prst="rect">
            <a:avLst/>
          </a:prstGeom>
        </p:spPr>
        <p:txBody>
          <a:bodyPr/>
          <a:lstStyle>
            <a:lvl1pPr marL="0" indent="0" algn="l">
              <a:buNone/>
              <a:defRPr sz="1300">
                <a:latin typeface="Neue Regular"/>
                <a:cs typeface="Neue Regula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4" name="Text Placeholder 10"/>
          <p:cNvSpPr>
            <a:spLocks noGrp="1"/>
          </p:cNvSpPr>
          <p:nvPr>
            <p:ph type="body" sz="quarter" idx="13"/>
          </p:nvPr>
        </p:nvSpPr>
        <p:spPr>
          <a:xfrm>
            <a:off x="423333" y="1063625"/>
            <a:ext cx="5291667" cy="501650"/>
          </a:xfrm>
          <a:prstGeom prst="rect">
            <a:avLst/>
          </a:prstGeom>
        </p:spPr>
        <p:txBody>
          <a:bodyPr vert="horz"/>
          <a:lstStyle>
            <a:lvl1pPr>
              <a:buFontTx/>
              <a:buNone/>
              <a:defRPr sz="2400" b="1" i="0">
                <a:latin typeface="Arial"/>
                <a:cs typeface="Arial"/>
              </a:defRPr>
            </a:lvl1pPr>
          </a:lstStyle>
          <a:p>
            <a:pPr lvl="0"/>
            <a:r>
              <a:rPr lang="en-US" dirty="0"/>
              <a:t>Click to edit Master text styles</a:t>
            </a:r>
          </a:p>
        </p:txBody>
      </p:sp>
      <p:sp>
        <p:nvSpPr>
          <p:cNvPr id="12" name="Picture Placeholder 2"/>
          <p:cNvSpPr>
            <a:spLocks noGrp="1"/>
          </p:cNvSpPr>
          <p:nvPr>
            <p:ph type="pic" idx="14"/>
          </p:nvPr>
        </p:nvSpPr>
        <p:spPr>
          <a:xfrm>
            <a:off x="7628467" y="1733550"/>
            <a:ext cx="4133848" cy="43624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8" name="Slide Number Placeholder 5">
            <a:extLst>
              <a:ext uri="{FF2B5EF4-FFF2-40B4-BE49-F238E27FC236}">
                <a16:creationId xmlns:a16="http://schemas.microsoft.com/office/drawing/2014/main" id="{7944098C-9050-41CE-91E8-FABF1B9B7972}"/>
              </a:ext>
            </a:extLst>
          </p:cNvPr>
          <p:cNvSpPr>
            <a:spLocks noGrp="1"/>
          </p:cNvSpPr>
          <p:nvPr>
            <p:ph type="sldNum" sz="quarter" idx="15"/>
          </p:nvPr>
        </p:nvSpPr>
        <p:spPr/>
        <p:txBody>
          <a:bodyPr/>
          <a:lstStyle>
            <a:lvl1pPr>
              <a:defRPr smtClean="0"/>
            </a:lvl1pPr>
          </a:lstStyle>
          <a:p>
            <a:pPr>
              <a:defRPr/>
            </a:pPr>
            <a:fld id="{941E307A-E954-48AC-BB90-0865367C8D4A}"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E28F4993-BFB4-4C3D-A827-8DCEA68C5468}"/>
              </a:ext>
            </a:extLst>
          </p:cNvPr>
          <p:cNvSpPr>
            <a:spLocks noGrp="1"/>
          </p:cNvSpPr>
          <p:nvPr>
            <p:ph type="ftr" sz="quarter" idx="16"/>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357850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514C-344B-4FE5-B14D-F5C14E0C7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9997C-5058-4E30-A061-F308E6EA5C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9AB3B-F429-4B4D-BE6D-F4FAC46DF3D8}"/>
              </a:ext>
            </a:extLst>
          </p:cNvPr>
          <p:cNvSpPr>
            <a:spLocks noGrp="1"/>
          </p:cNvSpPr>
          <p:nvPr>
            <p:ph type="dt" sz="half" idx="10"/>
          </p:nvPr>
        </p:nvSpPr>
        <p:spPr/>
        <p:txBody>
          <a:bodyPr/>
          <a:lstStyle/>
          <a:p>
            <a:fld id="{711D1B74-BE76-4A2D-B97C-2DDA9B6768D3}" type="datetime1">
              <a:rPr lang="en-US" smtClean="0"/>
              <a:t>6/10/2019</a:t>
            </a:fld>
            <a:endParaRPr lang="en-US"/>
          </a:p>
        </p:txBody>
      </p:sp>
      <p:sp>
        <p:nvSpPr>
          <p:cNvPr id="5" name="Footer Placeholder 4">
            <a:extLst>
              <a:ext uri="{FF2B5EF4-FFF2-40B4-BE49-F238E27FC236}">
                <a16:creationId xmlns:a16="http://schemas.microsoft.com/office/drawing/2014/main" id="{74FA8E6F-56A9-4BC6-BDE2-CEA7D7BF9A1A}"/>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61EB4238-EB6F-48CA-8A33-B26887ADD003}"/>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36709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A9B8-46F6-45AB-BCB0-70775B8ED3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3C032-5651-4D03-966E-BFCF2E5BE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2C5C96-C679-4FAD-8936-92319B550F21}"/>
              </a:ext>
            </a:extLst>
          </p:cNvPr>
          <p:cNvSpPr>
            <a:spLocks noGrp="1"/>
          </p:cNvSpPr>
          <p:nvPr>
            <p:ph type="dt" sz="half" idx="10"/>
          </p:nvPr>
        </p:nvSpPr>
        <p:spPr/>
        <p:txBody>
          <a:bodyPr/>
          <a:lstStyle/>
          <a:p>
            <a:fld id="{DF39916B-47CA-492A-93D8-F3D3B8AD2F8D}" type="datetime1">
              <a:rPr lang="en-US" smtClean="0"/>
              <a:t>6/10/2019</a:t>
            </a:fld>
            <a:endParaRPr lang="en-US"/>
          </a:p>
        </p:txBody>
      </p:sp>
      <p:sp>
        <p:nvSpPr>
          <p:cNvPr id="5" name="Footer Placeholder 4">
            <a:extLst>
              <a:ext uri="{FF2B5EF4-FFF2-40B4-BE49-F238E27FC236}">
                <a16:creationId xmlns:a16="http://schemas.microsoft.com/office/drawing/2014/main" id="{380E3DF6-CECE-4E2B-BD2A-42816C3983CC}"/>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14C5A1D5-FACB-41A7-AA30-4CF8839D986A}"/>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3435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3DC8-7EF8-45B0-A3B5-A43149AD3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1430D-C859-4CFD-A3E5-93255526AF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CAA34C-85EC-493A-811D-DFA50B576E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D0120-F3A6-4038-926D-519F6FABB380}"/>
              </a:ext>
            </a:extLst>
          </p:cNvPr>
          <p:cNvSpPr>
            <a:spLocks noGrp="1"/>
          </p:cNvSpPr>
          <p:nvPr>
            <p:ph type="dt" sz="half" idx="10"/>
          </p:nvPr>
        </p:nvSpPr>
        <p:spPr/>
        <p:txBody>
          <a:bodyPr/>
          <a:lstStyle/>
          <a:p>
            <a:fld id="{3023640D-346A-4478-A819-9B43A5D6D653}" type="datetime1">
              <a:rPr lang="en-US" smtClean="0"/>
              <a:t>6/10/2019</a:t>
            </a:fld>
            <a:endParaRPr lang="en-US"/>
          </a:p>
        </p:txBody>
      </p:sp>
      <p:sp>
        <p:nvSpPr>
          <p:cNvPr id="6" name="Footer Placeholder 5">
            <a:extLst>
              <a:ext uri="{FF2B5EF4-FFF2-40B4-BE49-F238E27FC236}">
                <a16:creationId xmlns:a16="http://schemas.microsoft.com/office/drawing/2014/main" id="{61A5178D-4C03-408F-89CD-02BD8AF1F080}"/>
              </a:ext>
            </a:extLst>
          </p:cNvPr>
          <p:cNvSpPr>
            <a:spLocks noGrp="1"/>
          </p:cNvSpPr>
          <p:nvPr>
            <p:ph type="ftr" sz="quarter" idx="11"/>
          </p:nvPr>
        </p:nvSpPr>
        <p:spPr/>
        <p:txBody>
          <a:bodyPr/>
          <a:lstStyle/>
          <a:p>
            <a:r>
              <a:rPr lang="en-US"/>
              <a:t>Center for New York City Affairs</a:t>
            </a:r>
          </a:p>
        </p:txBody>
      </p:sp>
      <p:sp>
        <p:nvSpPr>
          <p:cNvPr id="7" name="Slide Number Placeholder 6">
            <a:extLst>
              <a:ext uri="{FF2B5EF4-FFF2-40B4-BE49-F238E27FC236}">
                <a16:creationId xmlns:a16="http://schemas.microsoft.com/office/drawing/2014/main" id="{AD8D6F54-A1F4-4081-963A-C2C798A4D8F2}"/>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39189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D012-01C9-4205-8D25-A720D11DF0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F8B1B-2961-4ECE-879E-AA5D997BF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F914B9-7699-48EF-A072-FE05555E4E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F4172F-85E2-4A24-8AD4-0F4CBE46B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25B9A3-E741-4B14-9A2E-1F6C3A58A4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937D3-2D67-4CF1-9153-983FE5598D4F}"/>
              </a:ext>
            </a:extLst>
          </p:cNvPr>
          <p:cNvSpPr>
            <a:spLocks noGrp="1"/>
          </p:cNvSpPr>
          <p:nvPr>
            <p:ph type="dt" sz="half" idx="10"/>
          </p:nvPr>
        </p:nvSpPr>
        <p:spPr/>
        <p:txBody>
          <a:bodyPr/>
          <a:lstStyle/>
          <a:p>
            <a:fld id="{CA4359D8-7B5D-45C3-9A9B-4CF75F38D08C}" type="datetime1">
              <a:rPr lang="en-US" smtClean="0"/>
              <a:t>6/10/2019</a:t>
            </a:fld>
            <a:endParaRPr lang="en-US"/>
          </a:p>
        </p:txBody>
      </p:sp>
      <p:sp>
        <p:nvSpPr>
          <p:cNvPr id="8" name="Footer Placeholder 7">
            <a:extLst>
              <a:ext uri="{FF2B5EF4-FFF2-40B4-BE49-F238E27FC236}">
                <a16:creationId xmlns:a16="http://schemas.microsoft.com/office/drawing/2014/main" id="{0B8A70F0-EEB4-4961-BEFF-F2DBE0BF067A}"/>
              </a:ext>
            </a:extLst>
          </p:cNvPr>
          <p:cNvSpPr>
            <a:spLocks noGrp="1"/>
          </p:cNvSpPr>
          <p:nvPr>
            <p:ph type="ftr" sz="quarter" idx="11"/>
          </p:nvPr>
        </p:nvSpPr>
        <p:spPr/>
        <p:txBody>
          <a:bodyPr/>
          <a:lstStyle/>
          <a:p>
            <a:r>
              <a:rPr lang="en-US"/>
              <a:t>Center for New York City Affairs</a:t>
            </a:r>
          </a:p>
        </p:txBody>
      </p:sp>
      <p:sp>
        <p:nvSpPr>
          <p:cNvPr id="9" name="Slide Number Placeholder 8">
            <a:extLst>
              <a:ext uri="{FF2B5EF4-FFF2-40B4-BE49-F238E27FC236}">
                <a16:creationId xmlns:a16="http://schemas.microsoft.com/office/drawing/2014/main" id="{5F309243-D727-4705-B4B3-ACD25687DF01}"/>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91905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C00E-BD1E-4770-B4FB-9BCA3B6E1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EF94D-2D5E-477F-A8FB-E39D3260BEA0}"/>
              </a:ext>
            </a:extLst>
          </p:cNvPr>
          <p:cNvSpPr>
            <a:spLocks noGrp="1"/>
          </p:cNvSpPr>
          <p:nvPr>
            <p:ph type="dt" sz="half" idx="10"/>
          </p:nvPr>
        </p:nvSpPr>
        <p:spPr/>
        <p:txBody>
          <a:bodyPr/>
          <a:lstStyle/>
          <a:p>
            <a:fld id="{9007071D-8A1F-4D98-BF82-6A9FB71F3E36}" type="datetime1">
              <a:rPr lang="en-US" smtClean="0"/>
              <a:t>6/10/2019</a:t>
            </a:fld>
            <a:endParaRPr lang="en-US"/>
          </a:p>
        </p:txBody>
      </p:sp>
      <p:sp>
        <p:nvSpPr>
          <p:cNvPr id="4" name="Footer Placeholder 3">
            <a:extLst>
              <a:ext uri="{FF2B5EF4-FFF2-40B4-BE49-F238E27FC236}">
                <a16:creationId xmlns:a16="http://schemas.microsoft.com/office/drawing/2014/main" id="{B7CC45B7-5F29-4523-B265-511F197563A3}"/>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663AC3DF-F7DC-4AF3-98A6-9D8952B852C4}"/>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309022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15E2F-DEFE-4632-AABA-8F238127428F}"/>
              </a:ext>
            </a:extLst>
          </p:cNvPr>
          <p:cNvSpPr>
            <a:spLocks noGrp="1"/>
          </p:cNvSpPr>
          <p:nvPr>
            <p:ph type="dt" sz="half" idx="10"/>
          </p:nvPr>
        </p:nvSpPr>
        <p:spPr/>
        <p:txBody>
          <a:bodyPr/>
          <a:lstStyle/>
          <a:p>
            <a:fld id="{F219DA5D-BC81-4037-8B96-199781D636F7}" type="datetime1">
              <a:rPr lang="en-US" smtClean="0"/>
              <a:t>6/10/2019</a:t>
            </a:fld>
            <a:endParaRPr lang="en-US"/>
          </a:p>
        </p:txBody>
      </p:sp>
      <p:sp>
        <p:nvSpPr>
          <p:cNvPr id="3" name="Footer Placeholder 2">
            <a:extLst>
              <a:ext uri="{FF2B5EF4-FFF2-40B4-BE49-F238E27FC236}">
                <a16:creationId xmlns:a16="http://schemas.microsoft.com/office/drawing/2014/main" id="{AF76D4C0-14A8-4A4B-B7E4-4F29BCB136A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C681E82E-C627-4351-890F-2FD9D82586E5}"/>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84897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1F81-289E-4755-8145-71871A2BF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6A0C19-B9DB-42D2-9DD1-D8D680CB98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2BE0A-03A7-41A5-B0EB-2AE532948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32E579-67E8-4DC9-BD97-6BAF464F5FCC}"/>
              </a:ext>
            </a:extLst>
          </p:cNvPr>
          <p:cNvSpPr>
            <a:spLocks noGrp="1"/>
          </p:cNvSpPr>
          <p:nvPr>
            <p:ph type="dt" sz="half" idx="10"/>
          </p:nvPr>
        </p:nvSpPr>
        <p:spPr/>
        <p:txBody>
          <a:bodyPr/>
          <a:lstStyle/>
          <a:p>
            <a:fld id="{0659F96E-9735-44D5-A553-4B0B42063339}" type="datetime1">
              <a:rPr lang="en-US" smtClean="0"/>
              <a:t>6/10/2019</a:t>
            </a:fld>
            <a:endParaRPr lang="en-US"/>
          </a:p>
        </p:txBody>
      </p:sp>
      <p:sp>
        <p:nvSpPr>
          <p:cNvPr id="6" name="Footer Placeholder 5">
            <a:extLst>
              <a:ext uri="{FF2B5EF4-FFF2-40B4-BE49-F238E27FC236}">
                <a16:creationId xmlns:a16="http://schemas.microsoft.com/office/drawing/2014/main" id="{B45B9D76-C8FA-4EF3-AE0F-9218CCBA5267}"/>
              </a:ext>
            </a:extLst>
          </p:cNvPr>
          <p:cNvSpPr>
            <a:spLocks noGrp="1"/>
          </p:cNvSpPr>
          <p:nvPr>
            <p:ph type="ftr" sz="quarter" idx="11"/>
          </p:nvPr>
        </p:nvSpPr>
        <p:spPr/>
        <p:txBody>
          <a:bodyPr/>
          <a:lstStyle/>
          <a:p>
            <a:r>
              <a:rPr lang="en-US"/>
              <a:t>Center for New York City Affairs</a:t>
            </a:r>
          </a:p>
        </p:txBody>
      </p:sp>
      <p:sp>
        <p:nvSpPr>
          <p:cNvPr id="7" name="Slide Number Placeholder 6">
            <a:extLst>
              <a:ext uri="{FF2B5EF4-FFF2-40B4-BE49-F238E27FC236}">
                <a16:creationId xmlns:a16="http://schemas.microsoft.com/office/drawing/2014/main" id="{CB08A1F3-FAA3-4490-A469-661B6F2DA803}"/>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56111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5F5E-AC62-4DCC-903F-D654D996B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652CA-257E-499D-87F4-A888575A8A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5BDF8F-2103-4E86-9E59-76EA5BF85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6D6372-670E-4677-8441-FEA3EBDB719D}"/>
              </a:ext>
            </a:extLst>
          </p:cNvPr>
          <p:cNvSpPr>
            <a:spLocks noGrp="1"/>
          </p:cNvSpPr>
          <p:nvPr>
            <p:ph type="dt" sz="half" idx="10"/>
          </p:nvPr>
        </p:nvSpPr>
        <p:spPr/>
        <p:txBody>
          <a:bodyPr/>
          <a:lstStyle/>
          <a:p>
            <a:fld id="{7EC2CF97-F1DB-4460-B323-88F6748CFD5F}" type="datetime1">
              <a:rPr lang="en-US" smtClean="0"/>
              <a:t>6/10/2019</a:t>
            </a:fld>
            <a:endParaRPr lang="en-US"/>
          </a:p>
        </p:txBody>
      </p:sp>
      <p:sp>
        <p:nvSpPr>
          <p:cNvPr id="6" name="Footer Placeholder 5">
            <a:extLst>
              <a:ext uri="{FF2B5EF4-FFF2-40B4-BE49-F238E27FC236}">
                <a16:creationId xmlns:a16="http://schemas.microsoft.com/office/drawing/2014/main" id="{936AD26B-37FC-4B56-9711-24C2276FAAA3}"/>
              </a:ext>
            </a:extLst>
          </p:cNvPr>
          <p:cNvSpPr>
            <a:spLocks noGrp="1"/>
          </p:cNvSpPr>
          <p:nvPr>
            <p:ph type="ftr" sz="quarter" idx="11"/>
          </p:nvPr>
        </p:nvSpPr>
        <p:spPr/>
        <p:txBody>
          <a:bodyPr/>
          <a:lstStyle/>
          <a:p>
            <a:r>
              <a:rPr lang="en-US"/>
              <a:t>Center for New York City Affairs</a:t>
            </a:r>
          </a:p>
        </p:txBody>
      </p:sp>
      <p:sp>
        <p:nvSpPr>
          <p:cNvPr id="7" name="Slide Number Placeholder 6">
            <a:extLst>
              <a:ext uri="{FF2B5EF4-FFF2-40B4-BE49-F238E27FC236}">
                <a16:creationId xmlns:a16="http://schemas.microsoft.com/office/drawing/2014/main" id="{1B4B28EB-07F7-40CA-A204-624F96A5A429}"/>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83472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AB0941-51AE-425C-8B0E-295E9DBB2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2F0CD5-236E-4F63-A119-84E36E0E7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6C6AF-FA30-4F09-ADFB-60722DFFD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F616B-DDAB-42EE-A4CD-0BD5EA0E9AF9}" type="datetime1">
              <a:rPr lang="en-US" smtClean="0"/>
              <a:t>6/10/2019</a:t>
            </a:fld>
            <a:endParaRPr lang="en-US"/>
          </a:p>
        </p:txBody>
      </p:sp>
      <p:sp>
        <p:nvSpPr>
          <p:cNvPr id="5" name="Footer Placeholder 4">
            <a:extLst>
              <a:ext uri="{FF2B5EF4-FFF2-40B4-BE49-F238E27FC236}">
                <a16:creationId xmlns:a16="http://schemas.microsoft.com/office/drawing/2014/main" id="{BA76BFF3-A740-4DCF-A4C0-2B191038C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Center for New York City Affairs</a:t>
            </a:r>
          </a:p>
        </p:txBody>
      </p:sp>
      <p:sp>
        <p:nvSpPr>
          <p:cNvPr id="6" name="Slide Number Placeholder 5">
            <a:extLst>
              <a:ext uri="{FF2B5EF4-FFF2-40B4-BE49-F238E27FC236}">
                <a16:creationId xmlns:a16="http://schemas.microsoft.com/office/drawing/2014/main" id="{A4E7F937-1170-4277-B9B6-25D0F455D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53DFF-8885-4DF9-B834-09ADC70E4708}" type="slidenum">
              <a:rPr lang="en-US" smtClean="0"/>
              <a:t>‹#›</a:t>
            </a:fld>
            <a:endParaRPr lang="en-US"/>
          </a:p>
        </p:txBody>
      </p:sp>
    </p:spTree>
    <p:extLst>
      <p:ext uri="{BB962C8B-B14F-4D97-AF65-F5344CB8AC3E}">
        <p14:creationId xmlns:p14="http://schemas.microsoft.com/office/powerpoint/2010/main" val="306304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66F0E13-698E-4BDB-AD23-A53D31F07FDB}"/>
              </a:ext>
            </a:extLst>
          </p:cNvPr>
          <p:cNvSpPr txBox="1">
            <a:spLocks/>
          </p:cNvSpPr>
          <p:nvPr userDrawn="1"/>
        </p:nvSpPr>
        <p:spPr>
          <a:xfrm>
            <a:off x="457200" y="274638"/>
            <a:ext cx="10972800" cy="798512"/>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br>
              <a:rPr lang="en-US" altLang="en-US" sz="4600">
                <a:latin typeface="Neue Display Black" panose="020B0A04000000020003" pitchFamily="34" charset="0"/>
              </a:rPr>
            </a:br>
            <a:br>
              <a:rPr lang="en-US" altLang="en-US" sz="2400">
                <a:latin typeface="Neue Bold" panose="020B0805000000020003" pitchFamily="34" charset="0"/>
              </a:rPr>
            </a:br>
            <a:endParaRPr lang="en-US" altLang="en-US" sz="4600">
              <a:latin typeface="Neue Display Black" panose="020B0A04000000020003" pitchFamily="34" charset="0"/>
            </a:endParaRPr>
          </a:p>
        </p:txBody>
      </p:sp>
      <p:sp>
        <p:nvSpPr>
          <p:cNvPr id="6147" name="Title Placeholder 15">
            <a:extLst>
              <a:ext uri="{FF2B5EF4-FFF2-40B4-BE49-F238E27FC236}">
                <a16:creationId xmlns:a16="http://schemas.microsoft.com/office/drawing/2014/main" id="{CB2BDF92-32D4-4104-81FD-B6790577ED60}"/>
              </a:ext>
            </a:extLst>
          </p:cNvPr>
          <p:cNvSpPr>
            <a:spLocks noGrp="1"/>
          </p:cNvSpPr>
          <p:nvPr>
            <p:ph type="title"/>
          </p:nvPr>
        </p:nvSpPr>
        <p:spPr bwMode="auto">
          <a:xfrm>
            <a:off x="397933" y="457200"/>
            <a:ext cx="10972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pic>
        <p:nvPicPr>
          <p:cNvPr id="3076" name="Picture 1">
            <a:extLst>
              <a:ext uri="{FF2B5EF4-FFF2-40B4-BE49-F238E27FC236}">
                <a16:creationId xmlns:a16="http://schemas.microsoft.com/office/drawing/2014/main" id="{DBB0541B-9BAA-49E4-8E3D-9C16918CBAD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31800" y="6323013"/>
            <a:ext cx="11328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E2E12790-3939-4914-997A-C43D98B50D8E}"/>
              </a:ext>
            </a:extLst>
          </p:cNvPr>
          <p:cNvSpPr>
            <a:spLocks noGrp="1"/>
          </p:cNvSpPr>
          <p:nvPr>
            <p:ph type="sldNum" sz="quarter" idx="4"/>
          </p:nvPr>
        </p:nvSpPr>
        <p:spPr>
          <a:xfrm>
            <a:off x="11176000" y="6600826"/>
            <a:ext cx="586317" cy="2270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000000"/>
                </a:solidFill>
                <a:latin typeface="Arial" panose="020B0604020202020204" pitchFamily="34" charset="0"/>
              </a:defRPr>
            </a:lvl1pPr>
          </a:lstStyle>
          <a:p>
            <a:pPr>
              <a:defRPr/>
            </a:pPr>
            <a:fld id="{F4B219B9-1ED4-467A-BDE8-433F00F46434}"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7D7318D3-AA7D-428D-AF9A-D5080C14ECF0}"/>
              </a:ext>
            </a:extLst>
          </p:cNvPr>
          <p:cNvSpPr>
            <a:spLocks noGrp="1"/>
          </p:cNvSpPr>
          <p:nvPr>
            <p:ph type="ftr" sz="quarter" idx="3"/>
          </p:nvPr>
        </p:nvSpPr>
        <p:spPr>
          <a:xfrm>
            <a:off x="9906000" y="6600826"/>
            <a:ext cx="1464733" cy="2270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atin typeface="Arial"/>
                <a:ea typeface="ＭＳ Ｐゴシック" charset="0"/>
                <a:cs typeface="Arial"/>
              </a:defRPr>
            </a:lvl1pPr>
          </a:lstStyle>
          <a:p>
            <a:pPr>
              <a:defRPr/>
            </a:pPr>
            <a:r>
              <a:rPr lang="en-US"/>
              <a:t>Center for New York City Affairs</a:t>
            </a:r>
          </a:p>
        </p:txBody>
      </p:sp>
      <p:sp>
        <p:nvSpPr>
          <p:cNvPr id="11" name="Footer Placeholder 2">
            <a:extLst>
              <a:ext uri="{FF2B5EF4-FFF2-40B4-BE49-F238E27FC236}">
                <a16:creationId xmlns:a16="http://schemas.microsoft.com/office/drawing/2014/main" id="{75E00837-1304-4B13-AECB-5A836E7E29CF}"/>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Tree>
    <p:extLst>
      <p:ext uri="{BB962C8B-B14F-4D97-AF65-F5344CB8AC3E}">
        <p14:creationId xmlns:p14="http://schemas.microsoft.com/office/powerpoint/2010/main" val="1566189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457200" rtl="0" eaLnBrk="0" fontAlgn="base" hangingPunct="0">
        <a:spcBef>
          <a:spcPct val="0"/>
        </a:spcBef>
        <a:spcAft>
          <a:spcPct val="0"/>
        </a:spcAft>
        <a:defRPr sz="3600" kern="1200" cap="all">
          <a:solidFill>
            <a:srgbClr val="E32726"/>
          </a:solidFill>
          <a:latin typeface="Arial Black"/>
          <a:ea typeface="ＭＳ Ｐゴシック" pitchFamily="-65" charset="-128"/>
          <a:cs typeface="Arial Black"/>
        </a:defRPr>
      </a:lvl1pPr>
      <a:lvl2pPr algn="l" defTabSz="457200" rtl="0" eaLnBrk="0" fontAlgn="base" hangingPunct="0">
        <a:spcBef>
          <a:spcPct val="0"/>
        </a:spcBef>
        <a:spcAft>
          <a:spcPct val="0"/>
        </a:spcAft>
        <a:defRPr sz="3600">
          <a:solidFill>
            <a:srgbClr val="E32726"/>
          </a:solidFill>
          <a:latin typeface="Arial Black" pitchFamily="-102" charset="0"/>
          <a:ea typeface="ＭＳ Ｐゴシック" pitchFamily="-65" charset="-128"/>
          <a:cs typeface="Arial Black" panose="020B0A04020102020204" pitchFamily="34" charset="0"/>
        </a:defRPr>
      </a:lvl2pPr>
      <a:lvl3pPr algn="l" defTabSz="457200" rtl="0" eaLnBrk="0" fontAlgn="base" hangingPunct="0">
        <a:spcBef>
          <a:spcPct val="0"/>
        </a:spcBef>
        <a:spcAft>
          <a:spcPct val="0"/>
        </a:spcAft>
        <a:defRPr sz="3600">
          <a:solidFill>
            <a:srgbClr val="E32726"/>
          </a:solidFill>
          <a:latin typeface="Arial Black" pitchFamily="-102" charset="0"/>
          <a:ea typeface="ＭＳ Ｐゴシック" pitchFamily="-65" charset="-128"/>
          <a:cs typeface="Arial Black" panose="020B0A04020102020204" pitchFamily="34" charset="0"/>
        </a:defRPr>
      </a:lvl3pPr>
      <a:lvl4pPr algn="l" defTabSz="457200" rtl="0" eaLnBrk="0" fontAlgn="base" hangingPunct="0">
        <a:spcBef>
          <a:spcPct val="0"/>
        </a:spcBef>
        <a:spcAft>
          <a:spcPct val="0"/>
        </a:spcAft>
        <a:defRPr sz="3600">
          <a:solidFill>
            <a:srgbClr val="E32726"/>
          </a:solidFill>
          <a:latin typeface="Arial Black" pitchFamily="-102" charset="0"/>
          <a:ea typeface="ＭＳ Ｐゴシック" pitchFamily="-65" charset="-128"/>
          <a:cs typeface="Arial Black" panose="020B0A04020102020204" pitchFamily="34" charset="0"/>
        </a:defRPr>
      </a:lvl4pPr>
      <a:lvl5pPr algn="l" defTabSz="457200" rtl="0" eaLnBrk="0" fontAlgn="base" hangingPunct="0">
        <a:spcBef>
          <a:spcPct val="0"/>
        </a:spcBef>
        <a:spcAft>
          <a:spcPct val="0"/>
        </a:spcAft>
        <a:defRPr sz="3600">
          <a:solidFill>
            <a:srgbClr val="E32726"/>
          </a:solidFill>
          <a:latin typeface="Arial Black" pitchFamily="-102" charset="0"/>
          <a:ea typeface="ＭＳ Ｐゴシック" pitchFamily="-65" charset="-128"/>
          <a:cs typeface="Arial Black" panose="020B0A04020102020204" pitchFamily="34" charset="0"/>
        </a:defRPr>
      </a:lvl5pPr>
      <a:lvl6pPr marL="457200" algn="l" defTabSz="457200" rtl="0" fontAlgn="base">
        <a:spcBef>
          <a:spcPct val="0"/>
        </a:spcBef>
        <a:spcAft>
          <a:spcPct val="0"/>
        </a:spcAft>
        <a:defRPr sz="4600">
          <a:solidFill>
            <a:schemeClr val="tx1"/>
          </a:solidFill>
          <a:latin typeface="Neue Display Black" pitchFamily="-65" charset="0"/>
          <a:ea typeface="ＭＳ Ｐゴシック" pitchFamily="-65" charset="-128"/>
        </a:defRPr>
      </a:lvl6pPr>
      <a:lvl7pPr marL="914400" algn="l" defTabSz="457200" rtl="0" fontAlgn="base">
        <a:spcBef>
          <a:spcPct val="0"/>
        </a:spcBef>
        <a:spcAft>
          <a:spcPct val="0"/>
        </a:spcAft>
        <a:defRPr sz="4600">
          <a:solidFill>
            <a:schemeClr val="tx1"/>
          </a:solidFill>
          <a:latin typeface="Neue Display Black" pitchFamily="-65" charset="0"/>
          <a:ea typeface="ＭＳ Ｐゴシック" pitchFamily="-65" charset="-128"/>
        </a:defRPr>
      </a:lvl7pPr>
      <a:lvl8pPr marL="1371600" algn="l" defTabSz="457200" rtl="0" fontAlgn="base">
        <a:spcBef>
          <a:spcPct val="0"/>
        </a:spcBef>
        <a:spcAft>
          <a:spcPct val="0"/>
        </a:spcAft>
        <a:defRPr sz="4600">
          <a:solidFill>
            <a:schemeClr val="tx1"/>
          </a:solidFill>
          <a:latin typeface="Neue Display Black" pitchFamily="-65" charset="0"/>
          <a:ea typeface="ＭＳ Ｐゴシック" pitchFamily="-65" charset="-128"/>
        </a:defRPr>
      </a:lvl8pPr>
      <a:lvl9pPr marL="1828800" algn="l" defTabSz="457200" rtl="0" fontAlgn="base">
        <a:spcBef>
          <a:spcPct val="0"/>
        </a:spcBef>
        <a:spcAft>
          <a:spcPct val="0"/>
        </a:spcAft>
        <a:defRPr sz="4600">
          <a:solidFill>
            <a:schemeClr val="tx1"/>
          </a:solidFill>
          <a:latin typeface="Neue Display Black"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2" charset="-128"/>
          <a:cs typeface="ヒラギノ角ゴ Pro W3" pitchFamily="-102"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2" charset="-128"/>
          <a:cs typeface="+mn-cs"/>
        </a:defRPr>
      </a:lvl4pPr>
      <a:lvl5pPr marL="2057400" indent="-2286000" algn="l" defTabSz="457200" rtl="0" eaLnBrk="0" fontAlgn="base" hangingPunct="0">
        <a:lnSpc>
          <a:spcPts val="5200"/>
        </a:lnSpc>
        <a:spcBef>
          <a:spcPct val="0"/>
        </a:spcBef>
        <a:spcAft>
          <a:spcPts val="600"/>
        </a:spcAft>
        <a:defRPr sz="4000" kern="1200">
          <a:solidFill>
            <a:schemeClr val="tx1"/>
          </a:solidFill>
          <a:latin typeface="Neue Light"/>
          <a:ea typeface="ヒラギノ角ゴ Pro W3" pitchFamily="-102" charset="-128"/>
          <a:cs typeface="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centernyc.org/"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B4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generated with very high confidence">
            <a:extLst>
              <a:ext uri="{FF2B5EF4-FFF2-40B4-BE49-F238E27FC236}">
                <a16:creationId xmlns:a16="http://schemas.microsoft.com/office/drawing/2014/main" id="{1F8BCAFE-4A31-4BDE-974E-BDA54EB24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32" y="431656"/>
            <a:ext cx="4514281" cy="1929855"/>
          </a:xfrm>
          <a:prstGeom prst="rect">
            <a:avLst/>
          </a:prstGeom>
        </p:spPr>
      </p:pic>
      <p:sp>
        <p:nvSpPr>
          <p:cNvPr id="2" name="Title 1">
            <a:extLst>
              <a:ext uri="{FF2B5EF4-FFF2-40B4-BE49-F238E27FC236}">
                <a16:creationId xmlns:a16="http://schemas.microsoft.com/office/drawing/2014/main" id="{80968A90-9692-4D0E-A149-95D356212432}"/>
              </a:ext>
            </a:extLst>
          </p:cNvPr>
          <p:cNvSpPr>
            <a:spLocks noGrp="1"/>
          </p:cNvSpPr>
          <p:nvPr>
            <p:ph type="ctrTitle"/>
          </p:nvPr>
        </p:nvSpPr>
        <p:spPr>
          <a:xfrm>
            <a:off x="6208140" y="431655"/>
            <a:ext cx="5205132" cy="5690849"/>
          </a:xfrm>
        </p:spPr>
        <p:txBody>
          <a:bodyPr anchor="b">
            <a:normAutofit/>
          </a:bodyPr>
          <a:lstStyle/>
          <a:p>
            <a:pPr algn="l"/>
            <a:r>
              <a:rPr lang="en-US" sz="2200" b="1" dirty="0">
                <a:latin typeface="Cambria" panose="02040503050406030204" pitchFamily="18" charset="0"/>
              </a:rPr>
              <a:t> </a:t>
            </a:r>
            <a:r>
              <a:rPr lang="en-US" sz="2800" b="1" dirty="0">
                <a:latin typeface="Cambria" panose="02040503050406030204" pitchFamily="18" charset="0"/>
              </a:rPr>
              <a:t>Inequality and New York City</a:t>
            </a:r>
            <a:br>
              <a:rPr lang="en-US" sz="2800" b="1" dirty="0">
                <a:latin typeface="Cambria" panose="02040503050406030204" pitchFamily="18" charset="0"/>
              </a:rPr>
            </a:br>
            <a:r>
              <a:rPr lang="en-US" sz="2800" b="1" dirty="0">
                <a:latin typeface="Cambria" panose="02040503050406030204" pitchFamily="18" charset="0"/>
              </a:rPr>
              <a:t> Economic Structure</a:t>
            </a:r>
            <a:br>
              <a:rPr lang="en-US" sz="2800" b="1" dirty="0">
                <a:latin typeface="Cambria" panose="02040503050406030204" pitchFamily="18" charset="0"/>
              </a:rPr>
            </a:br>
            <a:r>
              <a:rPr lang="en-US" sz="2800" b="1" dirty="0">
                <a:latin typeface="Cambria" panose="02040503050406030204" pitchFamily="18" charset="0"/>
              </a:rPr>
              <a:t> </a:t>
            </a:r>
            <a:br>
              <a:rPr lang="en-US" sz="2200" b="1" dirty="0">
                <a:latin typeface="Cambria" panose="02040503050406030204" pitchFamily="18" charset="0"/>
              </a:rPr>
            </a:br>
            <a:r>
              <a:rPr lang="en-US" sz="2200" b="1" dirty="0">
                <a:latin typeface="Cambria" panose="02040503050406030204" pitchFamily="18" charset="0"/>
              </a:rPr>
              <a:t> </a:t>
            </a:r>
            <a:r>
              <a:rPr lang="en-US" sz="2200" dirty="0">
                <a:latin typeface="Cambria" panose="02040503050406030204" pitchFamily="18" charset="0"/>
              </a:rPr>
              <a:t>June 12, 2019</a:t>
            </a:r>
            <a:br>
              <a:rPr lang="en-US" sz="2200" dirty="0">
                <a:latin typeface="Cambria" panose="02040503050406030204" pitchFamily="18" charset="0"/>
              </a:rPr>
            </a:br>
            <a:br>
              <a:rPr lang="en-US" sz="2200" dirty="0">
                <a:latin typeface="Cambria" panose="02040503050406030204" pitchFamily="18" charset="0"/>
              </a:rPr>
            </a:br>
            <a:br>
              <a:rPr lang="en-US" sz="2200" dirty="0">
                <a:latin typeface="Cambria" panose="02040503050406030204" pitchFamily="18" charset="0"/>
              </a:rPr>
            </a:br>
            <a:br>
              <a:rPr lang="en-US" sz="2200" dirty="0">
                <a:latin typeface="Cambria" panose="02040503050406030204" pitchFamily="18" charset="0"/>
              </a:rPr>
            </a:br>
            <a:r>
              <a:rPr lang="en-US" sz="2200" dirty="0">
                <a:latin typeface="Cambria" panose="02040503050406030204" pitchFamily="18" charset="0"/>
              </a:rPr>
              <a:t> James A. Parrott</a:t>
            </a:r>
            <a:br>
              <a:rPr lang="en-US" sz="2200" dirty="0">
                <a:latin typeface="Cambria" panose="02040503050406030204" pitchFamily="18" charset="0"/>
              </a:rPr>
            </a:br>
            <a:br>
              <a:rPr lang="en-US" sz="2200" dirty="0">
                <a:latin typeface="Cambria" panose="02040503050406030204" pitchFamily="18" charset="0"/>
              </a:rPr>
            </a:br>
            <a:br>
              <a:rPr lang="en-US" sz="2200" dirty="0">
                <a:latin typeface="Cambria" panose="02040503050406030204" pitchFamily="18" charset="0"/>
              </a:rPr>
            </a:br>
            <a:br>
              <a:rPr lang="en-US" sz="2200" dirty="0">
                <a:latin typeface="Cambria" panose="02040503050406030204" pitchFamily="18" charset="0"/>
              </a:rPr>
            </a:br>
            <a:br>
              <a:rPr lang="en-US" sz="2200" dirty="0">
                <a:latin typeface="Cambria" panose="02040503050406030204" pitchFamily="18" charset="0"/>
              </a:rPr>
            </a:br>
            <a:r>
              <a:rPr lang="en-US" sz="2000" b="1" i="1" dirty="0">
                <a:latin typeface="Cambria" panose="02040503050406030204" pitchFamily="18" charset="0"/>
              </a:rPr>
              <a:t>Inequality by the Numbers</a:t>
            </a:r>
            <a:br>
              <a:rPr lang="en-US" sz="2200" b="1" i="1" dirty="0">
                <a:latin typeface="Cambria" panose="02040503050406030204" pitchFamily="18" charset="0"/>
              </a:rPr>
            </a:br>
            <a:r>
              <a:rPr lang="en-US" sz="2000" dirty="0">
                <a:latin typeface="Cambria" panose="02040503050406030204" pitchFamily="18" charset="0"/>
              </a:rPr>
              <a:t>Fifth Annual Workshop, June 10-14, 2019</a:t>
            </a:r>
            <a:br>
              <a:rPr lang="en-US" sz="2200" dirty="0">
                <a:latin typeface="Cambria" panose="02040503050406030204" pitchFamily="18" charset="0"/>
              </a:rPr>
            </a:br>
            <a:r>
              <a:rPr lang="en-US" sz="2000" i="1" dirty="0">
                <a:latin typeface="Cambria" panose="02040503050406030204" pitchFamily="18" charset="0"/>
              </a:rPr>
              <a:t>CUNY Grad Center</a:t>
            </a:r>
            <a:br>
              <a:rPr lang="en-US" sz="2000" i="1" dirty="0">
                <a:latin typeface="Cambria" panose="02040503050406030204" pitchFamily="18" charset="0"/>
              </a:rPr>
            </a:br>
            <a:r>
              <a:rPr lang="en-US" sz="2000" i="1" dirty="0">
                <a:latin typeface="Cambria" panose="02040503050406030204" pitchFamily="18" charset="0"/>
              </a:rPr>
              <a:t>Stone Center on Socio-Economic Inequality</a:t>
            </a:r>
            <a:br>
              <a:rPr lang="en-US" sz="2000" i="1" dirty="0">
                <a:latin typeface="Cambria" panose="02040503050406030204" pitchFamily="18" charset="0"/>
              </a:rPr>
            </a:br>
            <a:endParaRPr lang="en-US" sz="2000" i="1" dirty="0">
              <a:latin typeface="Cambria" panose="02040503050406030204" pitchFamily="18" charset="0"/>
            </a:endParaRPr>
          </a:p>
        </p:txBody>
      </p:sp>
      <p:sp>
        <p:nvSpPr>
          <p:cNvPr id="3" name="Subtitle 2">
            <a:extLst>
              <a:ext uri="{FF2B5EF4-FFF2-40B4-BE49-F238E27FC236}">
                <a16:creationId xmlns:a16="http://schemas.microsoft.com/office/drawing/2014/main" id="{77E3C619-CF38-4A7A-BDFC-47211207153A}"/>
              </a:ext>
            </a:extLst>
          </p:cNvPr>
          <p:cNvSpPr>
            <a:spLocks noGrp="1"/>
          </p:cNvSpPr>
          <p:nvPr>
            <p:ph type="subTitle" idx="1"/>
          </p:nvPr>
        </p:nvSpPr>
        <p:spPr>
          <a:xfrm>
            <a:off x="638921" y="4013165"/>
            <a:ext cx="4204012" cy="2205732"/>
          </a:xfrm>
        </p:spPr>
        <p:txBody>
          <a:bodyPr anchor="t">
            <a:normAutofit fontScale="92500" lnSpcReduction="10000"/>
          </a:bodyPr>
          <a:lstStyle/>
          <a:p>
            <a:pPr algn="r"/>
            <a:endParaRPr lang="en-US" sz="1700" dirty="0">
              <a:solidFill>
                <a:srgbClr val="FFFFFF"/>
              </a:solidFill>
            </a:endParaRPr>
          </a:p>
          <a:p>
            <a:pPr algn="r">
              <a:lnSpc>
                <a:spcPct val="110000"/>
              </a:lnSpc>
            </a:pPr>
            <a:r>
              <a:rPr lang="en-US" sz="1700" dirty="0">
                <a:solidFill>
                  <a:srgbClr val="FFFFFF"/>
                </a:solidFill>
              </a:rPr>
              <a:t>James A. Parrott, PhD   </a:t>
            </a:r>
          </a:p>
          <a:p>
            <a:pPr algn="r">
              <a:lnSpc>
                <a:spcPct val="110000"/>
              </a:lnSpc>
            </a:pPr>
            <a:r>
              <a:rPr lang="en-US" sz="1700" dirty="0">
                <a:solidFill>
                  <a:srgbClr val="FFFFFF"/>
                </a:solidFill>
              </a:rPr>
              <a:t>Director of Economic and Fiscal Policies</a:t>
            </a:r>
          </a:p>
          <a:p>
            <a:pPr algn="r">
              <a:lnSpc>
                <a:spcPct val="110000"/>
              </a:lnSpc>
            </a:pPr>
            <a:r>
              <a:rPr lang="en-US" sz="1700" dirty="0">
                <a:solidFill>
                  <a:srgbClr val="FFFFFF"/>
                </a:solidFill>
              </a:rPr>
              <a:t>Center for New York City Affairs</a:t>
            </a:r>
          </a:p>
          <a:p>
            <a:pPr algn="r">
              <a:lnSpc>
                <a:spcPct val="110000"/>
              </a:lnSpc>
            </a:pPr>
            <a:r>
              <a:rPr lang="en-US" sz="1700" dirty="0">
                <a:solidFill>
                  <a:srgbClr val="FFFFFF"/>
                </a:solidFill>
              </a:rPr>
              <a:t>New School University</a:t>
            </a:r>
          </a:p>
          <a:p>
            <a:pPr algn="r">
              <a:lnSpc>
                <a:spcPct val="110000"/>
              </a:lnSpc>
            </a:pPr>
            <a:r>
              <a:rPr lang="en-US" sz="1700" dirty="0">
                <a:solidFill>
                  <a:srgbClr val="FFFFFF"/>
                </a:solidFill>
              </a:rPr>
              <a:t>ParrottJ@newschool.edu</a:t>
            </a:r>
          </a:p>
        </p:txBody>
      </p:sp>
    </p:spTree>
    <p:extLst>
      <p:ext uri="{BB962C8B-B14F-4D97-AF65-F5344CB8AC3E}">
        <p14:creationId xmlns:p14="http://schemas.microsoft.com/office/powerpoint/2010/main" val="116541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Content Placeholder 7">
            <a:extLst>
              <a:ext uri="{FF2B5EF4-FFF2-40B4-BE49-F238E27FC236}">
                <a16:creationId xmlns:a16="http://schemas.microsoft.com/office/drawing/2014/main" id="{62F74F55-52CC-414F-981B-44FA8837C44B}"/>
              </a:ext>
            </a:extLst>
          </p:cNvPr>
          <p:cNvPicPr>
            <a:picLocks noChangeAspect="1"/>
          </p:cNvPicPr>
          <p:nvPr/>
        </p:nvPicPr>
        <p:blipFill>
          <a:blip r:embed="rId2"/>
          <a:stretch>
            <a:fillRect/>
          </a:stretch>
        </p:blipFill>
        <p:spPr>
          <a:xfrm>
            <a:off x="643467" y="1484727"/>
            <a:ext cx="6891187" cy="3863894"/>
          </a:xfrm>
          <a:prstGeom prst="rect">
            <a:avLst/>
          </a:prstGeom>
        </p:spPr>
      </p:pic>
      <p:sp>
        <p:nvSpPr>
          <p:cNvPr id="44" name="Rectangle 43">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AB56F8-B405-46AB-AF15-E7B4FBAC6171}"/>
              </a:ext>
            </a:extLst>
          </p:cNvPr>
          <p:cNvSpPr>
            <a:spLocks noGrp="1"/>
          </p:cNvSpPr>
          <p:nvPr>
            <p:ph type="title"/>
          </p:nvPr>
        </p:nvSpPr>
        <p:spPr>
          <a:xfrm>
            <a:off x="8300720" y="643467"/>
            <a:ext cx="3738880" cy="2394373"/>
          </a:xfrm>
          <a:prstGeom prst="ellipse">
            <a:avLst/>
          </a:prstGeom>
        </p:spPr>
        <p:txBody>
          <a:bodyPr vert="horz" lIns="91440" tIns="45720" rIns="91440" bIns="45720" rtlCol="0" anchor="b">
            <a:noAutofit/>
          </a:bodyPr>
          <a:lstStyle/>
          <a:p>
            <a:r>
              <a:rPr lang="en-US" sz="2400" b="1" kern="1200" dirty="0">
                <a:solidFill>
                  <a:schemeClr val="bg1"/>
                </a:solidFill>
                <a:latin typeface="+mj-lt"/>
                <a:ea typeface="+mj-ea"/>
                <a:cs typeface="+mj-cs"/>
              </a:rPr>
              <a:t>Income share of top 1% much greater in New York City than in the U.S. </a:t>
            </a:r>
            <a:br>
              <a:rPr lang="en-US" sz="2400" b="1" kern="1200" dirty="0">
                <a:solidFill>
                  <a:schemeClr val="bg1"/>
                </a:solidFill>
                <a:latin typeface="+mj-lt"/>
                <a:ea typeface="+mj-ea"/>
                <a:cs typeface="+mj-cs"/>
              </a:rPr>
            </a:br>
            <a:endParaRPr lang="en-US" sz="2400" b="1" kern="1200" dirty="0">
              <a:solidFill>
                <a:schemeClr val="bg1"/>
              </a:solidFill>
              <a:latin typeface="+mj-lt"/>
              <a:ea typeface="+mj-ea"/>
              <a:cs typeface="+mj-cs"/>
            </a:endParaRPr>
          </a:p>
        </p:txBody>
      </p:sp>
      <p:sp>
        <p:nvSpPr>
          <p:cNvPr id="31" name="Content Placeholder 30">
            <a:extLst>
              <a:ext uri="{FF2B5EF4-FFF2-40B4-BE49-F238E27FC236}">
                <a16:creationId xmlns:a16="http://schemas.microsoft.com/office/drawing/2014/main" id="{9998BCF0-9C4C-47FF-920C-4FE100AD28BA}"/>
              </a:ext>
            </a:extLst>
          </p:cNvPr>
          <p:cNvSpPr>
            <a:spLocks noGrp="1"/>
          </p:cNvSpPr>
          <p:nvPr>
            <p:ph idx="1"/>
          </p:nvPr>
        </p:nvSpPr>
        <p:spPr>
          <a:xfrm>
            <a:off x="8402321" y="3358609"/>
            <a:ext cx="3637280" cy="2239552"/>
          </a:xfrm>
        </p:spPr>
        <p:txBody>
          <a:bodyPr>
            <a:normAutofit/>
          </a:bodyPr>
          <a:lstStyle/>
          <a:p>
            <a:pPr marL="0" indent="0">
              <a:buNone/>
            </a:pPr>
            <a:endParaRPr lang="en-US" sz="1800" dirty="0">
              <a:solidFill>
                <a:schemeClr val="bg1"/>
              </a:solidFill>
              <a:latin typeface="Abadi Extra Light" panose="020B0604020202020204" pitchFamily="34" charset="0"/>
              <a:cs typeface="Arial" panose="020B0604020202020204" pitchFamily="34" charset="0"/>
            </a:endParaRPr>
          </a:p>
          <a:p>
            <a:pPr marL="0" indent="0">
              <a:buNone/>
            </a:pPr>
            <a:r>
              <a:rPr lang="en-US" sz="1800" dirty="0">
                <a:solidFill>
                  <a:schemeClr val="bg1"/>
                </a:solidFill>
                <a:latin typeface="Abadi Extra Light" panose="020B0604020202020204" pitchFamily="34" charset="0"/>
                <a:cs typeface="Arial" panose="020B0604020202020204" pitchFamily="34" charset="0"/>
              </a:rPr>
              <a:t>1% share in NYC fell in 2015 due to capital gains decline, and in 2016 due to tax planning in anticipation of Trump tax cuts.</a:t>
            </a:r>
          </a:p>
        </p:txBody>
      </p:sp>
      <p:sp>
        <p:nvSpPr>
          <p:cNvPr id="3" name="Footer Placeholder 2">
            <a:extLst>
              <a:ext uri="{FF2B5EF4-FFF2-40B4-BE49-F238E27FC236}">
                <a16:creationId xmlns:a16="http://schemas.microsoft.com/office/drawing/2014/main" id="{E1390FF9-A4A5-49C7-80B5-798C8546053F}"/>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EAF6CBE5-7645-49EC-948D-9CF6FD9419CD}"/>
              </a:ext>
            </a:extLst>
          </p:cNvPr>
          <p:cNvSpPr>
            <a:spLocks noGrp="1"/>
          </p:cNvSpPr>
          <p:nvPr>
            <p:ph type="sldNum" sz="quarter" idx="12"/>
          </p:nvPr>
        </p:nvSpPr>
        <p:spPr/>
        <p:txBody>
          <a:bodyPr/>
          <a:lstStyle/>
          <a:p>
            <a:fld id="{95753DFF-8885-4DF9-B834-09ADC70E4708}" type="slidenum">
              <a:rPr lang="en-US" smtClean="0"/>
              <a:t>10</a:t>
            </a:fld>
            <a:endParaRPr lang="en-US"/>
          </a:p>
        </p:txBody>
      </p:sp>
    </p:spTree>
    <p:extLst>
      <p:ext uri="{BB962C8B-B14F-4D97-AF65-F5344CB8AC3E}">
        <p14:creationId xmlns:p14="http://schemas.microsoft.com/office/powerpoint/2010/main" val="271040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1BD971-301A-491E-94CC-86D537FC41CF}"/>
              </a:ext>
            </a:extLst>
          </p:cNvPr>
          <p:cNvPicPr>
            <a:picLocks noChangeAspect="1"/>
          </p:cNvPicPr>
          <p:nvPr/>
        </p:nvPicPr>
        <p:blipFill>
          <a:blip r:embed="rId2"/>
          <a:stretch>
            <a:fillRect/>
          </a:stretch>
        </p:blipFill>
        <p:spPr>
          <a:xfrm>
            <a:off x="1709333" y="643466"/>
            <a:ext cx="8773333" cy="5571067"/>
          </a:xfrm>
          <a:prstGeom prst="rect">
            <a:avLst/>
          </a:prstGeom>
        </p:spPr>
      </p:pic>
      <p:sp>
        <p:nvSpPr>
          <p:cNvPr id="3" name="Footer Placeholder 2">
            <a:extLst>
              <a:ext uri="{FF2B5EF4-FFF2-40B4-BE49-F238E27FC236}">
                <a16:creationId xmlns:a16="http://schemas.microsoft.com/office/drawing/2014/main" id="{AC746FA4-842B-49EF-A652-DE5B96C0F42F}"/>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B0B51FCD-C5B4-40F8-BDA3-40A2DEAD5D90}"/>
              </a:ext>
            </a:extLst>
          </p:cNvPr>
          <p:cNvSpPr>
            <a:spLocks noGrp="1"/>
          </p:cNvSpPr>
          <p:nvPr>
            <p:ph type="sldNum" sz="quarter" idx="12"/>
          </p:nvPr>
        </p:nvSpPr>
        <p:spPr/>
        <p:txBody>
          <a:bodyPr/>
          <a:lstStyle/>
          <a:p>
            <a:fld id="{95753DFF-8885-4DF9-B834-09ADC70E4708}" type="slidenum">
              <a:rPr lang="en-US" smtClean="0"/>
              <a:t>11</a:t>
            </a:fld>
            <a:endParaRPr lang="en-US"/>
          </a:p>
        </p:txBody>
      </p:sp>
    </p:spTree>
    <p:extLst>
      <p:ext uri="{BB962C8B-B14F-4D97-AF65-F5344CB8AC3E}">
        <p14:creationId xmlns:p14="http://schemas.microsoft.com/office/powerpoint/2010/main" val="261144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04B465-1FF0-45DD-AD4F-116AAF1C4658}"/>
              </a:ext>
            </a:extLst>
          </p:cNvPr>
          <p:cNvSpPr>
            <a:spLocks noGrp="1"/>
          </p:cNvSpPr>
          <p:nvPr>
            <p:ph type="title"/>
          </p:nvPr>
        </p:nvSpPr>
        <p:spPr>
          <a:xfrm>
            <a:off x="863029" y="1012004"/>
            <a:ext cx="3416158" cy="4795408"/>
          </a:xfrm>
        </p:spPr>
        <p:txBody>
          <a:bodyPr>
            <a:normAutofit/>
          </a:bodyPr>
          <a:lstStyle/>
          <a:p>
            <a:r>
              <a:rPr lang="en-US" sz="3400" b="1" dirty="0">
                <a:solidFill>
                  <a:srgbClr val="FFFFFF"/>
                </a:solidFill>
                <a:latin typeface="Cambria" panose="02040503050406030204" pitchFamily="18" charset="0"/>
              </a:rPr>
              <a:t>What accounts for NYC’s higher income concentration?</a:t>
            </a:r>
            <a:endParaRPr lang="en-US" sz="3400" dirty="0">
              <a:solidFill>
                <a:srgbClr val="FFFFFF"/>
              </a:solidFill>
              <a:latin typeface="Cambria" panose="02040503050406030204" pitchFamily="18" charset="0"/>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8892701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4AFC6F3E-602B-448E-BAA0-A07ECB06249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544BF45C-B861-44CA-B0BD-CAD58C8266A5}"/>
              </a:ext>
            </a:extLst>
          </p:cNvPr>
          <p:cNvSpPr>
            <a:spLocks noGrp="1"/>
          </p:cNvSpPr>
          <p:nvPr>
            <p:ph type="sldNum" sz="quarter" idx="12"/>
          </p:nvPr>
        </p:nvSpPr>
        <p:spPr/>
        <p:txBody>
          <a:bodyPr/>
          <a:lstStyle/>
          <a:p>
            <a:fld id="{95753DFF-8885-4DF9-B834-09ADC70E4708}" type="slidenum">
              <a:rPr lang="en-US" smtClean="0"/>
              <a:t>12</a:t>
            </a:fld>
            <a:endParaRPr lang="en-US"/>
          </a:p>
        </p:txBody>
      </p:sp>
    </p:spTree>
    <p:extLst>
      <p:ext uri="{BB962C8B-B14F-4D97-AF65-F5344CB8AC3E}">
        <p14:creationId xmlns:p14="http://schemas.microsoft.com/office/powerpoint/2010/main" val="271496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15F79FE-F190-4BA4-9413-54918DE10C52}"/>
              </a:ext>
            </a:extLst>
          </p:cNvPr>
          <p:cNvSpPr>
            <a:spLocks noGrp="1"/>
          </p:cNvSpPr>
          <p:nvPr>
            <p:ph type="title"/>
          </p:nvPr>
        </p:nvSpPr>
        <p:spPr>
          <a:xfrm>
            <a:off x="838200" y="963877"/>
            <a:ext cx="3494362" cy="4930246"/>
          </a:xfrm>
        </p:spPr>
        <p:txBody>
          <a:bodyPr>
            <a:normAutofit/>
          </a:bodyPr>
          <a:lstStyle/>
          <a:p>
            <a:pPr algn="r"/>
            <a:r>
              <a:rPr lang="en-US" b="1" dirty="0">
                <a:solidFill>
                  <a:schemeClr val="accent1"/>
                </a:solidFill>
              </a:rPr>
              <a:t>Income sources for NYC’s richest 1% in 2016</a:t>
            </a:r>
            <a:br>
              <a:rPr lang="en-US" b="1" dirty="0">
                <a:solidFill>
                  <a:schemeClr val="accent1"/>
                </a:solidFill>
              </a:rPr>
            </a:br>
            <a:br>
              <a:rPr lang="en-US" b="1" dirty="0">
                <a:solidFill>
                  <a:schemeClr val="accent1"/>
                </a:solidFill>
              </a:rPr>
            </a:br>
            <a:endParaRPr lang="en-US" b="1" dirty="0">
              <a:solidFill>
                <a:schemeClr val="accent1"/>
              </a:solidFill>
            </a:endParaRP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D536808-2414-4C98-A4B6-E8309625D8A9}"/>
              </a:ext>
            </a:extLst>
          </p:cNvPr>
          <p:cNvSpPr>
            <a:spLocks noGrp="1"/>
          </p:cNvSpPr>
          <p:nvPr>
            <p:ph idx="1"/>
          </p:nvPr>
        </p:nvSpPr>
        <p:spPr>
          <a:xfrm>
            <a:off x="4976031" y="963877"/>
            <a:ext cx="6377769" cy="4930246"/>
          </a:xfrm>
        </p:spPr>
        <p:txBody>
          <a:bodyPr anchor="ctr">
            <a:normAutofit/>
          </a:bodyPr>
          <a:lstStyle/>
          <a:p>
            <a:pPr lvl="0"/>
            <a:r>
              <a:rPr lang="en-US" sz="2400"/>
              <a:t>In 2016, wages were 36% of income for top 1%; capital gains and business income each about 25%, and dividends and interest were 12%.</a:t>
            </a:r>
          </a:p>
          <a:p>
            <a:pPr marL="0" indent="0">
              <a:buNone/>
            </a:pPr>
            <a:endParaRPr lang="en-US" sz="2400"/>
          </a:p>
          <a:p>
            <a:pPr lvl="0"/>
            <a:r>
              <a:rPr lang="en-US" sz="2400"/>
              <a:t>Top 1% of NYC households had high shares of all forms of income:</a:t>
            </a:r>
          </a:p>
          <a:p>
            <a:pPr lvl="1"/>
            <a:r>
              <a:rPr lang="en-US"/>
              <a:t>36% all income</a:t>
            </a:r>
          </a:p>
          <a:p>
            <a:pPr lvl="1"/>
            <a:r>
              <a:rPr lang="en-US"/>
              <a:t>18% wage income</a:t>
            </a:r>
          </a:p>
          <a:p>
            <a:pPr lvl="1"/>
            <a:r>
              <a:rPr lang="en-US"/>
              <a:t>70% dividends and interest</a:t>
            </a:r>
          </a:p>
          <a:p>
            <a:pPr lvl="1"/>
            <a:r>
              <a:rPr lang="en-US"/>
              <a:t>71% business income</a:t>
            </a:r>
          </a:p>
          <a:p>
            <a:pPr lvl="1"/>
            <a:r>
              <a:rPr lang="en-US"/>
              <a:t>86% realized capital gains</a:t>
            </a:r>
          </a:p>
          <a:p>
            <a:endParaRPr lang="en-US" sz="2400"/>
          </a:p>
        </p:txBody>
      </p:sp>
      <p:sp>
        <p:nvSpPr>
          <p:cNvPr id="2" name="Footer Placeholder 1">
            <a:extLst>
              <a:ext uri="{FF2B5EF4-FFF2-40B4-BE49-F238E27FC236}">
                <a16:creationId xmlns:a16="http://schemas.microsoft.com/office/drawing/2014/main" id="{CE2E38BA-22AE-462B-8523-9B3B9E4FCF4F}"/>
              </a:ext>
            </a:extLst>
          </p:cNvPr>
          <p:cNvSpPr>
            <a:spLocks noGrp="1"/>
          </p:cNvSpPr>
          <p:nvPr>
            <p:ph type="ftr" sz="quarter" idx="11"/>
          </p:nvPr>
        </p:nvSpPr>
        <p:spPr/>
        <p:txBody>
          <a:bodyPr/>
          <a:lstStyle/>
          <a:p>
            <a:r>
              <a:rPr lang="en-US"/>
              <a:t>Center for New York City Affairs</a:t>
            </a:r>
          </a:p>
        </p:txBody>
      </p:sp>
      <p:sp>
        <p:nvSpPr>
          <p:cNvPr id="3" name="Slide Number Placeholder 2">
            <a:extLst>
              <a:ext uri="{FF2B5EF4-FFF2-40B4-BE49-F238E27FC236}">
                <a16:creationId xmlns:a16="http://schemas.microsoft.com/office/drawing/2014/main" id="{AB23998F-B7E6-47B1-910F-9F2D2C41C9B2}"/>
              </a:ext>
            </a:extLst>
          </p:cNvPr>
          <p:cNvSpPr>
            <a:spLocks noGrp="1"/>
          </p:cNvSpPr>
          <p:nvPr>
            <p:ph type="sldNum" sz="quarter" idx="12"/>
          </p:nvPr>
        </p:nvSpPr>
        <p:spPr/>
        <p:txBody>
          <a:bodyPr/>
          <a:lstStyle/>
          <a:p>
            <a:fld id="{95753DFF-8885-4DF9-B834-09ADC70E4708}" type="slidenum">
              <a:rPr lang="en-US" smtClean="0"/>
              <a:t>13</a:t>
            </a:fld>
            <a:endParaRPr lang="en-US"/>
          </a:p>
        </p:txBody>
      </p:sp>
    </p:spTree>
    <p:extLst>
      <p:ext uri="{BB962C8B-B14F-4D97-AF65-F5344CB8AC3E}">
        <p14:creationId xmlns:p14="http://schemas.microsoft.com/office/powerpoint/2010/main" val="3592471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E2DD66-0D6C-4BE8-9BA6-D9E2E5DDF594}"/>
              </a:ext>
            </a:extLst>
          </p:cNvPr>
          <p:cNvPicPr>
            <a:picLocks noChangeAspect="1"/>
          </p:cNvPicPr>
          <p:nvPr/>
        </p:nvPicPr>
        <p:blipFill>
          <a:blip r:embed="rId2"/>
          <a:stretch>
            <a:fillRect/>
          </a:stretch>
        </p:blipFill>
        <p:spPr>
          <a:xfrm>
            <a:off x="1391920" y="548047"/>
            <a:ext cx="9458959" cy="5761905"/>
          </a:xfrm>
          <a:prstGeom prst="rect">
            <a:avLst/>
          </a:prstGeom>
        </p:spPr>
      </p:pic>
      <p:sp>
        <p:nvSpPr>
          <p:cNvPr id="3" name="Footer Placeholder 2">
            <a:extLst>
              <a:ext uri="{FF2B5EF4-FFF2-40B4-BE49-F238E27FC236}">
                <a16:creationId xmlns:a16="http://schemas.microsoft.com/office/drawing/2014/main" id="{1899330D-443B-4DEA-84E7-E1DDAE4C50D8}"/>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E073CE54-E670-4BED-8A20-A3FC3A00AA12}"/>
              </a:ext>
            </a:extLst>
          </p:cNvPr>
          <p:cNvSpPr>
            <a:spLocks noGrp="1"/>
          </p:cNvSpPr>
          <p:nvPr>
            <p:ph type="sldNum" sz="quarter" idx="12"/>
          </p:nvPr>
        </p:nvSpPr>
        <p:spPr/>
        <p:txBody>
          <a:bodyPr/>
          <a:lstStyle/>
          <a:p>
            <a:fld id="{95753DFF-8885-4DF9-B834-09ADC70E4708}" type="slidenum">
              <a:rPr lang="en-US" smtClean="0"/>
              <a:t>14</a:t>
            </a:fld>
            <a:endParaRPr lang="en-US"/>
          </a:p>
        </p:txBody>
      </p:sp>
    </p:spTree>
    <p:extLst>
      <p:ext uri="{BB962C8B-B14F-4D97-AF65-F5344CB8AC3E}">
        <p14:creationId xmlns:p14="http://schemas.microsoft.com/office/powerpoint/2010/main" val="394470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BB9581-2E1D-405D-AC21-AD669748D5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noFill/>
          <a:ln w="6350" cap="sq" cmpd="sng" algn="ctr">
            <a:solidFill>
              <a:schemeClr val="tx1">
                <a:lumMod val="75000"/>
                <a:lumOff val="25000"/>
              </a:schemeClr>
            </a:solidFill>
            <a:prstDash val="solid"/>
            <a:miter lim="800000"/>
          </a:ln>
          <a:effectLst/>
        </p:spPr>
      </p:sp>
      <p:pic>
        <p:nvPicPr>
          <p:cNvPr id="4" name="Content Placeholder 3" descr="A screenshot of a cell phone&#10;&#10;Description generated with very high confidence">
            <a:extLst>
              <a:ext uri="{FF2B5EF4-FFF2-40B4-BE49-F238E27FC236}">
                <a16:creationId xmlns:a16="http://schemas.microsoft.com/office/drawing/2014/main" id="{381E30F2-6B18-44D5-B3FA-742C7CE6AE39}"/>
              </a:ext>
            </a:extLst>
          </p:cNvPr>
          <p:cNvPicPr>
            <a:picLocks noGrp="1"/>
          </p:cNvPicPr>
          <p:nvPr>
            <p:ph idx="1"/>
          </p:nvPr>
        </p:nvPicPr>
        <p:blipFill>
          <a:blip r:embed="rId2"/>
          <a:stretch>
            <a:fillRect/>
          </a:stretch>
        </p:blipFill>
        <p:spPr>
          <a:xfrm>
            <a:off x="725264" y="1107441"/>
            <a:ext cx="6681376" cy="4762400"/>
          </a:xfrm>
          <a:prstGeom prst="rect">
            <a:avLst/>
          </a:prstGeom>
        </p:spPr>
      </p:pic>
      <p:sp>
        <p:nvSpPr>
          <p:cNvPr id="2" name="Title 1">
            <a:extLst>
              <a:ext uri="{FF2B5EF4-FFF2-40B4-BE49-F238E27FC236}">
                <a16:creationId xmlns:a16="http://schemas.microsoft.com/office/drawing/2014/main" id="{0E05A17F-7704-4BFE-98D7-1E3C47FDADFE}"/>
              </a:ext>
            </a:extLst>
          </p:cNvPr>
          <p:cNvSpPr>
            <a:spLocks noGrp="1"/>
          </p:cNvSpPr>
          <p:nvPr>
            <p:ph type="title"/>
          </p:nvPr>
        </p:nvSpPr>
        <p:spPr>
          <a:xfrm>
            <a:off x="8101083" y="740056"/>
            <a:ext cx="3447450" cy="5129785"/>
          </a:xfrm>
        </p:spPr>
        <p:txBody>
          <a:bodyPr vert="horz" lIns="91440" tIns="45720" rIns="91440" bIns="45720" rtlCol="0" anchor="ctr">
            <a:normAutofit/>
          </a:bodyPr>
          <a:lstStyle/>
          <a:p>
            <a:r>
              <a:rPr lang="en-US" sz="3000" b="1" kern="1200">
                <a:solidFill>
                  <a:schemeClr val="tx1"/>
                </a:solidFill>
                <a:latin typeface="+mj-lt"/>
                <a:ea typeface="+mj-ea"/>
                <a:cs typeface="+mj-cs"/>
              </a:rPr>
              <a:t>If NYC median family income had grown at the same pace as the increase in the city’s per capita gross city product, the 2014 level would have been about $97,000, about two-thirds higher than the 2014 actual.</a:t>
            </a:r>
            <a:br>
              <a:rPr lang="en-US" sz="3000" b="1" kern="1200">
                <a:solidFill>
                  <a:schemeClr val="tx1"/>
                </a:solidFill>
                <a:latin typeface="+mj-lt"/>
                <a:ea typeface="+mj-ea"/>
                <a:cs typeface="+mj-cs"/>
              </a:rPr>
            </a:br>
            <a:endParaRPr lang="en-US" sz="3000" b="1" kern="120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5B7B64BE-9F76-4C89-8114-1259C687F806}"/>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BCD44898-1A66-4CFD-9825-7F3B3F8BA897}"/>
              </a:ext>
            </a:extLst>
          </p:cNvPr>
          <p:cNvSpPr>
            <a:spLocks noGrp="1"/>
          </p:cNvSpPr>
          <p:nvPr>
            <p:ph type="sldNum" sz="quarter" idx="12"/>
          </p:nvPr>
        </p:nvSpPr>
        <p:spPr/>
        <p:txBody>
          <a:bodyPr/>
          <a:lstStyle/>
          <a:p>
            <a:fld id="{95753DFF-8885-4DF9-B834-09ADC70E4708}" type="slidenum">
              <a:rPr lang="en-US" smtClean="0"/>
              <a:t>15</a:t>
            </a:fld>
            <a:endParaRPr lang="en-US"/>
          </a:p>
        </p:txBody>
      </p:sp>
    </p:spTree>
    <p:extLst>
      <p:ext uri="{BB962C8B-B14F-4D97-AF65-F5344CB8AC3E}">
        <p14:creationId xmlns:p14="http://schemas.microsoft.com/office/powerpoint/2010/main" val="104450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0BB9581-2E1D-405D-AC21-AD669748D5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noFill/>
          <a:ln w="6350" cap="sq" cmpd="sng" algn="ctr">
            <a:solidFill>
              <a:schemeClr val="tx1">
                <a:lumMod val="75000"/>
                <a:lumOff val="25000"/>
              </a:schemeClr>
            </a:solidFill>
            <a:prstDash val="solid"/>
            <a:miter lim="800000"/>
          </a:ln>
          <a:effectLst/>
        </p:spPr>
      </p:sp>
      <p:pic>
        <p:nvPicPr>
          <p:cNvPr id="4" name="Content Placeholder 3">
            <a:extLst>
              <a:ext uri="{FF2B5EF4-FFF2-40B4-BE49-F238E27FC236}">
                <a16:creationId xmlns:a16="http://schemas.microsoft.com/office/drawing/2014/main" id="{33BD725E-46DF-4F95-996D-08B62302283F}"/>
              </a:ext>
            </a:extLst>
          </p:cNvPr>
          <p:cNvPicPr>
            <a:picLocks noGrp="1"/>
          </p:cNvPicPr>
          <p:nvPr>
            <p:ph idx="1"/>
          </p:nvPr>
        </p:nvPicPr>
        <p:blipFill rotWithShape="1">
          <a:blip r:embed="rId2"/>
          <a:srcRect/>
          <a:stretch/>
        </p:blipFill>
        <p:spPr>
          <a:xfrm>
            <a:off x="961812" y="914400"/>
            <a:ext cx="6254496" cy="4683760"/>
          </a:xfrm>
          <a:prstGeom prst="rect">
            <a:avLst/>
          </a:prstGeom>
        </p:spPr>
      </p:pic>
      <p:sp>
        <p:nvSpPr>
          <p:cNvPr id="2" name="Title 1">
            <a:extLst>
              <a:ext uri="{FF2B5EF4-FFF2-40B4-BE49-F238E27FC236}">
                <a16:creationId xmlns:a16="http://schemas.microsoft.com/office/drawing/2014/main" id="{8EAEE586-7BB3-46AE-8EB8-F68EC3EC61BA}"/>
              </a:ext>
            </a:extLst>
          </p:cNvPr>
          <p:cNvSpPr>
            <a:spLocks noGrp="1"/>
          </p:cNvSpPr>
          <p:nvPr>
            <p:ph type="title"/>
          </p:nvPr>
        </p:nvSpPr>
        <p:spPr>
          <a:xfrm>
            <a:off x="8019286" y="740056"/>
            <a:ext cx="3447450" cy="5129785"/>
          </a:xfrm>
        </p:spPr>
        <p:txBody>
          <a:bodyPr vert="horz" lIns="91440" tIns="45720" rIns="91440" bIns="45720" rtlCol="0" anchor="ctr">
            <a:normAutofit/>
          </a:bodyPr>
          <a:lstStyle/>
          <a:p>
            <a:r>
              <a:rPr lang="en-US" sz="3700" b="1" kern="1200">
                <a:solidFill>
                  <a:schemeClr val="tx1"/>
                </a:solidFill>
                <a:latin typeface="+mj-lt"/>
                <a:ea typeface="+mj-ea"/>
                <a:cs typeface="+mj-cs"/>
              </a:rPr>
              <a:t>In 1980s &amp; 1990s, NYC’s 1% claimed nearly 2/3 of total income growth; since 2000, 1% share has eased to 55%.</a:t>
            </a:r>
            <a:endParaRPr lang="en-US" sz="3700" kern="120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B01293D2-0D7F-4E79-8238-CAEDD4035B6F}"/>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13A44BB2-D1F3-4F9C-B85A-4F972544E6F2}"/>
              </a:ext>
            </a:extLst>
          </p:cNvPr>
          <p:cNvSpPr>
            <a:spLocks noGrp="1"/>
          </p:cNvSpPr>
          <p:nvPr>
            <p:ph type="sldNum" sz="quarter" idx="12"/>
          </p:nvPr>
        </p:nvSpPr>
        <p:spPr/>
        <p:txBody>
          <a:bodyPr/>
          <a:lstStyle/>
          <a:p>
            <a:fld id="{95753DFF-8885-4DF9-B834-09ADC70E4708}" type="slidenum">
              <a:rPr lang="en-US" smtClean="0"/>
              <a:t>16</a:t>
            </a:fld>
            <a:endParaRPr lang="en-US"/>
          </a:p>
        </p:txBody>
      </p:sp>
    </p:spTree>
    <p:extLst>
      <p:ext uri="{BB962C8B-B14F-4D97-AF65-F5344CB8AC3E}">
        <p14:creationId xmlns:p14="http://schemas.microsoft.com/office/powerpoint/2010/main" val="356520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F86D02-F112-4861-A519-8FBB8C8A99D4}"/>
              </a:ext>
            </a:extLst>
          </p:cNvPr>
          <p:cNvSpPr>
            <a:spLocks noGrp="1"/>
          </p:cNvSpPr>
          <p:nvPr>
            <p:ph type="title"/>
          </p:nvPr>
        </p:nvSpPr>
        <p:spPr>
          <a:xfrm>
            <a:off x="1118215" y="1057527"/>
            <a:ext cx="5956353" cy="2218407"/>
          </a:xfrm>
        </p:spPr>
        <p:txBody>
          <a:bodyPr vert="horz" lIns="91440" tIns="45720" rIns="91440" bIns="45720" rtlCol="0" anchor="b">
            <a:normAutofit fontScale="90000"/>
          </a:bodyPr>
          <a:lstStyle/>
          <a:p>
            <a:pPr algn="r"/>
            <a:r>
              <a:rPr lang="en-US" sz="4000" dirty="0">
                <a:solidFill>
                  <a:schemeClr val="bg1"/>
                </a:solidFill>
                <a:latin typeface="Cambria" panose="02040503050406030204" pitchFamily="18" charset="0"/>
                <a:ea typeface="Cambria" panose="02040503050406030204" pitchFamily="18" charset="0"/>
              </a:rPr>
              <a:t>3. How has NYC’s economic structure changed since 1980 and how has that affected wages and incomes?</a:t>
            </a:r>
            <a:endParaRPr lang="en-US" sz="40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1B808DFC-D603-4848-88B1-BE5B4995D61E}"/>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EFEEF136-9C7D-48C5-9B79-BE5D8F47322E}"/>
              </a:ext>
            </a:extLst>
          </p:cNvPr>
          <p:cNvSpPr>
            <a:spLocks noGrp="1"/>
          </p:cNvSpPr>
          <p:nvPr>
            <p:ph type="sldNum" sz="quarter" idx="12"/>
          </p:nvPr>
        </p:nvSpPr>
        <p:spPr/>
        <p:txBody>
          <a:bodyPr/>
          <a:lstStyle/>
          <a:p>
            <a:fld id="{95753DFF-8885-4DF9-B834-09ADC70E4708}" type="slidenum">
              <a:rPr lang="en-US" smtClean="0"/>
              <a:t>17</a:t>
            </a:fld>
            <a:endParaRPr lang="en-US"/>
          </a:p>
        </p:txBody>
      </p:sp>
    </p:spTree>
    <p:extLst>
      <p:ext uri="{BB962C8B-B14F-4D97-AF65-F5344CB8AC3E}">
        <p14:creationId xmlns:p14="http://schemas.microsoft.com/office/powerpoint/2010/main" val="180235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D6546B-0C39-4B24-A23B-E308FAA64C05}"/>
              </a:ext>
            </a:extLst>
          </p:cNvPr>
          <p:cNvSpPr>
            <a:spLocks noGrp="1"/>
          </p:cNvSpPr>
          <p:nvPr>
            <p:ph type="title"/>
          </p:nvPr>
        </p:nvSpPr>
        <p:spPr>
          <a:xfrm>
            <a:off x="863029" y="1012004"/>
            <a:ext cx="3416158" cy="4795408"/>
          </a:xfrm>
        </p:spPr>
        <p:txBody>
          <a:bodyPr>
            <a:normAutofit/>
          </a:bodyPr>
          <a:lstStyle/>
          <a:p>
            <a:r>
              <a:rPr lang="en-US" sz="4100" b="1" dirty="0">
                <a:solidFill>
                  <a:srgbClr val="FFFFFF"/>
                </a:solidFill>
              </a:rPr>
              <a:t>How did the </a:t>
            </a:r>
            <a:r>
              <a:rPr lang="en-US" sz="4100" b="1" u="sng" dirty="0">
                <a:solidFill>
                  <a:srgbClr val="FFFFFF"/>
                </a:solidFill>
              </a:rPr>
              <a:t>structure</a:t>
            </a:r>
            <a:r>
              <a:rPr lang="en-US" sz="4100" b="1" dirty="0">
                <a:solidFill>
                  <a:srgbClr val="FFFFFF"/>
                </a:solidFill>
              </a:rPr>
              <a:t> of NYC’s economy change in the post-1980 era of income polarization?</a:t>
            </a:r>
            <a:br>
              <a:rPr lang="en-US" sz="4100" dirty="0">
                <a:solidFill>
                  <a:srgbClr val="FFFFFF"/>
                </a:solidFill>
              </a:rPr>
            </a:br>
            <a:endParaRPr lang="en-US" sz="4100" dirty="0">
              <a:solidFill>
                <a:srgbClr val="FFFFFF"/>
              </a:solidFill>
            </a:endParaRPr>
          </a:p>
        </p:txBody>
      </p:sp>
      <p:graphicFrame>
        <p:nvGraphicFramePr>
          <p:cNvPr id="51" name="Content Placeholder 6">
            <a:extLst>
              <a:ext uri="{FF2B5EF4-FFF2-40B4-BE49-F238E27FC236}">
                <a16:creationId xmlns:a16="http://schemas.microsoft.com/office/drawing/2014/main" id="{91CD6FE6-E4B6-4CD1-802F-08C311B843F4}"/>
              </a:ext>
            </a:extLst>
          </p:cNvPr>
          <p:cNvGraphicFramePr>
            <a:graphicFrameLocks noGrp="1"/>
          </p:cNvGraphicFramePr>
          <p:nvPr>
            <p:ph idx="1"/>
            <p:extLst>
              <p:ext uri="{D42A27DB-BD31-4B8C-83A1-F6EECF244321}">
                <p14:modId xmlns:p14="http://schemas.microsoft.com/office/powerpoint/2010/main" val="91099805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99F0C9EA-29A4-465E-A103-0AD03BE498C9}"/>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86149AFD-879A-4CAD-97E1-B0F829EBE345}"/>
              </a:ext>
            </a:extLst>
          </p:cNvPr>
          <p:cNvSpPr>
            <a:spLocks noGrp="1"/>
          </p:cNvSpPr>
          <p:nvPr>
            <p:ph type="sldNum" sz="quarter" idx="12"/>
          </p:nvPr>
        </p:nvSpPr>
        <p:spPr/>
        <p:txBody>
          <a:bodyPr/>
          <a:lstStyle/>
          <a:p>
            <a:fld id="{95753DFF-8885-4DF9-B834-09ADC70E4708}" type="slidenum">
              <a:rPr lang="en-US" smtClean="0"/>
              <a:t>18</a:t>
            </a:fld>
            <a:endParaRPr lang="en-US"/>
          </a:p>
        </p:txBody>
      </p:sp>
    </p:spTree>
    <p:extLst>
      <p:ext uri="{BB962C8B-B14F-4D97-AF65-F5344CB8AC3E}">
        <p14:creationId xmlns:p14="http://schemas.microsoft.com/office/powerpoint/2010/main" val="331975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C0C11-17B3-498D-AA55-E39864C5949F}"/>
              </a:ext>
            </a:extLst>
          </p:cNvPr>
          <p:cNvSpPr>
            <a:spLocks noGrp="1"/>
          </p:cNvSpPr>
          <p:nvPr>
            <p:ph type="title"/>
          </p:nvPr>
        </p:nvSpPr>
        <p:spPr>
          <a:xfrm>
            <a:off x="838200" y="365125"/>
            <a:ext cx="10571480" cy="1325563"/>
          </a:xfrm>
        </p:spPr>
        <p:txBody>
          <a:bodyPr>
            <a:normAutofit/>
          </a:bodyPr>
          <a:lstStyle/>
          <a:p>
            <a:r>
              <a:rPr lang="en-US" b="1" dirty="0"/>
              <a:t>NYC total employment has grown steadily since 2009, and is 800,000 above previous peak</a:t>
            </a:r>
          </a:p>
        </p:txBody>
      </p:sp>
      <p:pic>
        <p:nvPicPr>
          <p:cNvPr id="5" name="Content Placeholder 4" descr="A picture containing writing implement, stationary&#10;&#10;Description automatically generated">
            <a:extLst>
              <a:ext uri="{FF2B5EF4-FFF2-40B4-BE49-F238E27FC236}">
                <a16:creationId xmlns:a16="http://schemas.microsoft.com/office/drawing/2014/main" id="{C68D17B8-BE68-4094-8154-9D872A974C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896" y="1869440"/>
            <a:ext cx="10968208" cy="4135120"/>
          </a:xfrm>
        </p:spPr>
      </p:pic>
      <p:sp>
        <p:nvSpPr>
          <p:cNvPr id="2" name="Footer Placeholder 1">
            <a:extLst>
              <a:ext uri="{FF2B5EF4-FFF2-40B4-BE49-F238E27FC236}">
                <a16:creationId xmlns:a16="http://schemas.microsoft.com/office/drawing/2014/main" id="{20286F3D-073A-4BB5-BE3B-62AF6165F4E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BADA21BD-C89E-4826-B83A-7CEF7382A80C}"/>
              </a:ext>
            </a:extLst>
          </p:cNvPr>
          <p:cNvSpPr>
            <a:spLocks noGrp="1"/>
          </p:cNvSpPr>
          <p:nvPr>
            <p:ph type="sldNum" sz="quarter" idx="12"/>
          </p:nvPr>
        </p:nvSpPr>
        <p:spPr/>
        <p:txBody>
          <a:bodyPr/>
          <a:lstStyle/>
          <a:p>
            <a:fld id="{95753DFF-8885-4DF9-B834-09ADC70E4708}" type="slidenum">
              <a:rPr lang="en-US" smtClean="0"/>
              <a:t>19</a:t>
            </a:fld>
            <a:endParaRPr lang="en-US"/>
          </a:p>
        </p:txBody>
      </p:sp>
    </p:spTree>
    <p:extLst>
      <p:ext uri="{BB962C8B-B14F-4D97-AF65-F5344CB8AC3E}">
        <p14:creationId xmlns:p14="http://schemas.microsoft.com/office/powerpoint/2010/main" val="258519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a:extLst>
              <a:ext uri="{FF2B5EF4-FFF2-40B4-BE49-F238E27FC236}">
                <a16:creationId xmlns:a16="http://schemas.microsoft.com/office/drawing/2014/main" id="{D00CEEE1-5434-48A6-8F1E-717203D0DF1C}"/>
              </a:ext>
            </a:extLst>
          </p:cNvPr>
          <p:cNvSpPr>
            <a:spLocks noGrp="1"/>
          </p:cNvSpPr>
          <p:nvPr>
            <p:ph type="body" sz="quarter" idx="13"/>
          </p:nvPr>
        </p:nvSpPr>
        <p:spPr bwMode="auto">
          <a:xfrm>
            <a:off x="2730279" y="783936"/>
            <a:ext cx="7194550" cy="42910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spcAft>
                <a:spcPct val="0"/>
              </a:spcAft>
              <a:buNone/>
              <a:defRPr/>
            </a:pPr>
            <a:r>
              <a:rPr lang="en-US" altLang="en-US" sz="2000" dirty="0">
                <a:latin typeface="Arial" charset="0"/>
                <a:ea typeface="ＭＳ Ｐゴシック" charset="-128"/>
                <a:cs typeface="ＭＳ Ｐゴシック" charset="-128"/>
              </a:rPr>
              <a:t>The </a:t>
            </a:r>
            <a:r>
              <a:rPr lang="en-US" altLang="en-US" b="1" dirty="0">
                <a:solidFill>
                  <a:srgbClr val="FF0000"/>
                </a:solidFill>
                <a:latin typeface="Arial" charset="0"/>
                <a:ea typeface="ＭＳ Ｐゴシック" charset="-128"/>
                <a:cs typeface="ＭＳ Ｐゴシック" charset="-128"/>
              </a:rPr>
              <a:t>Center for New York City Affairs</a:t>
            </a:r>
            <a:r>
              <a:rPr lang="en-US" altLang="en-US" sz="2000" dirty="0">
                <a:solidFill>
                  <a:srgbClr val="FF0000"/>
                </a:solidFill>
                <a:latin typeface="Arial" charset="0"/>
                <a:ea typeface="ＭＳ Ｐゴシック" charset="-128"/>
                <a:cs typeface="ＭＳ Ｐゴシック" charset="-128"/>
              </a:rPr>
              <a:t> </a:t>
            </a:r>
            <a:r>
              <a:rPr lang="en-US" altLang="en-US" sz="2000" dirty="0">
                <a:latin typeface="Arial" charset="0"/>
                <a:ea typeface="ＭＳ Ｐゴシック" charset="-128"/>
                <a:cs typeface="ＭＳ Ｐゴシック" charset="-128"/>
              </a:rPr>
              <a:t>at The New School is an applied policy research organization that </a:t>
            </a:r>
            <a:r>
              <a:rPr lang="en-US" altLang="en-US" sz="2000" dirty="0">
                <a:solidFill>
                  <a:schemeClr val="accent6">
                    <a:lumMod val="75000"/>
                  </a:schemeClr>
                </a:solidFill>
                <a:latin typeface="Arial" charset="0"/>
                <a:ea typeface="ＭＳ Ｐゴシック" charset="-128"/>
                <a:cs typeface="ＭＳ Ｐゴシック" charset="-128"/>
              </a:rPr>
              <a:t>offers solutions to </a:t>
            </a:r>
            <a:r>
              <a:rPr lang="en-US" altLang="en-US" sz="2000" dirty="0">
                <a:latin typeface="Arial" charset="0"/>
                <a:ea typeface="ＭＳ Ｐゴシック" charset="-128"/>
                <a:cs typeface="ＭＳ Ｐゴシック" charset="-128"/>
              </a:rPr>
              <a:t>the most pressing </a:t>
            </a:r>
            <a:r>
              <a:rPr lang="en-US" altLang="en-US" sz="2000" dirty="0">
                <a:solidFill>
                  <a:schemeClr val="accent6">
                    <a:lumMod val="75000"/>
                  </a:schemeClr>
                </a:solidFill>
                <a:latin typeface="Arial" charset="0"/>
                <a:ea typeface="ＭＳ Ｐゴシック" charset="-128"/>
                <a:cs typeface="ＭＳ Ｐゴシック" charset="-128"/>
              </a:rPr>
              <a:t>social and economic challenges faced by New York communities</a:t>
            </a:r>
            <a:r>
              <a:rPr lang="en-US" altLang="en-US" sz="2000" dirty="0">
                <a:latin typeface="Arial" charset="0"/>
                <a:ea typeface="ＭＳ Ｐゴシック" charset="-128"/>
                <a:cs typeface="ＭＳ Ｐゴシック" charset="-128"/>
              </a:rPr>
              <a:t>. The Center conducts in-depth, timely research that informs public policy.</a:t>
            </a:r>
          </a:p>
          <a:p>
            <a:pPr marL="0" indent="0" eaLnBrk="1" hangingPunct="1">
              <a:spcBef>
                <a:spcPct val="0"/>
              </a:spcBef>
              <a:spcAft>
                <a:spcPct val="0"/>
              </a:spcAft>
              <a:buNone/>
              <a:defRPr/>
            </a:pPr>
            <a:endParaRPr lang="en-US" altLang="en-US" sz="2000" dirty="0">
              <a:latin typeface="Arial" charset="0"/>
              <a:ea typeface="ＭＳ Ｐゴシック" charset="-128"/>
              <a:cs typeface="Arial" charset="0"/>
              <a:hlinkClick r:id="rId2"/>
            </a:endParaRPr>
          </a:p>
          <a:p>
            <a:pPr marL="0" indent="0" eaLnBrk="1" hangingPunct="1">
              <a:spcBef>
                <a:spcPct val="0"/>
              </a:spcBef>
              <a:spcAft>
                <a:spcPct val="0"/>
              </a:spcAft>
              <a:buNone/>
              <a:defRPr/>
            </a:pPr>
            <a:r>
              <a:rPr lang="en-US" altLang="en-US" sz="2000" i="1" dirty="0">
                <a:latin typeface="Arial" charset="0"/>
                <a:ea typeface="ＭＳ Ｐゴシック" charset="-128"/>
                <a:cs typeface="Arial" charset="0"/>
                <a:hlinkClick r:id="rId2"/>
              </a:rPr>
              <a:t>www.centernyc.org</a:t>
            </a:r>
            <a:endParaRPr lang="en-US" altLang="en-US" sz="2000" i="1" dirty="0">
              <a:latin typeface="Arial" charset="0"/>
              <a:ea typeface="ＭＳ Ｐゴシック" charset="-128"/>
              <a:cs typeface="Arial" charset="0"/>
            </a:endParaRPr>
          </a:p>
          <a:p>
            <a:pPr marL="0" indent="0" eaLnBrk="1" hangingPunct="1">
              <a:spcBef>
                <a:spcPct val="0"/>
              </a:spcBef>
              <a:spcAft>
                <a:spcPct val="0"/>
              </a:spcAft>
              <a:buNone/>
              <a:defRPr/>
            </a:pPr>
            <a:endParaRPr lang="en-US" altLang="en-US" sz="2000" dirty="0">
              <a:latin typeface="Arial" charset="0"/>
              <a:ea typeface="Neue Regular" charset="0"/>
              <a:cs typeface="Arial" charset="0"/>
            </a:endParaRPr>
          </a:p>
        </p:txBody>
      </p:sp>
      <p:sp>
        <p:nvSpPr>
          <p:cNvPr id="17411" name="Title 2">
            <a:extLst>
              <a:ext uri="{FF2B5EF4-FFF2-40B4-BE49-F238E27FC236}">
                <a16:creationId xmlns:a16="http://schemas.microsoft.com/office/drawing/2014/main" id="{1D3C579F-C43D-4230-95B7-2E444EB4438B}"/>
              </a:ext>
            </a:extLst>
          </p:cNvPr>
          <p:cNvSpPr>
            <a:spLocks noGrp="1"/>
          </p:cNvSpPr>
          <p:nvPr>
            <p:ph type="title"/>
          </p:nvPr>
        </p:nvSpPr>
        <p:spPr>
          <a:xfrm>
            <a:off x="397933" y="457200"/>
            <a:ext cx="10972800" cy="775252"/>
          </a:xfrm>
        </p:spPr>
        <p:txBody>
          <a:bodyPr/>
          <a:lstStyle/>
          <a:p>
            <a:pPr>
              <a:defRPr/>
            </a:pPr>
            <a:r>
              <a:rPr lang="en-US" dirty="0">
                <a:ea typeface="ＭＳ Ｐゴシック" pitchFamily="-84" charset="-128"/>
              </a:rPr>
              <a:t> </a:t>
            </a:r>
          </a:p>
        </p:txBody>
      </p:sp>
      <p:sp>
        <p:nvSpPr>
          <p:cNvPr id="2" name="Footer Placeholder 1">
            <a:extLst>
              <a:ext uri="{FF2B5EF4-FFF2-40B4-BE49-F238E27FC236}">
                <a16:creationId xmlns:a16="http://schemas.microsoft.com/office/drawing/2014/main" id="{5891BB9B-46E2-4907-82DE-5A24988F3E39}"/>
              </a:ext>
            </a:extLst>
          </p:cNvPr>
          <p:cNvSpPr>
            <a:spLocks noGrp="1"/>
          </p:cNvSpPr>
          <p:nvPr>
            <p:ph type="ftr" sz="quarter" idx="16"/>
          </p:nvPr>
        </p:nvSpPr>
        <p:spPr/>
        <p:txBody>
          <a:bodyPr/>
          <a:lstStyle/>
          <a:p>
            <a:pPr>
              <a:defRPr/>
            </a:pPr>
            <a:r>
              <a:rPr lang="en-US"/>
              <a:t>Center for New York City Affairs</a:t>
            </a:r>
          </a:p>
        </p:txBody>
      </p:sp>
      <p:sp>
        <p:nvSpPr>
          <p:cNvPr id="3" name="Slide Number Placeholder 2">
            <a:extLst>
              <a:ext uri="{FF2B5EF4-FFF2-40B4-BE49-F238E27FC236}">
                <a16:creationId xmlns:a16="http://schemas.microsoft.com/office/drawing/2014/main" id="{7F715E43-6AF4-4410-AFD5-B733E406AD33}"/>
              </a:ext>
            </a:extLst>
          </p:cNvPr>
          <p:cNvSpPr>
            <a:spLocks noGrp="1"/>
          </p:cNvSpPr>
          <p:nvPr>
            <p:ph type="sldNum" sz="quarter" idx="15"/>
          </p:nvPr>
        </p:nvSpPr>
        <p:spPr/>
        <p:txBody>
          <a:bodyPr/>
          <a:lstStyle/>
          <a:p>
            <a:pPr>
              <a:defRPr/>
            </a:pPr>
            <a:fld id="{C15195E3-3893-4478-A08D-59474C100776}"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D6E672-1B4A-4397-94B2-F65F9C5D33D6}"/>
              </a:ext>
            </a:extLst>
          </p:cNvPr>
          <p:cNvSpPr>
            <a:spLocks noGrp="1"/>
          </p:cNvSpPr>
          <p:nvPr>
            <p:ph type="title"/>
          </p:nvPr>
        </p:nvSpPr>
        <p:spPr>
          <a:xfrm>
            <a:off x="838199" y="963877"/>
            <a:ext cx="3816091" cy="4930246"/>
          </a:xfrm>
        </p:spPr>
        <p:txBody>
          <a:bodyPr>
            <a:normAutofit/>
          </a:bodyPr>
          <a:lstStyle/>
          <a:p>
            <a:pPr algn="r"/>
            <a:r>
              <a:rPr lang="en-US" sz="4000" b="1" dirty="0">
                <a:solidFill>
                  <a:schemeClr val="accent1"/>
                </a:solidFill>
              </a:rPr>
              <a:t>NYC’s significant sectoral job shifts since 1980</a:t>
            </a:r>
            <a:br>
              <a:rPr lang="en-US" sz="4000" b="1" dirty="0">
                <a:solidFill>
                  <a:schemeClr val="accent1"/>
                </a:solidFill>
              </a:rPr>
            </a:br>
            <a:br>
              <a:rPr lang="en-US" sz="4000" b="1" dirty="0">
                <a:solidFill>
                  <a:schemeClr val="accent1"/>
                </a:solidFill>
              </a:rPr>
            </a:br>
            <a:endParaRPr lang="en-US" sz="4000"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F5DCDA99-8975-4527-AB11-E90D6005CE9B}"/>
              </a:ext>
            </a:extLst>
          </p:cNvPr>
          <p:cNvSpPr>
            <a:spLocks noGrp="1"/>
          </p:cNvSpPr>
          <p:nvPr>
            <p:ph idx="1"/>
          </p:nvPr>
        </p:nvSpPr>
        <p:spPr>
          <a:xfrm>
            <a:off x="4976031" y="599440"/>
            <a:ext cx="6636846" cy="5638800"/>
          </a:xfrm>
        </p:spPr>
        <p:txBody>
          <a:bodyPr anchor="ctr">
            <a:normAutofit/>
          </a:bodyPr>
          <a:lstStyle/>
          <a:p>
            <a:pPr marL="0" lvl="0" indent="0">
              <a:buNone/>
            </a:pPr>
            <a:r>
              <a:rPr lang="en-US" sz="1800" u="sng" dirty="0"/>
              <a:t>Manufacturing</a:t>
            </a:r>
            <a:r>
              <a:rPr lang="en-US" sz="1800" dirty="0"/>
              <a:t>’s share fell from 30% in 1950 to 16% in 1980, then continued falling to 5% by 2000 and &lt;  2% today.</a:t>
            </a:r>
          </a:p>
          <a:p>
            <a:pPr marL="0" indent="0">
              <a:buNone/>
            </a:pPr>
            <a:r>
              <a:rPr lang="en-US" sz="1800" u="sng" dirty="0"/>
              <a:t>Finance and insurance</a:t>
            </a:r>
            <a:r>
              <a:rPr lang="en-US" sz="1800" dirty="0"/>
              <a:t> employ. rose in 1980s, and while it’s added some jobs since 2010, it’s share has dropped from 12% 1990 to 8%.</a:t>
            </a:r>
          </a:p>
          <a:p>
            <a:pPr marL="0" indent="0">
              <a:buNone/>
            </a:pPr>
            <a:r>
              <a:rPr lang="en-US" sz="1800" u="sng" dirty="0"/>
              <a:t>Local gov’t </a:t>
            </a:r>
            <a:r>
              <a:rPr lang="en-US" sz="1800" u="sng" dirty="0" err="1"/>
              <a:t>empl</a:t>
            </a:r>
            <a:r>
              <a:rPr lang="en-US" sz="1800" u="sng" dirty="0"/>
              <a:t>.</a:t>
            </a:r>
            <a:r>
              <a:rPr lang="en-US" sz="1800" dirty="0"/>
              <a:t> (bulk of all gov’t), slightly higher in 2018 than in 1990, but share of all jobs declined from 13% in 1990 to &lt; 11%.</a:t>
            </a:r>
          </a:p>
          <a:p>
            <a:pPr marL="0" lvl="0" indent="0">
              <a:buNone/>
            </a:pPr>
            <a:r>
              <a:rPr lang="en-US" sz="1800" b="1" i="1" dirty="0"/>
              <a:t>Sectors below accounted for nearly all of 1 million 1990-2018 gain</a:t>
            </a:r>
          </a:p>
          <a:p>
            <a:pPr marL="0" lvl="0" indent="0">
              <a:buNone/>
            </a:pPr>
            <a:r>
              <a:rPr lang="en-US" sz="1800" dirty="0"/>
              <a:t>Steady growth since 1980 in </a:t>
            </a:r>
            <a:r>
              <a:rPr lang="en-US" sz="1800" u="sng" dirty="0"/>
              <a:t>professional services</a:t>
            </a:r>
            <a:r>
              <a:rPr lang="en-US" sz="1800" dirty="0"/>
              <a:t> (law, accounting, management consulting, advertising); with share rising from 7 to 9%.</a:t>
            </a:r>
          </a:p>
          <a:p>
            <a:pPr marL="0" lvl="0" indent="0">
              <a:buNone/>
            </a:pPr>
            <a:r>
              <a:rPr lang="en-US" sz="1800" dirty="0"/>
              <a:t>Substantial growth in </a:t>
            </a:r>
            <a:r>
              <a:rPr lang="en-US" sz="1800" u="sng" dirty="0"/>
              <a:t>priv. education</a:t>
            </a:r>
            <a:r>
              <a:rPr lang="en-US" sz="1800" dirty="0"/>
              <a:t>, </a:t>
            </a:r>
            <a:r>
              <a:rPr lang="en-US" sz="1800" u="sng" dirty="0"/>
              <a:t>health care</a:t>
            </a:r>
            <a:r>
              <a:rPr lang="en-US" sz="1800" dirty="0"/>
              <a:t> and </a:t>
            </a:r>
            <a:r>
              <a:rPr lang="en-US" sz="1800" u="sng" dirty="0"/>
              <a:t>social assistance</a:t>
            </a:r>
            <a:r>
              <a:rPr lang="en-US" sz="1800" dirty="0"/>
              <a:t>; but unique drivers. Combined +520K with share rising from 14% in 1990 to 22%.</a:t>
            </a:r>
          </a:p>
          <a:p>
            <a:pPr marL="0" indent="0">
              <a:buNone/>
            </a:pPr>
            <a:r>
              <a:rPr lang="en-US" sz="1800" dirty="0"/>
              <a:t>Low-wage </a:t>
            </a:r>
            <a:r>
              <a:rPr lang="en-US" sz="1800" u="sng" dirty="0"/>
              <a:t>leisure &amp; hospitality</a:t>
            </a:r>
            <a:r>
              <a:rPr lang="en-US" sz="1800" dirty="0"/>
              <a:t> grew the fastest, doubling employment (+245K) from 1990 to 2018 (share rose 6-10%.)</a:t>
            </a:r>
          </a:p>
        </p:txBody>
      </p:sp>
      <p:sp>
        <p:nvSpPr>
          <p:cNvPr id="3" name="Footer Placeholder 2">
            <a:extLst>
              <a:ext uri="{FF2B5EF4-FFF2-40B4-BE49-F238E27FC236}">
                <a16:creationId xmlns:a16="http://schemas.microsoft.com/office/drawing/2014/main" id="{4DB2C6D6-021E-4096-AFE8-4EF142659474}"/>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52B332D3-956B-460B-BF28-CA50FE6A6415}"/>
              </a:ext>
            </a:extLst>
          </p:cNvPr>
          <p:cNvSpPr>
            <a:spLocks noGrp="1"/>
          </p:cNvSpPr>
          <p:nvPr>
            <p:ph type="sldNum" sz="quarter" idx="12"/>
          </p:nvPr>
        </p:nvSpPr>
        <p:spPr/>
        <p:txBody>
          <a:bodyPr/>
          <a:lstStyle/>
          <a:p>
            <a:fld id="{95753DFF-8885-4DF9-B834-09ADC70E4708}" type="slidenum">
              <a:rPr lang="en-US" smtClean="0"/>
              <a:t>20</a:t>
            </a:fld>
            <a:endParaRPr lang="en-US"/>
          </a:p>
        </p:txBody>
      </p:sp>
    </p:spTree>
    <p:extLst>
      <p:ext uri="{BB962C8B-B14F-4D97-AF65-F5344CB8AC3E}">
        <p14:creationId xmlns:p14="http://schemas.microsoft.com/office/powerpoint/2010/main" val="537149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2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82908-933C-4DD8-AE6B-5FBA37DB10CB}"/>
              </a:ext>
            </a:extLst>
          </p:cNvPr>
          <p:cNvSpPr>
            <a:spLocks noGrp="1"/>
          </p:cNvSpPr>
          <p:nvPr>
            <p:ph type="title"/>
          </p:nvPr>
        </p:nvSpPr>
        <p:spPr>
          <a:xfrm>
            <a:off x="838200" y="963877"/>
            <a:ext cx="3494362" cy="4930246"/>
          </a:xfrm>
        </p:spPr>
        <p:txBody>
          <a:bodyPr>
            <a:normAutofit/>
          </a:bodyPr>
          <a:lstStyle/>
          <a:p>
            <a:pPr algn="r"/>
            <a:br>
              <a:rPr lang="en-US" sz="3700" b="1" dirty="0">
                <a:solidFill>
                  <a:schemeClr val="accent1"/>
                </a:solidFill>
              </a:rPr>
            </a:br>
            <a:r>
              <a:rPr lang="en-US" sz="3700" b="1" dirty="0">
                <a:solidFill>
                  <a:schemeClr val="accent1"/>
                </a:solidFill>
              </a:rPr>
              <a:t>Grouping</a:t>
            </a:r>
            <a:br>
              <a:rPr lang="en-US" sz="3700" b="1" dirty="0">
                <a:solidFill>
                  <a:schemeClr val="accent1"/>
                </a:solidFill>
              </a:rPr>
            </a:br>
            <a:r>
              <a:rPr lang="en-US" sz="3700" b="1" dirty="0">
                <a:solidFill>
                  <a:schemeClr val="accent1"/>
                </a:solidFill>
              </a:rPr>
              <a:t> 21 detailed occupations into four wage tiers</a:t>
            </a:r>
            <a:br>
              <a:rPr lang="en-US" sz="3700" b="1" dirty="0">
                <a:solidFill>
                  <a:schemeClr val="accent1"/>
                </a:solidFill>
              </a:rPr>
            </a:br>
            <a:br>
              <a:rPr lang="en-US" sz="3700" b="1" dirty="0">
                <a:solidFill>
                  <a:schemeClr val="accent1"/>
                </a:solidFill>
              </a:rPr>
            </a:br>
            <a:br>
              <a:rPr lang="en-US" sz="3700" dirty="0">
                <a:solidFill>
                  <a:schemeClr val="accent1"/>
                </a:solidFill>
              </a:rPr>
            </a:br>
            <a:endParaRPr lang="en-US" sz="3700" dirty="0">
              <a:solidFill>
                <a:schemeClr val="accent1"/>
              </a:solidFill>
            </a:endParaRPr>
          </a:p>
        </p:txBody>
      </p:sp>
      <p:cxnSp>
        <p:nvCxnSpPr>
          <p:cNvPr id="56" name="Straight Connector 2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DE75B20B-7CA4-401B-AB9B-584743E04341}"/>
              </a:ext>
            </a:extLst>
          </p:cNvPr>
          <p:cNvSpPr>
            <a:spLocks noGrp="1"/>
          </p:cNvSpPr>
          <p:nvPr>
            <p:ph idx="1"/>
          </p:nvPr>
        </p:nvSpPr>
        <p:spPr>
          <a:xfrm>
            <a:off x="4976031" y="963877"/>
            <a:ext cx="6377769" cy="4930246"/>
          </a:xfrm>
        </p:spPr>
        <p:txBody>
          <a:bodyPr anchor="ctr">
            <a:normAutofit/>
          </a:bodyPr>
          <a:lstStyle/>
          <a:p>
            <a:pPr marL="0" indent="0">
              <a:buNone/>
            </a:pPr>
            <a:r>
              <a:rPr lang="en-US" sz="2200" u="sng" dirty="0"/>
              <a:t>High-wage managers and professionals</a:t>
            </a:r>
            <a:r>
              <a:rPr lang="en-US" sz="2200" dirty="0"/>
              <a:t>: executives, managers, doctors, lawyers, engineers &amp; computer scientists.</a:t>
            </a:r>
          </a:p>
          <a:p>
            <a:pPr marL="0" lvl="0" indent="0">
              <a:buNone/>
            </a:pPr>
            <a:r>
              <a:rPr lang="en-US" sz="2200" u="sng" dirty="0"/>
              <a:t>Middle-wage other professional and technical</a:t>
            </a:r>
            <a:r>
              <a:rPr lang="en-US" sz="2200" dirty="0"/>
              <a:t>: teachers, nurses &amp; other health assessment &amp; treatment, financial &amp; ins. sales and sale supervisors, police &amp; fire fighters.</a:t>
            </a:r>
          </a:p>
          <a:p>
            <a:pPr marL="0" lvl="0" indent="0">
              <a:buNone/>
            </a:pPr>
            <a:r>
              <a:rPr lang="en-US" sz="2200" u="sng" dirty="0"/>
              <a:t>Middle-wage blue collar</a:t>
            </a:r>
            <a:r>
              <a:rPr lang="en-US" sz="2200" dirty="0"/>
              <a:t>: machine operators, precision production, construction trades, drivers, and laborers.</a:t>
            </a:r>
          </a:p>
          <a:p>
            <a:pPr marL="0" lvl="0" indent="0">
              <a:buNone/>
            </a:pPr>
            <a:r>
              <a:rPr lang="en-US" sz="2200" u="sng" dirty="0"/>
              <a:t>Low-wage service</a:t>
            </a:r>
            <a:r>
              <a:rPr lang="en-US" sz="2200" dirty="0"/>
              <a:t>: admin. support, food prep., sales, clerks &amp; cashiers, private household &amp; personal service, building service, nursing &amp; health aides.</a:t>
            </a:r>
          </a:p>
          <a:p>
            <a:pPr marL="0" indent="0">
              <a:buNone/>
            </a:pPr>
            <a:endParaRPr lang="en-US" sz="2200" dirty="0"/>
          </a:p>
        </p:txBody>
      </p:sp>
      <p:sp>
        <p:nvSpPr>
          <p:cNvPr id="3" name="Footer Placeholder 2">
            <a:extLst>
              <a:ext uri="{FF2B5EF4-FFF2-40B4-BE49-F238E27FC236}">
                <a16:creationId xmlns:a16="http://schemas.microsoft.com/office/drawing/2014/main" id="{FE30E09A-ACEA-422C-AAA0-D96FBBF49999}"/>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D50201F0-8A55-4FAD-BBD5-BB17493F7E83}"/>
              </a:ext>
            </a:extLst>
          </p:cNvPr>
          <p:cNvSpPr>
            <a:spLocks noGrp="1"/>
          </p:cNvSpPr>
          <p:nvPr>
            <p:ph type="sldNum" sz="quarter" idx="12"/>
          </p:nvPr>
        </p:nvSpPr>
        <p:spPr/>
        <p:txBody>
          <a:bodyPr/>
          <a:lstStyle/>
          <a:p>
            <a:fld id="{95753DFF-8885-4DF9-B834-09ADC70E4708}" type="slidenum">
              <a:rPr lang="en-US" smtClean="0"/>
              <a:t>21</a:t>
            </a:fld>
            <a:endParaRPr lang="en-US"/>
          </a:p>
        </p:txBody>
      </p:sp>
    </p:spTree>
    <p:extLst>
      <p:ext uri="{BB962C8B-B14F-4D97-AF65-F5344CB8AC3E}">
        <p14:creationId xmlns:p14="http://schemas.microsoft.com/office/powerpoint/2010/main" val="2541413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6BC3C-6B42-4D51-B4DC-5EAAB874196C}"/>
              </a:ext>
            </a:extLst>
          </p:cNvPr>
          <p:cNvPicPr/>
          <p:nvPr/>
        </p:nvPicPr>
        <p:blipFill>
          <a:blip r:embed="rId2"/>
          <a:stretch>
            <a:fillRect/>
          </a:stretch>
        </p:blipFill>
        <p:spPr>
          <a:xfrm>
            <a:off x="2315210" y="538797"/>
            <a:ext cx="7561580" cy="5780405"/>
          </a:xfrm>
          <a:prstGeom prst="rect">
            <a:avLst/>
          </a:prstGeom>
        </p:spPr>
      </p:pic>
      <p:sp>
        <p:nvSpPr>
          <p:cNvPr id="3" name="Footer Placeholder 2">
            <a:extLst>
              <a:ext uri="{FF2B5EF4-FFF2-40B4-BE49-F238E27FC236}">
                <a16:creationId xmlns:a16="http://schemas.microsoft.com/office/drawing/2014/main" id="{188A0EAE-F723-4E02-B90F-15A1C9015110}"/>
              </a:ext>
            </a:extLst>
          </p:cNvPr>
          <p:cNvSpPr>
            <a:spLocks noGrp="1"/>
          </p:cNvSpPr>
          <p:nvPr>
            <p:ph type="ftr" sz="quarter" idx="11"/>
          </p:nvPr>
        </p:nvSpPr>
        <p:spPr>
          <a:xfrm>
            <a:off x="4038600" y="6356350"/>
            <a:ext cx="4114800" cy="365125"/>
          </a:xfrm>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77BF4517-64DB-44A0-9763-1A65C9B081A8}"/>
              </a:ext>
            </a:extLst>
          </p:cNvPr>
          <p:cNvSpPr>
            <a:spLocks noGrp="1"/>
          </p:cNvSpPr>
          <p:nvPr>
            <p:ph type="sldNum" sz="quarter" idx="12"/>
          </p:nvPr>
        </p:nvSpPr>
        <p:spPr>
          <a:xfrm>
            <a:off x="8610600" y="6356350"/>
            <a:ext cx="2743200" cy="365125"/>
          </a:xfrm>
        </p:spPr>
        <p:txBody>
          <a:bodyPr/>
          <a:lstStyle/>
          <a:p>
            <a:fld id="{95753DFF-8885-4DF9-B834-09ADC70E4708}" type="slidenum">
              <a:rPr lang="en-US" smtClean="0"/>
              <a:t>22</a:t>
            </a:fld>
            <a:endParaRPr lang="en-US"/>
          </a:p>
        </p:txBody>
      </p:sp>
    </p:spTree>
    <p:extLst>
      <p:ext uri="{BB962C8B-B14F-4D97-AF65-F5344CB8AC3E}">
        <p14:creationId xmlns:p14="http://schemas.microsoft.com/office/powerpoint/2010/main" val="58529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725202-26E9-42F9-BC1B-3344806EDB3F}"/>
              </a:ext>
            </a:extLst>
          </p:cNvPr>
          <p:cNvPicPr/>
          <p:nvPr/>
        </p:nvPicPr>
        <p:blipFill>
          <a:blip r:embed="rId2"/>
          <a:stretch>
            <a:fillRect/>
          </a:stretch>
        </p:blipFill>
        <p:spPr>
          <a:xfrm>
            <a:off x="1798320" y="182880"/>
            <a:ext cx="8595360" cy="6146800"/>
          </a:xfrm>
          <a:prstGeom prst="rect">
            <a:avLst/>
          </a:prstGeom>
        </p:spPr>
      </p:pic>
      <p:sp>
        <p:nvSpPr>
          <p:cNvPr id="3" name="Footer Placeholder 2">
            <a:extLst>
              <a:ext uri="{FF2B5EF4-FFF2-40B4-BE49-F238E27FC236}">
                <a16:creationId xmlns:a16="http://schemas.microsoft.com/office/drawing/2014/main" id="{0C2B7764-D8C6-44E9-8DE8-95E46CEE934B}"/>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B8730870-2F3F-455A-8F9E-218434B55785}"/>
              </a:ext>
            </a:extLst>
          </p:cNvPr>
          <p:cNvSpPr>
            <a:spLocks noGrp="1"/>
          </p:cNvSpPr>
          <p:nvPr>
            <p:ph type="sldNum" sz="quarter" idx="12"/>
          </p:nvPr>
        </p:nvSpPr>
        <p:spPr/>
        <p:txBody>
          <a:bodyPr/>
          <a:lstStyle/>
          <a:p>
            <a:fld id="{95753DFF-8885-4DF9-B834-09ADC70E4708}" type="slidenum">
              <a:rPr lang="en-US" smtClean="0"/>
              <a:t>23</a:t>
            </a:fld>
            <a:endParaRPr lang="en-US"/>
          </a:p>
        </p:txBody>
      </p:sp>
    </p:spTree>
    <p:extLst>
      <p:ext uri="{BB962C8B-B14F-4D97-AF65-F5344CB8AC3E}">
        <p14:creationId xmlns:p14="http://schemas.microsoft.com/office/powerpoint/2010/main" val="591832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630688-DBEE-4511-9C88-E433E1FE8C66}"/>
              </a:ext>
            </a:extLst>
          </p:cNvPr>
          <p:cNvPicPr/>
          <p:nvPr/>
        </p:nvPicPr>
        <p:blipFill>
          <a:blip r:embed="rId2"/>
          <a:stretch>
            <a:fillRect/>
          </a:stretch>
        </p:blipFill>
        <p:spPr>
          <a:xfrm>
            <a:off x="2595562" y="254000"/>
            <a:ext cx="7000875" cy="6203315"/>
          </a:xfrm>
          <a:prstGeom prst="rect">
            <a:avLst/>
          </a:prstGeom>
        </p:spPr>
      </p:pic>
      <p:sp>
        <p:nvSpPr>
          <p:cNvPr id="3" name="Footer Placeholder 2">
            <a:extLst>
              <a:ext uri="{FF2B5EF4-FFF2-40B4-BE49-F238E27FC236}">
                <a16:creationId xmlns:a16="http://schemas.microsoft.com/office/drawing/2014/main" id="{676EAA80-4C44-4EB5-BD5B-5753440B40A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57DD7CD3-62D9-4E23-8581-6594CDD363A3}"/>
              </a:ext>
            </a:extLst>
          </p:cNvPr>
          <p:cNvSpPr>
            <a:spLocks noGrp="1"/>
          </p:cNvSpPr>
          <p:nvPr>
            <p:ph type="sldNum" sz="quarter" idx="12"/>
          </p:nvPr>
        </p:nvSpPr>
        <p:spPr/>
        <p:txBody>
          <a:bodyPr/>
          <a:lstStyle/>
          <a:p>
            <a:fld id="{95753DFF-8885-4DF9-B834-09ADC70E4708}" type="slidenum">
              <a:rPr lang="en-US" smtClean="0"/>
              <a:t>24</a:t>
            </a:fld>
            <a:endParaRPr lang="en-US"/>
          </a:p>
        </p:txBody>
      </p:sp>
    </p:spTree>
    <p:extLst>
      <p:ext uri="{BB962C8B-B14F-4D97-AF65-F5344CB8AC3E}">
        <p14:creationId xmlns:p14="http://schemas.microsoft.com/office/powerpoint/2010/main" val="2245484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A4D71E-3033-4C4B-87AA-E917A00D7DA3}"/>
              </a:ext>
            </a:extLst>
          </p:cNvPr>
          <p:cNvSpPr>
            <a:spLocks noGrp="1"/>
          </p:cNvSpPr>
          <p:nvPr>
            <p:ph type="title"/>
          </p:nvPr>
        </p:nvSpPr>
        <p:spPr>
          <a:xfrm>
            <a:off x="863029" y="1012004"/>
            <a:ext cx="3416158" cy="4795408"/>
          </a:xfrm>
        </p:spPr>
        <p:txBody>
          <a:bodyPr>
            <a:normAutofit/>
          </a:bodyPr>
          <a:lstStyle/>
          <a:p>
            <a:r>
              <a:rPr lang="en-US" sz="4100" b="1" dirty="0">
                <a:solidFill>
                  <a:srgbClr val="FFFFFF"/>
                </a:solidFill>
              </a:rPr>
              <a:t>Transformation of work in an era of polarization</a:t>
            </a:r>
          </a:p>
        </p:txBody>
      </p:sp>
      <p:graphicFrame>
        <p:nvGraphicFramePr>
          <p:cNvPr id="12" name="Content Placeholder 2">
            <a:extLst>
              <a:ext uri="{FF2B5EF4-FFF2-40B4-BE49-F238E27FC236}">
                <a16:creationId xmlns:a16="http://schemas.microsoft.com/office/drawing/2014/main" id="{20F5296B-0E46-4F76-953A-76AF1BD3CD36}"/>
              </a:ext>
            </a:extLst>
          </p:cNvPr>
          <p:cNvGraphicFramePr>
            <a:graphicFrameLocks noGrp="1"/>
          </p:cNvGraphicFramePr>
          <p:nvPr>
            <p:ph idx="1"/>
            <p:extLst>
              <p:ext uri="{D42A27DB-BD31-4B8C-83A1-F6EECF244321}">
                <p14:modId xmlns:p14="http://schemas.microsoft.com/office/powerpoint/2010/main" val="122835796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9D630DB8-5B98-4175-B9F9-4EEE06E5A685}"/>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7F74D9A4-3596-404C-9BE7-D5F19C8DC73A}"/>
              </a:ext>
            </a:extLst>
          </p:cNvPr>
          <p:cNvSpPr>
            <a:spLocks noGrp="1"/>
          </p:cNvSpPr>
          <p:nvPr>
            <p:ph type="sldNum" sz="quarter" idx="12"/>
          </p:nvPr>
        </p:nvSpPr>
        <p:spPr/>
        <p:txBody>
          <a:bodyPr/>
          <a:lstStyle/>
          <a:p>
            <a:fld id="{95753DFF-8885-4DF9-B834-09ADC70E4708}" type="slidenum">
              <a:rPr lang="en-US" smtClean="0"/>
              <a:t>25</a:t>
            </a:fld>
            <a:endParaRPr lang="en-US"/>
          </a:p>
        </p:txBody>
      </p:sp>
    </p:spTree>
    <p:extLst>
      <p:ext uri="{BB962C8B-B14F-4D97-AF65-F5344CB8AC3E}">
        <p14:creationId xmlns:p14="http://schemas.microsoft.com/office/powerpoint/2010/main" val="3407002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2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A413B2-E002-48EB-A5C2-B1DBDA085CDD}"/>
              </a:ext>
            </a:extLst>
          </p:cNvPr>
          <p:cNvSpPr>
            <a:spLocks noGrp="1"/>
          </p:cNvSpPr>
          <p:nvPr>
            <p:ph type="title"/>
          </p:nvPr>
        </p:nvSpPr>
        <p:spPr>
          <a:xfrm>
            <a:off x="863029" y="1012004"/>
            <a:ext cx="3416158" cy="4795408"/>
          </a:xfrm>
        </p:spPr>
        <p:txBody>
          <a:bodyPr>
            <a:normAutofit/>
          </a:bodyPr>
          <a:lstStyle/>
          <a:p>
            <a:r>
              <a:rPr lang="en-US" b="1">
                <a:solidFill>
                  <a:srgbClr val="FFFFFF"/>
                </a:solidFill>
              </a:rPr>
              <a:t>Relate economic changes to policy changes post-1980</a:t>
            </a:r>
            <a:br>
              <a:rPr lang="en-US">
                <a:solidFill>
                  <a:srgbClr val="FFFFFF"/>
                </a:solidFill>
              </a:rPr>
            </a:br>
            <a:endParaRPr lang="en-US">
              <a:solidFill>
                <a:srgbClr val="FFFFFF"/>
              </a:solidFill>
            </a:endParaRPr>
          </a:p>
        </p:txBody>
      </p:sp>
      <p:graphicFrame>
        <p:nvGraphicFramePr>
          <p:cNvPr id="12" name="Content Placeholder 2">
            <a:extLst>
              <a:ext uri="{FF2B5EF4-FFF2-40B4-BE49-F238E27FC236}">
                <a16:creationId xmlns:a16="http://schemas.microsoft.com/office/drawing/2014/main" id="{6DC924ED-CE5D-4550-9C0B-F94EA1000B6A}"/>
              </a:ext>
            </a:extLst>
          </p:cNvPr>
          <p:cNvGraphicFramePr>
            <a:graphicFrameLocks noGrp="1"/>
          </p:cNvGraphicFramePr>
          <p:nvPr>
            <p:ph idx="1"/>
            <p:extLst>
              <p:ext uri="{D42A27DB-BD31-4B8C-83A1-F6EECF244321}">
                <p14:modId xmlns:p14="http://schemas.microsoft.com/office/powerpoint/2010/main" val="319554621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0AA99862-04F5-4E2F-BC3C-C3F2DF1946D7}"/>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B0F15F29-FFBC-47C7-8FB3-259541B90807}"/>
              </a:ext>
            </a:extLst>
          </p:cNvPr>
          <p:cNvSpPr>
            <a:spLocks noGrp="1"/>
          </p:cNvSpPr>
          <p:nvPr>
            <p:ph type="sldNum" sz="quarter" idx="12"/>
          </p:nvPr>
        </p:nvSpPr>
        <p:spPr/>
        <p:txBody>
          <a:bodyPr/>
          <a:lstStyle/>
          <a:p>
            <a:fld id="{95753DFF-8885-4DF9-B834-09ADC70E4708}" type="slidenum">
              <a:rPr lang="en-US" smtClean="0"/>
              <a:t>26</a:t>
            </a:fld>
            <a:endParaRPr lang="en-US"/>
          </a:p>
        </p:txBody>
      </p:sp>
    </p:spTree>
    <p:extLst>
      <p:ext uri="{BB962C8B-B14F-4D97-AF65-F5344CB8AC3E}">
        <p14:creationId xmlns:p14="http://schemas.microsoft.com/office/powerpoint/2010/main" val="59110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83A2A-61B3-4EC3-8F10-5FF138C9FBBF}"/>
              </a:ext>
            </a:extLst>
          </p:cNvPr>
          <p:cNvSpPr>
            <a:spLocks noGrp="1"/>
          </p:cNvSpPr>
          <p:nvPr>
            <p:ph type="title"/>
          </p:nvPr>
        </p:nvSpPr>
        <p:spPr>
          <a:xfrm>
            <a:off x="838200" y="365125"/>
            <a:ext cx="10515600" cy="1325563"/>
          </a:xfrm>
        </p:spPr>
        <p:txBody>
          <a:bodyPr>
            <a:normAutofit/>
          </a:bodyPr>
          <a:lstStyle/>
          <a:p>
            <a:r>
              <a:rPr lang="en-US" sz="2800" b="1"/>
              <a:t>Local policy-influenced real estate development (both commercial and residential) evolved in a way that favored particular forms of economic change</a:t>
            </a:r>
            <a:endParaRPr lang="en-US" sz="2800"/>
          </a:p>
        </p:txBody>
      </p:sp>
      <p:sp>
        <p:nvSpPr>
          <p:cNvPr id="3" name="Footer Placeholder 2">
            <a:extLst>
              <a:ext uri="{FF2B5EF4-FFF2-40B4-BE49-F238E27FC236}">
                <a16:creationId xmlns:a16="http://schemas.microsoft.com/office/drawing/2014/main" id="{9109FD1A-C44B-4E4E-BA60-A5E4F801717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Center for New York City Affairs</a:t>
            </a:r>
          </a:p>
        </p:txBody>
      </p:sp>
      <p:sp>
        <p:nvSpPr>
          <p:cNvPr id="4" name="Slide Number Placeholder 3">
            <a:extLst>
              <a:ext uri="{FF2B5EF4-FFF2-40B4-BE49-F238E27FC236}">
                <a16:creationId xmlns:a16="http://schemas.microsoft.com/office/drawing/2014/main" id="{D3007091-F845-4D65-AF05-2F923F0385F0}"/>
              </a:ext>
            </a:extLst>
          </p:cNvPr>
          <p:cNvSpPr>
            <a:spLocks noGrp="1"/>
          </p:cNvSpPr>
          <p:nvPr>
            <p:ph type="sldNum" sz="quarter" idx="12"/>
          </p:nvPr>
        </p:nvSpPr>
        <p:spPr>
          <a:xfrm>
            <a:off x="8610600" y="6356350"/>
            <a:ext cx="2743200" cy="365125"/>
          </a:xfrm>
        </p:spPr>
        <p:txBody>
          <a:bodyPr>
            <a:normAutofit/>
          </a:bodyPr>
          <a:lstStyle/>
          <a:p>
            <a:pPr>
              <a:spcAft>
                <a:spcPts val="600"/>
              </a:spcAft>
            </a:pPr>
            <a:fld id="{95753DFF-8885-4DF9-B834-09ADC70E4708}" type="slidenum">
              <a:rPr lang="en-US" smtClean="0"/>
              <a:pPr>
                <a:spcAft>
                  <a:spcPts val="600"/>
                </a:spcAft>
              </a:pPr>
              <a:t>27</a:t>
            </a:fld>
            <a:endParaRPr lang="en-US"/>
          </a:p>
        </p:txBody>
      </p:sp>
      <p:graphicFrame>
        <p:nvGraphicFramePr>
          <p:cNvPr id="5" name="Content Placeholder 2">
            <a:extLst>
              <a:ext uri="{FF2B5EF4-FFF2-40B4-BE49-F238E27FC236}">
                <a16:creationId xmlns:a16="http://schemas.microsoft.com/office/drawing/2014/main" id="{3A1C8173-F332-4752-BB8D-9098659127F4}"/>
              </a:ext>
            </a:extLst>
          </p:cNvPr>
          <p:cNvGraphicFramePr>
            <a:graphicFrameLocks noGrp="1"/>
          </p:cNvGraphicFramePr>
          <p:nvPr>
            <p:ph idx="1"/>
            <p:extLst>
              <p:ext uri="{D42A27DB-BD31-4B8C-83A1-F6EECF244321}">
                <p14:modId xmlns:p14="http://schemas.microsoft.com/office/powerpoint/2010/main" val="19459771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986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772EFEF9-E136-47FB-A969-074CFAEDFF78}"/>
              </a:ext>
            </a:extLst>
          </p:cNvPr>
          <p:cNvSpPr>
            <a:spLocks noGrp="1"/>
          </p:cNvSpPr>
          <p:nvPr>
            <p:ph type="title"/>
          </p:nvPr>
        </p:nvSpPr>
        <p:spPr>
          <a:xfrm>
            <a:off x="904877" y="2415322"/>
            <a:ext cx="3451730" cy="2399869"/>
          </a:xfrm>
        </p:spPr>
        <p:txBody>
          <a:bodyPr>
            <a:normAutofit/>
          </a:bodyPr>
          <a:lstStyle/>
          <a:p>
            <a:pPr algn="ctr"/>
            <a:r>
              <a:rPr lang="en-US" sz="3100" b="1">
                <a:solidFill>
                  <a:srgbClr val="FFFFFF"/>
                </a:solidFill>
              </a:rPr>
              <a:t>How did these changes in economic structure affect wages and incomes?</a:t>
            </a:r>
            <a:br>
              <a:rPr lang="en-US" sz="3100">
                <a:solidFill>
                  <a:srgbClr val="FFFFFF"/>
                </a:solidFill>
              </a:rPr>
            </a:br>
            <a:endParaRPr lang="en-US" sz="3100">
              <a:solidFill>
                <a:srgbClr val="FFFFFF"/>
              </a:solidFill>
            </a:endParaRPr>
          </a:p>
        </p:txBody>
      </p:sp>
      <p:sp>
        <p:nvSpPr>
          <p:cNvPr id="3" name="Content Placeholder 2">
            <a:extLst>
              <a:ext uri="{FF2B5EF4-FFF2-40B4-BE49-F238E27FC236}">
                <a16:creationId xmlns:a16="http://schemas.microsoft.com/office/drawing/2014/main" id="{5E5183CF-82ED-428B-B82A-C70156B12DF0}"/>
              </a:ext>
            </a:extLst>
          </p:cNvPr>
          <p:cNvSpPr>
            <a:spLocks noGrp="1"/>
          </p:cNvSpPr>
          <p:nvPr>
            <p:ph idx="1"/>
          </p:nvPr>
        </p:nvSpPr>
        <p:spPr>
          <a:xfrm>
            <a:off x="5120640" y="804672"/>
            <a:ext cx="6281928" cy="5248656"/>
          </a:xfrm>
        </p:spPr>
        <p:txBody>
          <a:bodyPr anchor="ctr">
            <a:normAutofit/>
          </a:bodyPr>
          <a:lstStyle/>
          <a:p>
            <a:pPr lvl="0"/>
            <a:r>
              <a:rPr lang="en-US" sz="2000" dirty="0"/>
              <a:t>One broad measure is the trend in inflation-adjusted median family income. </a:t>
            </a:r>
          </a:p>
          <a:p>
            <a:pPr lvl="0"/>
            <a:r>
              <a:rPr lang="en-US" sz="2000" dirty="0"/>
              <a:t>Since NYC undergoing significant transformation in racial/ethnic composition, look at by race/ethnicity. </a:t>
            </a:r>
            <a:r>
              <a:rPr lang="en-US" sz="2000" i="1" dirty="0"/>
              <a:t>[NYC also experiencing significant influx of immigrants across the major racial/ethnic categories but nativity is not separately analyzed here.]</a:t>
            </a:r>
          </a:p>
          <a:p>
            <a:pPr lvl="0"/>
            <a:r>
              <a:rPr lang="en-US" sz="2000" b="1" i="1" dirty="0"/>
              <a:t>One caveat:</a:t>
            </a:r>
            <a:r>
              <a:rPr lang="en-US" sz="2000" dirty="0"/>
              <a:t> because of dramatic employment and population decline in the 1970s (both leading up to and after the 1975 fiscal crisis), 1980 income values (technically 1979 incomes) were unusually low, partially accounting for the sizable income gains reported for the 1980s.</a:t>
            </a:r>
          </a:p>
          <a:p>
            <a:endParaRPr lang="en-US" sz="2000" dirty="0"/>
          </a:p>
        </p:txBody>
      </p:sp>
      <p:sp>
        <p:nvSpPr>
          <p:cNvPr id="4" name="Footer Placeholder 3">
            <a:extLst>
              <a:ext uri="{FF2B5EF4-FFF2-40B4-BE49-F238E27FC236}">
                <a16:creationId xmlns:a16="http://schemas.microsoft.com/office/drawing/2014/main" id="{563D3809-35AF-43D6-8E91-140858A29177}"/>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A49450CF-B5EE-4298-88A3-00E4351CDF91}"/>
              </a:ext>
            </a:extLst>
          </p:cNvPr>
          <p:cNvSpPr>
            <a:spLocks noGrp="1"/>
          </p:cNvSpPr>
          <p:nvPr>
            <p:ph type="sldNum" sz="quarter" idx="12"/>
          </p:nvPr>
        </p:nvSpPr>
        <p:spPr/>
        <p:txBody>
          <a:bodyPr/>
          <a:lstStyle/>
          <a:p>
            <a:fld id="{95753DFF-8885-4DF9-B834-09ADC70E4708}" type="slidenum">
              <a:rPr lang="en-US" smtClean="0"/>
              <a:t>28</a:t>
            </a:fld>
            <a:endParaRPr lang="en-US"/>
          </a:p>
        </p:txBody>
      </p:sp>
    </p:spTree>
    <p:extLst>
      <p:ext uri="{BB962C8B-B14F-4D97-AF65-F5344CB8AC3E}">
        <p14:creationId xmlns:p14="http://schemas.microsoft.com/office/powerpoint/2010/main" val="1412865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B564-7AE3-4D69-B4D5-70C88E50E15E}"/>
              </a:ext>
            </a:extLst>
          </p:cNvPr>
          <p:cNvSpPr>
            <a:spLocks noGrp="1"/>
          </p:cNvSpPr>
          <p:nvPr>
            <p:ph type="title"/>
          </p:nvPr>
        </p:nvSpPr>
        <p:spPr>
          <a:xfrm>
            <a:off x="838200" y="365125"/>
            <a:ext cx="10515600" cy="1325563"/>
          </a:xfrm>
        </p:spPr>
        <p:txBody>
          <a:bodyPr>
            <a:noAutofit/>
          </a:bodyPr>
          <a:lstStyle/>
          <a:p>
            <a:br>
              <a:rPr lang="en-US" sz="3200" b="1" dirty="0"/>
            </a:br>
            <a:r>
              <a:rPr lang="en-US" sz="3200" b="1" dirty="0"/>
              <a:t>Median family incomes rose across the board in 1980s, declined for families of color in 1990s-2000s, recent gains for blacks</a:t>
            </a:r>
            <a:br>
              <a:rPr lang="en-US" sz="3200" dirty="0"/>
            </a:br>
            <a:endParaRPr lang="en-US" sz="3200" dirty="0"/>
          </a:p>
        </p:txBody>
      </p:sp>
      <p:pic>
        <p:nvPicPr>
          <p:cNvPr id="4" name="Content Placeholder 3">
            <a:extLst>
              <a:ext uri="{FF2B5EF4-FFF2-40B4-BE49-F238E27FC236}">
                <a16:creationId xmlns:a16="http://schemas.microsoft.com/office/drawing/2014/main" id="{D9FDBD06-F6AF-4835-8E44-867005E623B6}"/>
              </a:ext>
            </a:extLst>
          </p:cNvPr>
          <p:cNvPicPr>
            <a:picLocks noGrp="1" noChangeAspect="1"/>
          </p:cNvPicPr>
          <p:nvPr>
            <p:ph idx="1"/>
          </p:nvPr>
        </p:nvPicPr>
        <p:blipFill>
          <a:blip r:embed="rId2"/>
          <a:stretch>
            <a:fillRect/>
          </a:stretch>
        </p:blipFill>
        <p:spPr>
          <a:xfrm>
            <a:off x="726440" y="1690688"/>
            <a:ext cx="10515600" cy="4226438"/>
          </a:xfrm>
          <a:prstGeom prst="rect">
            <a:avLst/>
          </a:prstGeom>
        </p:spPr>
      </p:pic>
      <p:sp>
        <p:nvSpPr>
          <p:cNvPr id="6" name="TextBox 5">
            <a:extLst>
              <a:ext uri="{FF2B5EF4-FFF2-40B4-BE49-F238E27FC236}">
                <a16:creationId xmlns:a16="http://schemas.microsoft.com/office/drawing/2014/main" id="{B8B2A1D8-4F37-4DD8-9F52-1A6605421E50}"/>
              </a:ext>
            </a:extLst>
          </p:cNvPr>
          <p:cNvSpPr txBox="1"/>
          <p:nvPr/>
        </p:nvSpPr>
        <p:spPr>
          <a:xfrm>
            <a:off x="7589520" y="2710181"/>
            <a:ext cx="2763520" cy="306070"/>
          </a:xfrm>
          <a:prstGeom prst="rect">
            <a:avLst/>
          </a:prstGeom>
          <a:noFill/>
          <a:ln w="12700">
            <a:solidFill>
              <a:srgbClr val="00B0F0"/>
            </a:solidFill>
          </a:ln>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56E5AA7A-21CB-40B1-A386-C55E2D31AFE3}"/>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1F65FE0F-51C2-40FE-BC93-B9FEEDEB7FD5}"/>
              </a:ext>
            </a:extLst>
          </p:cNvPr>
          <p:cNvSpPr>
            <a:spLocks noGrp="1"/>
          </p:cNvSpPr>
          <p:nvPr>
            <p:ph type="sldNum" sz="quarter" idx="12"/>
          </p:nvPr>
        </p:nvSpPr>
        <p:spPr/>
        <p:txBody>
          <a:bodyPr/>
          <a:lstStyle/>
          <a:p>
            <a:fld id="{95753DFF-8885-4DF9-B834-09ADC70E4708}" type="slidenum">
              <a:rPr lang="en-US" smtClean="0"/>
              <a:t>29</a:t>
            </a:fld>
            <a:endParaRPr lang="en-US"/>
          </a:p>
        </p:txBody>
      </p:sp>
    </p:spTree>
    <p:extLst>
      <p:ext uri="{BB962C8B-B14F-4D97-AF65-F5344CB8AC3E}">
        <p14:creationId xmlns:p14="http://schemas.microsoft.com/office/powerpoint/2010/main" val="3074347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8">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1F2FA-5E78-40AA-8383-6B0AAF4B6F56}"/>
              </a:ext>
            </a:extLst>
          </p:cNvPr>
          <p:cNvSpPr>
            <a:spLocks noGrp="1"/>
          </p:cNvSpPr>
          <p:nvPr>
            <p:ph type="ctrTitle"/>
          </p:nvPr>
        </p:nvSpPr>
        <p:spPr>
          <a:xfrm>
            <a:off x="4380588" y="396241"/>
            <a:ext cx="6766078" cy="5862320"/>
          </a:xfrm>
        </p:spPr>
        <p:txBody>
          <a:bodyPr anchor="ctr">
            <a:normAutofit/>
          </a:bodyPr>
          <a:lstStyle/>
          <a:p>
            <a:pPr algn="l"/>
            <a:r>
              <a:rPr lang="en-US" sz="2200" dirty="0">
                <a:solidFill>
                  <a:schemeClr val="tx1">
                    <a:lumMod val="85000"/>
                    <a:lumOff val="15000"/>
                  </a:schemeClr>
                </a:solidFill>
                <a:latin typeface="+mn-lt"/>
              </a:rPr>
              <a:t>1. Income inequality/polarization—reflection of how market-based economic forces mediated by government.</a:t>
            </a:r>
            <a:br>
              <a:rPr lang="en-US" sz="2200" dirty="0">
                <a:solidFill>
                  <a:schemeClr val="tx1">
                    <a:lumMod val="85000"/>
                    <a:lumOff val="15000"/>
                  </a:schemeClr>
                </a:solidFill>
                <a:latin typeface="+mn-lt"/>
              </a:rPr>
            </a:b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2. How polarized are NYC incomes; what are recent trends?</a:t>
            </a:r>
            <a:br>
              <a:rPr lang="en-US" sz="2200" dirty="0">
                <a:solidFill>
                  <a:schemeClr val="tx1">
                    <a:lumMod val="85000"/>
                    <a:lumOff val="15000"/>
                  </a:schemeClr>
                </a:solidFill>
                <a:latin typeface="+mn-lt"/>
              </a:rPr>
            </a:b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3. How has NYC’s economic structure changed since 1980 and how has that affected wages and incomes?</a:t>
            </a:r>
            <a:br>
              <a:rPr lang="en-US" sz="2200" dirty="0">
                <a:solidFill>
                  <a:schemeClr val="tx1">
                    <a:lumMod val="85000"/>
                    <a:lumOff val="15000"/>
                  </a:schemeClr>
                </a:solidFill>
                <a:latin typeface="+mn-lt"/>
              </a:rPr>
            </a:b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4. Current expansion’s dual character—wage and income gains, but persistent economic insecurity</a:t>
            </a:r>
            <a:br>
              <a:rPr lang="en-US" sz="2200" dirty="0">
                <a:solidFill>
                  <a:schemeClr val="tx1">
                    <a:lumMod val="85000"/>
                    <a:lumOff val="15000"/>
                  </a:schemeClr>
                </a:solidFill>
                <a:latin typeface="+mn-lt"/>
              </a:rPr>
            </a:b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5. How significant is the “gig economy” in NYC?</a:t>
            </a:r>
            <a:br>
              <a:rPr lang="en-US" sz="2200" dirty="0">
                <a:solidFill>
                  <a:schemeClr val="tx1">
                    <a:lumMod val="85000"/>
                    <a:lumOff val="15000"/>
                  </a:schemeClr>
                </a:solidFill>
                <a:latin typeface="+mn-lt"/>
              </a:rPr>
            </a:b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6. What can be done locally to address income inequality?</a:t>
            </a:r>
          </a:p>
        </p:txBody>
      </p:sp>
      <p:sp>
        <p:nvSpPr>
          <p:cNvPr id="3" name="TextBox 2">
            <a:extLst>
              <a:ext uri="{FF2B5EF4-FFF2-40B4-BE49-F238E27FC236}">
                <a16:creationId xmlns:a16="http://schemas.microsoft.com/office/drawing/2014/main" id="{D3A33E63-747A-4C84-8943-081B7343CF7A}"/>
              </a:ext>
            </a:extLst>
          </p:cNvPr>
          <p:cNvSpPr txBox="1"/>
          <p:nvPr/>
        </p:nvSpPr>
        <p:spPr>
          <a:xfrm>
            <a:off x="609605" y="965198"/>
            <a:ext cx="3121590" cy="4927602"/>
          </a:xfrm>
          <a:prstGeom prst="rect">
            <a:avLst/>
          </a:prstGeom>
        </p:spPr>
        <p:txBody>
          <a:bodyPr rtlCol="0" anchor="ctr">
            <a:normAutofit/>
          </a:bodyPr>
          <a:lstStyle/>
          <a:p>
            <a:pPr algn="r">
              <a:spcAft>
                <a:spcPts val="600"/>
              </a:spcAft>
            </a:pPr>
            <a:r>
              <a:rPr lang="en-US" sz="5400" b="1" dirty="0">
                <a:solidFill>
                  <a:schemeClr val="accent1"/>
                </a:solidFill>
                <a:latin typeface="Calibri" panose="020F0502020204030204" pitchFamily="34" charset="0"/>
                <a:ea typeface="Cambria" panose="02040503050406030204" pitchFamily="18" charset="0"/>
                <a:cs typeface="Calibri" panose="020F0502020204030204" pitchFamily="34" charset="0"/>
              </a:rPr>
              <a:t>Overview</a:t>
            </a: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p:txBody>
      </p:sp>
      <p:cxnSp>
        <p:nvCxnSpPr>
          <p:cNvPr id="36" name="Straight Connector 30">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216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B564-7AE3-4D69-B4D5-70C88E50E15E}"/>
              </a:ext>
            </a:extLst>
          </p:cNvPr>
          <p:cNvSpPr>
            <a:spLocks noGrp="1"/>
          </p:cNvSpPr>
          <p:nvPr>
            <p:ph type="title"/>
          </p:nvPr>
        </p:nvSpPr>
        <p:spPr>
          <a:xfrm>
            <a:off x="572494" y="365125"/>
            <a:ext cx="10948946" cy="1325563"/>
          </a:xfrm>
        </p:spPr>
        <p:txBody>
          <a:bodyPr>
            <a:noAutofit/>
          </a:bodyPr>
          <a:lstStyle/>
          <a:p>
            <a:br>
              <a:rPr lang="en-US" sz="3200" b="1" dirty="0"/>
            </a:br>
            <a:r>
              <a:rPr lang="en-US" sz="3200" b="1" dirty="0"/>
              <a:t>Blacks and Latinos see gains in 1980s following 1970s white flight</a:t>
            </a:r>
            <a:br>
              <a:rPr lang="en-US" sz="3200" dirty="0"/>
            </a:br>
            <a:endParaRPr lang="en-US" sz="3200" dirty="0"/>
          </a:p>
        </p:txBody>
      </p:sp>
      <p:pic>
        <p:nvPicPr>
          <p:cNvPr id="4" name="Content Placeholder 3">
            <a:extLst>
              <a:ext uri="{FF2B5EF4-FFF2-40B4-BE49-F238E27FC236}">
                <a16:creationId xmlns:a16="http://schemas.microsoft.com/office/drawing/2014/main" id="{D9FDBD06-F6AF-4835-8E44-867005E623B6}"/>
              </a:ext>
            </a:extLst>
          </p:cNvPr>
          <p:cNvPicPr>
            <a:picLocks noGrp="1" noChangeAspect="1"/>
          </p:cNvPicPr>
          <p:nvPr>
            <p:ph idx="1"/>
          </p:nvPr>
        </p:nvPicPr>
        <p:blipFill>
          <a:blip r:embed="rId2"/>
          <a:stretch>
            <a:fillRect/>
          </a:stretch>
        </p:blipFill>
        <p:spPr>
          <a:xfrm>
            <a:off x="726440" y="1690688"/>
            <a:ext cx="10515600" cy="4226438"/>
          </a:xfrm>
          <a:prstGeom prst="rect">
            <a:avLst/>
          </a:prstGeom>
        </p:spPr>
      </p:pic>
      <p:sp>
        <p:nvSpPr>
          <p:cNvPr id="3" name="TextBox 2">
            <a:extLst>
              <a:ext uri="{FF2B5EF4-FFF2-40B4-BE49-F238E27FC236}">
                <a16:creationId xmlns:a16="http://schemas.microsoft.com/office/drawing/2014/main" id="{68172CD6-FBEB-4C24-9D76-57E0F8E35D07}"/>
              </a:ext>
            </a:extLst>
          </p:cNvPr>
          <p:cNvSpPr txBox="1"/>
          <p:nvPr/>
        </p:nvSpPr>
        <p:spPr>
          <a:xfrm flipH="1">
            <a:off x="7513983" y="2647784"/>
            <a:ext cx="691762" cy="2751152"/>
          </a:xfrm>
          <a:prstGeom prst="rect">
            <a:avLst/>
          </a:prstGeom>
          <a:noFill/>
          <a:ln w="12700">
            <a:solidFill>
              <a:srgbClr val="FF0000"/>
            </a:solidFill>
          </a:ln>
        </p:spPr>
        <p:txBody>
          <a:bodyPr wrap="square" rtlCol="0">
            <a:spAutoFit/>
          </a:bodyPr>
          <a:lstStyle/>
          <a:p>
            <a:endParaRPr lang="en-US" dirty="0"/>
          </a:p>
        </p:txBody>
      </p:sp>
      <p:sp>
        <p:nvSpPr>
          <p:cNvPr id="5" name="Footer Placeholder 4">
            <a:extLst>
              <a:ext uri="{FF2B5EF4-FFF2-40B4-BE49-F238E27FC236}">
                <a16:creationId xmlns:a16="http://schemas.microsoft.com/office/drawing/2014/main" id="{FB14F45E-782D-4153-AA42-617BA3E61AC5}"/>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7B892EDC-1E49-4A55-8C24-3BD884A263B0}"/>
              </a:ext>
            </a:extLst>
          </p:cNvPr>
          <p:cNvSpPr>
            <a:spLocks noGrp="1"/>
          </p:cNvSpPr>
          <p:nvPr>
            <p:ph type="sldNum" sz="quarter" idx="12"/>
          </p:nvPr>
        </p:nvSpPr>
        <p:spPr/>
        <p:txBody>
          <a:bodyPr/>
          <a:lstStyle/>
          <a:p>
            <a:fld id="{95753DFF-8885-4DF9-B834-09ADC70E4708}" type="slidenum">
              <a:rPr lang="en-US" smtClean="0"/>
              <a:t>30</a:t>
            </a:fld>
            <a:endParaRPr lang="en-US"/>
          </a:p>
        </p:txBody>
      </p:sp>
    </p:spTree>
    <p:extLst>
      <p:ext uri="{BB962C8B-B14F-4D97-AF65-F5344CB8AC3E}">
        <p14:creationId xmlns:p14="http://schemas.microsoft.com/office/powerpoint/2010/main" val="2528490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B564-7AE3-4D69-B4D5-70C88E50E15E}"/>
              </a:ext>
            </a:extLst>
          </p:cNvPr>
          <p:cNvSpPr>
            <a:spLocks noGrp="1"/>
          </p:cNvSpPr>
          <p:nvPr>
            <p:ph type="title"/>
          </p:nvPr>
        </p:nvSpPr>
        <p:spPr>
          <a:xfrm>
            <a:off x="838200" y="365125"/>
            <a:ext cx="10515600" cy="1325563"/>
          </a:xfrm>
        </p:spPr>
        <p:txBody>
          <a:bodyPr>
            <a:noAutofit/>
          </a:bodyPr>
          <a:lstStyle/>
          <a:p>
            <a:br>
              <a:rPr lang="en-US" sz="3200" b="1" dirty="0"/>
            </a:br>
            <a:r>
              <a:rPr lang="en-US" sz="3200" b="1" dirty="0"/>
              <a:t>Following income declines in 1990s and 2000s, black families have seen gains in this decade (Latinos also since 2015)</a:t>
            </a:r>
            <a:br>
              <a:rPr lang="en-US" sz="3200" dirty="0"/>
            </a:br>
            <a:endParaRPr lang="en-US" sz="3200" dirty="0"/>
          </a:p>
        </p:txBody>
      </p:sp>
      <p:pic>
        <p:nvPicPr>
          <p:cNvPr id="4" name="Content Placeholder 3">
            <a:extLst>
              <a:ext uri="{FF2B5EF4-FFF2-40B4-BE49-F238E27FC236}">
                <a16:creationId xmlns:a16="http://schemas.microsoft.com/office/drawing/2014/main" id="{D9FDBD06-F6AF-4835-8E44-867005E623B6}"/>
              </a:ext>
            </a:extLst>
          </p:cNvPr>
          <p:cNvPicPr>
            <a:picLocks noGrp="1" noChangeAspect="1"/>
          </p:cNvPicPr>
          <p:nvPr>
            <p:ph idx="1"/>
          </p:nvPr>
        </p:nvPicPr>
        <p:blipFill>
          <a:blip r:embed="rId2"/>
          <a:stretch>
            <a:fillRect/>
          </a:stretch>
        </p:blipFill>
        <p:spPr>
          <a:xfrm>
            <a:off x="750294" y="1690688"/>
            <a:ext cx="10515600" cy="4226438"/>
          </a:xfrm>
          <a:prstGeom prst="rect">
            <a:avLst/>
          </a:prstGeom>
        </p:spPr>
      </p:pic>
      <p:sp>
        <p:nvSpPr>
          <p:cNvPr id="3" name="TextBox 2">
            <a:extLst>
              <a:ext uri="{FF2B5EF4-FFF2-40B4-BE49-F238E27FC236}">
                <a16:creationId xmlns:a16="http://schemas.microsoft.com/office/drawing/2014/main" id="{68172CD6-FBEB-4C24-9D76-57E0F8E35D07}"/>
              </a:ext>
            </a:extLst>
          </p:cNvPr>
          <p:cNvSpPr txBox="1"/>
          <p:nvPr/>
        </p:nvSpPr>
        <p:spPr>
          <a:xfrm flipH="1">
            <a:off x="9692638" y="2615979"/>
            <a:ext cx="739472" cy="2751152"/>
          </a:xfrm>
          <a:prstGeom prst="rect">
            <a:avLst/>
          </a:prstGeom>
          <a:noFill/>
          <a:ln w="12700">
            <a:solidFill>
              <a:srgbClr val="FF0000"/>
            </a:solidFill>
          </a:ln>
        </p:spPr>
        <p:txBody>
          <a:bodyPr wrap="square" rtlCol="0">
            <a:spAutoFit/>
          </a:bodyPr>
          <a:lstStyle/>
          <a:p>
            <a:endParaRPr lang="en-US" dirty="0"/>
          </a:p>
        </p:txBody>
      </p:sp>
      <p:sp>
        <p:nvSpPr>
          <p:cNvPr id="5" name="Footer Placeholder 4">
            <a:extLst>
              <a:ext uri="{FF2B5EF4-FFF2-40B4-BE49-F238E27FC236}">
                <a16:creationId xmlns:a16="http://schemas.microsoft.com/office/drawing/2014/main" id="{C54AF4A5-5C89-4EEE-B64B-410E74EDCE8D}"/>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0FE86E84-C115-4D5C-BC65-EAA2121D074A}"/>
              </a:ext>
            </a:extLst>
          </p:cNvPr>
          <p:cNvSpPr>
            <a:spLocks noGrp="1"/>
          </p:cNvSpPr>
          <p:nvPr>
            <p:ph type="sldNum" sz="quarter" idx="12"/>
          </p:nvPr>
        </p:nvSpPr>
        <p:spPr/>
        <p:txBody>
          <a:bodyPr/>
          <a:lstStyle/>
          <a:p>
            <a:fld id="{95753DFF-8885-4DF9-B834-09ADC70E4708}" type="slidenum">
              <a:rPr lang="en-US" smtClean="0"/>
              <a:t>31</a:t>
            </a:fld>
            <a:endParaRPr lang="en-US"/>
          </a:p>
        </p:txBody>
      </p:sp>
    </p:spTree>
    <p:extLst>
      <p:ext uri="{BB962C8B-B14F-4D97-AF65-F5344CB8AC3E}">
        <p14:creationId xmlns:p14="http://schemas.microsoft.com/office/powerpoint/2010/main" val="2668692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163A-B815-45A4-A791-B2358C460D6C}"/>
              </a:ext>
            </a:extLst>
          </p:cNvPr>
          <p:cNvSpPr>
            <a:spLocks noGrp="1"/>
          </p:cNvSpPr>
          <p:nvPr>
            <p:ph type="title"/>
          </p:nvPr>
        </p:nvSpPr>
        <p:spPr>
          <a:xfrm>
            <a:off x="838200" y="262393"/>
            <a:ext cx="10515600" cy="1439186"/>
          </a:xfrm>
        </p:spPr>
        <p:txBody>
          <a:bodyPr>
            <a:noAutofit/>
          </a:bodyPr>
          <a:lstStyle/>
          <a:p>
            <a:br>
              <a:rPr lang="en-US" sz="3200" b="1" dirty="0"/>
            </a:br>
            <a:br>
              <a:rPr lang="en-US" sz="3200" b="1" dirty="0"/>
            </a:br>
            <a:br>
              <a:rPr lang="en-US" sz="3200" b="1" dirty="0"/>
            </a:br>
            <a:r>
              <a:rPr lang="en-US" sz="3200" b="1" dirty="0"/>
              <a:t>Rise in Latino and Asian shares of NYC population; decline, then flattening of white non-Hispanic share; stable black share</a:t>
            </a:r>
            <a:br>
              <a:rPr lang="en-US" sz="3200" dirty="0"/>
            </a:br>
            <a:r>
              <a:rPr lang="en-US" sz="3200" i="1" dirty="0"/>
              <a:t>(rising immigrant shares within each not shown)</a:t>
            </a:r>
            <a:br>
              <a:rPr lang="en-US" sz="3200" i="1" dirty="0"/>
            </a:br>
            <a:br>
              <a:rPr lang="en-US" sz="3200" dirty="0"/>
            </a:br>
            <a:endParaRPr lang="en-US" sz="3200" dirty="0"/>
          </a:p>
        </p:txBody>
      </p:sp>
      <p:pic>
        <p:nvPicPr>
          <p:cNvPr id="4" name="Content Placeholder 3">
            <a:extLst>
              <a:ext uri="{FF2B5EF4-FFF2-40B4-BE49-F238E27FC236}">
                <a16:creationId xmlns:a16="http://schemas.microsoft.com/office/drawing/2014/main" id="{133C3727-81A7-4914-B4FB-C97850947B00}"/>
              </a:ext>
            </a:extLst>
          </p:cNvPr>
          <p:cNvPicPr>
            <a:picLocks noGrp="1" noChangeAspect="1"/>
          </p:cNvPicPr>
          <p:nvPr>
            <p:ph idx="1"/>
          </p:nvPr>
        </p:nvPicPr>
        <p:blipFill>
          <a:blip r:embed="rId2"/>
          <a:stretch>
            <a:fillRect/>
          </a:stretch>
        </p:blipFill>
        <p:spPr>
          <a:xfrm>
            <a:off x="1254493" y="2086334"/>
            <a:ext cx="9428571" cy="3972560"/>
          </a:xfrm>
          <a:prstGeom prst="rect">
            <a:avLst/>
          </a:prstGeom>
        </p:spPr>
      </p:pic>
      <p:sp>
        <p:nvSpPr>
          <p:cNvPr id="3" name="Footer Placeholder 2">
            <a:extLst>
              <a:ext uri="{FF2B5EF4-FFF2-40B4-BE49-F238E27FC236}">
                <a16:creationId xmlns:a16="http://schemas.microsoft.com/office/drawing/2014/main" id="{C8693FC1-60E2-4757-B830-60D860516931}"/>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97066810-683F-4D7E-8C42-9C05E21B069D}"/>
              </a:ext>
            </a:extLst>
          </p:cNvPr>
          <p:cNvSpPr>
            <a:spLocks noGrp="1"/>
          </p:cNvSpPr>
          <p:nvPr>
            <p:ph type="sldNum" sz="quarter" idx="12"/>
          </p:nvPr>
        </p:nvSpPr>
        <p:spPr/>
        <p:txBody>
          <a:bodyPr/>
          <a:lstStyle/>
          <a:p>
            <a:fld id="{95753DFF-8885-4DF9-B834-09ADC70E4708}" type="slidenum">
              <a:rPr lang="en-US" smtClean="0"/>
              <a:t>32</a:t>
            </a:fld>
            <a:endParaRPr lang="en-US"/>
          </a:p>
        </p:txBody>
      </p:sp>
    </p:spTree>
    <p:extLst>
      <p:ext uri="{BB962C8B-B14F-4D97-AF65-F5344CB8AC3E}">
        <p14:creationId xmlns:p14="http://schemas.microsoft.com/office/powerpoint/2010/main" val="1541632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screenshot of a cell phone&#10;&#10;Description generated with very high confidence">
            <a:extLst>
              <a:ext uri="{FF2B5EF4-FFF2-40B4-BE49-F238E27FC236}">
                <a16:creationId xmlns:a16="http://schemas.microsoft.com/office/drawing/2014/main" id="{6BF77C54-F477-4A6C-943C-CD06E9CEAE04}"/>
              </a:ext>
            </a:extLst>
          </p:cNvPr>
          <p:cNvPicPr/>
          <p:nvPr/>
        </p:nvPicPr>
        <p:blipFill>
          <a:blip r:embed="rId2"/>
          <a:stretch>
            <a:fillRect/>
          </a:stretch>
        </p:blipFill>
        <p:spPr>
          <a:xfrm>
            <a:off x="1999628" y="643467"/>
            <a:ext cx="8192743" cy="5571066"/>
          </a:xfrm>
          <a:prstGeom prst="rect">
            <a:avLst/>
          </a:prstGeom>
        </p:spPr>
      </p:pic>
      <p:sp>
        <p:nvSpPr>
          <p:cNvPr id="3" name="Footer Placeholder 2">
            <a:extLst>
              <a:ext uri="{FF2B5EF4-FFF2-40B4-BE49-F238E27FC236}">
                <a16:creationId xmlns:a16="http://schemas.microsoft.com/office/drawing/2014/main" id="{06CB5BE6-0CAB-48D1-8E57-0447E3E8655F}"/>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23B76C95-44B8-4F4C-9037-C9301CCFD974}"/>
              </a:ext>
            </a:extLst>
          </p:cNvPr>
          <p:cNvSpPr>
            <a:spLocks noGrp="1"/>
          </p:cNvSpPr>
          <p:nvPr>
            <p:ph type="sldNum" sz="quarter" idx="12"/>
          </p:nvPr>
        </p:nvSpPr>
        <p:spPr/>
        <p:txBody>
          <a:bodyPr/>
          <a:lstStyle/>
          <a:p>
            <a:fld id="{95753DFF-8885-4DF9-B834-09ADC70E4708}" type="slidenum">
              <a:rPr lang="en-US" smtClean="0"/>
              <a:t>33</a:t>
            </a:fld>
            <a:endParaRPr lang="en-US"/>
          </a:p>
        </p:txBody>
      </p:sp>
    </p:spTree>
    <p:extLst>
      <p:ext uri="{BB962C8B-B14F-4D97-AF65-F5344CB8AC3E}">
        <p14:creationId xmlns:p14="http://schemas.microsoft.com/office/powerpoint/2010/main" val="1204761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F86D02-F112-4861-A519-8FBB8C8A99D4}"/>
              </a:ext>
            </a:extLst>
          </p:cNvPr>
          <p:cNvSpPr>
            <a:spLocks noGrp="1"/>
          </p:cNvSpPr>
          <p:nvPr>
            <p:ph type="title"/>
          </p:nvPr>
        </p:nvSpPr>
        <p:spPr>
          <a:xfrm>
            <a:off x="1118215" y="1057527"/>
            <a:ext cx="5956353" cy="2218407"/>
          </a:xfrm>
        </p:spPr>
        <p:txBody>
          <a:bodyPr vert="horz" lIns="91440" tIns="45720" rIns="91440" bIns="45720" rtlCol="0" anchor="b">
            <a:normAutofit fontScale="90000"/>
          </a:bodyPr>
          <a:lstStyle/>
          <a:p>
            <a:pPr algn="r"/>
            <a:r>
              <a:rPr lang="en-US" sz="4000" dirty="0">
                <a:solidFill>
                  <a:schemeClr val="bg1"/>
                </a:solidFill>
                <a:latin typeface="Cambria" panose="02040503050406030204" pitchFamily="18" charset="0"/>
                <a:ea typeface="Cambria" panose="02040503050406030204" pitchFamily="18" charset="0"/>
              </a:rPr>
              <a:t>4. Current expansion’s dual character—wage and income gains, but persistent economic insecurity</a:t>
            </a:r>
            <a:endParaRPr lang="en-US" sz="40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866E639F-20C7-44D8-B8B7-57BB458A715B}"/>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2C7EC5DA-1D77-49AB-8F4D-874A9C75E84C}"/>
              </a:ext>
            </a:extLst>
          </p:cNvPr>
          <p:cNvSpPr>
            <a:spLocks noGrp="1"/>
          </p:cNvSpPr>
          <p:nvPr>
            <p:ph type="sldNum" sz="quarter" idx="12"/>
          </p:nvPr>
        </p:nvSpPr>
        <p:spPr/>
        <p:txBody>
          <a:bodyPr/>
          <a:lstStyle/>
          <a:p>
            <a:fld id="{95753DFF-8885-4DF9-B834-09ADC70E4708}" type="slidenum">
              <a:rPr lang="en-US" smtClean="0"/>
              <a:t>34</a:t>
            </a:fld>
            <a:endParaRPr lang="en-US"/>
          </a:p>
        </p:txBody>
      </p:sp>
    </p:spTree>
    <p:extLst>
      <p:ext uri="{BB962C8B-B14F-4D97-AF65-F5344CB8AC3E}">
        <p14:creationId xmlns:p14="http://schemas.microsoft.com/office/powerpoint/2010/main" val="2206275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618F-EEFF-4F16-95A5-445228FF4FF4}"/>
              </a:ext>
            </a:extLst>
          </p:cNvPr>
          <p:cNvSpPr>
            <a:spLocks noGrp="1"/>
          </p:cNvSpPr>
          <p:nvPr>
            <p:ph type="title"/>
          </p:nvPr>
        </p:nvSpPr>
        <p:spPr>
          <a:xfrm>
            <a:off x="838200" y="365125"/>
            <a:ext cx="10515600" cy="1026795"/>
          </a:xfrm>
        </p:spPr>
        <p:txBody>
          <a:bodyPr>
            <a:normAutofit/>
          </a:bodyPr>
          <a:lstStyle/>
          <a:p>
            <a:r>
              <a:rPr lang="en-US" sz="4000" b="1" dirty="0"/>
              <a:t>NYC unemployment rate lowest in at least 40 </a:t>
            </a:r>
            <a:r>
              <a:rPr lang="en-US" sz="3600" b="1" dirty="0"/>
              <a:t>years</a:t>
            </a:r>
          </a:p>
        </p:txBody>
      </p:sp>
      <p:pic>
        <p:nvPicPr>
          <p:cNvPr id="4" name="Content Placeholder 3">
            <a:extLst>
              <a:ext uri="{FF2B5EF4-FFF2-40B4-BE49-F238E27FC236}">
                <a16:creationId xmlns:a16="http://schemas.microsoft.com/office/drawing/2014/main" id="{FF7BA0A4-993E-42C7-8BAC-9AA951686CEB}"/>
              </a:ext>
            </a:extLst>
          </p:cNvPr>
          <p:cNvPicPr>
            <a:picLocks noGrp="1" noChangeAspect="1"/>
          </p:cNvPicPr>
          <p:nvPr>
            <p:ph idx="1"/>
          </p:nvPr>
        </p:nvPicPr>
        <p:blipFill>
          <a:blip r:embed="rId2"/>
          <a:stretch>
            <a:fillRect/>
          </a:stretch>
        </p:blipFill>
        <p:spPr>
          <a:xfrm>
            <a:off x="838200" y="1503680"/>
            <a:ext cx="10515600" cy="4836160"/>
          </a:xfrm>
          <a:prstGeom prst="rect">
            <a:avLst/>
          </a:prstGeom>
        </p:spPr>
      </p:pic>
      <p:sp>
        <p:nvSpPr>
          <p:cNvPr id="3" name="Footer Placeholder 2">
            <a:extLst>
              <a:ext uri="{FF2B5EF4-FFF2-40B4-BE49-F238E27FC236}">
                <a16:creationId xmlns:a16="http://schemas.microsoft.com/office/drawing/2014/main" id="{DEDB0C0D-ED73-4941-AD7C-B2F307B23E82}"/>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0F78F4C7-DBF3-4540-A8CB-BF9A0D4BE491}"/>
              </a:ext>
            </a:extLst>
          </p:cNvPr>
          <p:cNvSpPr>
            <a:spLocks noGrp="1"/>
          </p:cNvSpPr>
          <p:nvPr>
            <p:ph type="sldNum" sz="quarter" idx="12"/>
          </p:nvPr>
        </p:nvSpPr>
        <p:spPr/>
        <p:txBody>
          <a:bodyPr/>
          <a:lstStyle/>
          <a:p>
            <a:fld id="{95753DFF-8885-4DF9-B834-09ADC70E4708}" type="slidenum">
              <a:rPr lang="en-US" smtClean="0"/>
              <a:t>35</a:t>
            </a:fld>
            <a:endParaRPr lang="en-US"/>
          </a:p>
        </p:txBody>
      </p:sp>
    </p:spTree>
    <p:extLst>
      <p:ext uri="{BB962C8B-B14F-4D97-AF65-F5344CB8AC3E}">
        <p14:creationId xmlns:p14="http://schemas.microsoft.com/office/powerpoint/2010/main" val="4009714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4E1DF3-5FD3-48E8-8ABD-4F46303511C9}"/>
              </a:ext>
            </a:extLst>
          </p:cNvPr>
          <p:cNvSpPr>
            <a:spLocks noGrp="1"/>
          </p:cNvSpPr>
          <p:nvPr>
            <p:ph type="ftr" sz="quarter" idx="11"/>
          </p:nvPr>
        </p:nvSpPr>
        <p:spPr/>
        <p:txBody>
          <a:bodyPr/>
          <a:lstStyle/>
          <a:p>
            <a:r>
              <a:rPr lang="en-US"/>
              <a:t>Center for New York City Affairs</a:t>
            </a:r>
          </a:p>
        </p:txBody>
      </p:sp>
      <p:sp>
        <p:nvSpPr>
          <p:cNvPr id="3" name="Slide Number Placeholder 2">
            <a:extLst>
              <a:ext uri="{FF2B5EF4-FFF2-40B4-BE49-F238E27FC236}">
                <a16:creationId xmlns:a16="http://schemas.microsoft.com/office/drawing/2014/main" id="{FA8459E7-D9B3-47F4-B484-7EFC7CC842DD}"/>
              </a:ext>
            </a:extLst>
          </p:cNvPr>
          <p:cNvSpPr>
            <a:spLocks noGrp="1"/>
          </p:cNvSpPr>
          <p:nvPr>
            <p:ph type="sldNum" sz="quarter" idx="12"/>
          </p:nvPr>
        </p:nvSpPr>
        <p:spPr/>
        <p:txBody>
          <a:bodyPr/>
          <a:lstStyle/>
          <a:p>
            <a:fld id="{95753DFF-8885-4DF9-B834-09ADC70E4708}" type="slidenum">
              <a:rPr lang="en-US" smtClean="0"/>
              <a:t>36</a:t>
            </a:fld>
            <a:endParaRPr lang="en-US"/>
          </a:p>
        </p:txBody>
      </p:sp>
      <p:sp>
        <p:nvSpPr>
          <p:cNvPr id="4" name="Rectangle 2">
            <a:extLst>
              <a:ext uri="{FF2B5EF4-FFF2-40B4-BE49-F238E27FC236}">
                <a16:creationId xmlns:a16="http://schemas.microsoft.com/office/drawing/2014/main" id="{DB3D5054-295C-4C7D-8FF3-83FA47758EC1}"/>
              </a:ext>
            </a:extLst>
          </p:cNvPr>
          <p:cNvSpPr>
            <a:spLocks noChangeArrowheads="1"/>
          </p:cNvSpPr>
          <p:nvPr/>
        </p:nvSpPr>
        <p:spPr bwMode="auto">
          <a:xfrm>
            <a:off x="1798320" y="136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9">
            <a:extLst>
              <a:ext uri="{FF2B5EF4-FFF2-40B4-BE49-F238E27FC236}">
                <a16:creationId xmlns:a16="http://schemas.microsoft.com/office/drawing/2014/main" id="{8D116C24-19CA-4FF4-861C-19076AADE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19" y="593724"/>
            <a:ext cx="9875967" cy="55784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9BED460-91A2-40D0-A73C-8CFDB2C57C0C}"/>
              </a:ext>
            </a:extLst>
          </p:cNvPr>
          <p:cNvSpPr>
            <a:spLocks noChangeArrowheads="1"/>
          </p:cNvSpPr>
          <p:nvPr/>
        </p:nvSpPr>
        <p:spPr bwMode="auto">
          <a:xfrm>
            <a:off x="1798320" y="6080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50039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16177-9DAF-46A9-9D3B-AE89A213016F}"/>
              </a:ext>
            </a:extLst>
          </p:cNvPr>
          <p:cNvSpPr>
            <a:spLocks noGrp="1"/>
          </p:cNvSpPr>
          <p:nvPr>
            <p:ph type="title"/>
          </p:nvPr>
        </p:nvSpPr>
        <p:spPr>
          <a:xfrm>
            <a:off x="562186" y="1430699"/>
            <a:ext cx="3694853" cy="3415622"/>
          </a:xfrm>
          <a:prstGeom prst="ellipse">
            <a:avLst/>
          </a:prstGeom>
          <a:noFill/>
          <a:ln w="19050">
            <a:solidFill>
              <a:schemeClr val="bg1"/>
            </a:solidFill>
          </a:ln>
        </p:spPr>
        <p:txBody>
          <a:bodyPr vert="horz" wrap="square" lIns="91440" tIns="45720" rIns="91440" bIns="45720" rtlCol="0">
            <a:normAutofit/>
          </a:bodyPr>
          <a:lstStyle/>
          <a:p>
            <a:pPr algn="ctr"/>
            <a:r>
              <a:rPr lang="en-US" sz="2800" b="1" kern="1200" dirty="0">
                <a:solidFill>
                  <a:schemeClr val="bg1"/>
                </a:solidFill>
                <a:latin typeface="+mj-lt"/>
                <a:ea typeface="+mj-ea"/>
                <a:cs typeface="+mj-cs"/>
              </a:rPr>
              <a:t>NYS policy to raise minimum wage above federal level—</a:t>
            </a:r>
            <a:br>
              <a:rPr lang="en-US" sz="2800" b="1" kern="1200" dirty="0">
                <a:solidFill>
                  <a:schemeClr val="bg1"/>
                </a:solidFill>
                <a:latin typeface="+mj-lt"/>
                <a:ea typeface="+mj-ea"/>
                <a:cs typeface="+mj-cs"/>
              </a:rPr>
            </a:br>
            <a:r>
              <a:rPr lang="en-US" sz="2800" b="1" kern="1200" dirty="0">
                <a:solidFill>
                  <a:schemeClr val="bg1"/>
                </a:solidFill>
                <a:latin typeface="+mj-lt"/>
                <a:ea typeface="+mj-ea"/>
                <a:cs typeface="+mj-cs"/>
              </a:rPr>
              <a:t>&gt; 2X in 6 years</a:t>
            </a:r>
          </a:p>
        </p:txBody>
      </p:sp>
      <p:sp>
        <p:nvSpPr>
          <p:cNvPr id="20" name="Content Placeholder 19">
            <a:extLst>
              <a:ext uri="{FF2B5EF4-FFF2-40B4-BE49-F238E27FC236}">
                <a16:creationId xmlns:a16="http://schemas.microsoft.com/office/drawing/2014/main" id="{4E8417C1-71AA-4FF9-9432-E172AF5A7743}"/>
              </a:ext>
            </a:extLst>
          </p:cNvPr>
          <p:cNvSpPr>
            <a:spLocks noGrp="1"/>
          </p:cNvSpPr>
          <p:nvPr>
            <p:ph idx="1"/>
          </p:nvPr>
        </p:nvSpPr>
        <p:spPr>
          <a:xfrm>
            <a:off x="643468" y="2638044"/>
            <a:ext cx="3363974" cy="3415622"/>
          </a:xfrm>
        </p:spPr>
        <p:txBody>
          <a:bodyPr vert="horz" lIns="91440" tIns="45720" rIns="91440" bIns="45720" rtlCol="0">
            <a:normAutofit/>
          </a:bodyPr>
          <a:lstStyle/>
          <a:p>
            <a:pPr marL="0" indent="0">
              <a:buNone/>
            </a:pPr>
            <a:r>
              <a:rPr lang="en-US" sz="2000" kern="1200">
                <a:solidFill>
                  <a:schemeClr val="bg1"/>
                </a:solidFill>
                <a:latin typeface="+mn-lt"/>
                <a:ea typeface="+mn-ea"/>
                <a:cs typeface="+mn-cs"/>
              </a:rPr>
              <a:t>  </a:t>
            </a:r>
          </a:p>
        </p:txBody>
      </p:sp>
      <p:pic>
        <p:nvPicPr>
          <p:cNvPr id="18" name="Content Placeholder 3" descr="A close up of a map&#10;&#10;Description generated with high confidence">
            <a:extLst>
              <a:ext uri="{FF2B5EF4-FFF2-40B4-BE49-F238E27FC236}">
                <a16:creationId xmlns:a16="http://schemas.microsoft.com/office/drawing/2014/main" id="{4E2A703A-E1F2-4165-85B2-CD891F27428F}"/>
              </a:ext>
            </a:extLst>
          </p:cNvPr>
          <p:cNvPicPr>
            <a:picLocks noChangeAspect="1"/>
          </p:cNvPicPr>
          <p:nvPr/>
        </p:nvPicPr>
        <p:blipFill rotWithShape="1">
          <a:blip r:embed="rId2"/>
          <a:srcRect t="3147" r="-2" b="-2"/>
          <a:stretch/>
        </p:blipFill>
        <p:spPr>
          <a:xfrm>
            <a:off x="5100321" y="1178561"/>
            <a:ext cx="6807150" cy="4636076"/>
          </a:xfrm>
          <a:prstGeom prst="rect">
            <a:avLst/>
          </a:prstGeom>
        </p:spPr>
      </p:pic>
      <p:sp>
        <p:nvSpPr>
          <p:cNvPr id="3" name="Footer Placeholder 2">
            <a:extLst>
              <a:ext uri="{FF2B5EF4-FFF2-40B4-BE49-F238E27FC236}">
                <a16:creationId xmlns:a16="http://schemas.microsoft.com/office/drawing/2014/main" id="{5356AE8A-E25E-4C1D-A9B7-5DA24ACF7EA0}"/>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9FFAA1CB-5411-4A8F-97AD-85D9643F56A2}"/>
              </a:ext>
            </a:extLst>
          </p:cNvPr>
          <p:cNvSpPr>
            <a:spLocks noGrp="1"/>
          </p:cNvSpPr>
          <p:nvPr>
            <p:ph type="sldNum" sz="quarter" idx="12"/>
          </p:nvPr>
        </p:nvSpPr>
        <p:spPr/>
        <p:txBody>
          <a:bodyPr/>
          <a:lstStyle/>
          <a:p>
            <a:fld id="{95753DFF-8885-4DF9-B834-09ADC70E4708}" type="slidenum">
              <a:rPr lang="en-US" smtClean="0"/>
              <a:t>37</a:t>
            </a:fld>
            <a:endParaRPr lang="en-US"/>
          </a:p>
        </p:txBody>
      </p:sp>
    </p:spTree>
    <p:extLst>
      <p:ext uri="{BB962C8B-B14F-4D97-AF65-F5344CB8AC3E}">
        <p14:creationId xmlns:p14="http://schemas.microsoft.com/office/powerpoint/2010/main" val="3859172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5D156-5A57-4413-9B3C-08C50E6AA4ED}"/>
              </a:ext>
            </a:extLst>
          </p:cNvPr>
          <p:cNvSpPr>
            <a:spLocks noGrp="1"/>
          </p:cNvSpPr>
          <p:nvPr>
            <p:ph type="title"/>
          </p:nvPr>
        </p:nvSpPr>
        <p:spPr>
          <a:xfrm>
            <a:off x="375920" y="1595120"/>
            <a:ext cx="3129280" cy="328168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b="1" kern="1200" dirty="0">
                <a:solidFill>
                  <a:srgbClr val="FFFFFF"/>
                </a:solidFill>
                <a:latin typeface="+mj-lt"/>
                <a:ea typeface="+mj-ea"/>
                <a:cs typeface="+mj-cs"/>
              </a:rPr>
              <a:t>Strong real hourly wage gains for </a:t>
            </a: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low-income NYC workers since 2013, largely due to minimum wage hikes</a:t>
            </a:r>
          </a:p>
        </p:txBody>
      </p:sp>
      <p:pic>
        <p:nvPicPr>
          <p:cNvPr id="4" name="Content Placeholder 3">
            <a:extLst>
              <a:ext uri="{FF2B5EF4-FFF2-40B4-BE49-F238E27FC236}">
                <a16:creationId xmlns:a16="http://schemas.microsoft.com/office/drawing/2014/main" id="{516E1F5E-3131-4311-96DF-93E0E5D0D492}"/>
              </a:ext>
            </a:extLst>
          </p:cNvPr>
          <p:cNvPicPr>
            <a:picLocks noGrp="1" noChangeAspect="1"/>
          </p:cNvPicPr>
          <p:nvPr>
            <p:ph idx="1"/>
          </p:nvPr>
        </p:nvPicPr>
        <p:blipFill>
          <a:blip r:embed="rId2"/>
          <a:stretch>
            <a:fillRect/>
          </a:stretch>
        </p:blipFill>
        <p:spPr>
          <a:xfrm>
            <a:off x="3677920" y="518160"/>
            <a:ext cx="8046720" cy="5709920"/>
          </a:xfrm>
          <a:prstGeom prst="rect">
            <a:avLst/>
          </a:prstGeom>
        </p:spPr>
      </p:pic>
      <p:sp>
        <p:nvSpPr>
          <p:cNvPr id="3" name="Footer Placeholder 2">
            <a:extLst>
              <a:ext uri="{FF2B5EF4-FFF2-40B4-BE49-F238E27FC236}">
                <a16:creationId xmlns:a16="http://schemas.microsoft.com/office/drawing/2014/main" id="{9CA346AA-BEE8-4224-9927-DDE25E7FABBF}"/>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AC894BC3-E5BF-42DA-B8F7-7BF6F01A2EA9}"/>
              </a:ext>
            </a:extLst>
          </p:cNvPr>
          <p:cNvSpPr>
            <a:spLocks noGrp="1"/>
          </p:cNvSpPr>
          <p:nvPr>
            <p:ph type="sldNum" sz="quarter" idx="12"/>
          </p:nvPr>
        </p:nvSpPr>
        <p:spPr/>
        <p:txBody>
          <a:bodyPr/>
          <a:lstStyle/>
          <a:p>
            <a:fld id="{95753DFF-8885-4DF9-B834-09ADC70E4708}" type="slidenum">
              <a:rPr lang="en-US" smtClean="0"/>
              <a:t>38</a:t>
            </a:fld>
            <a:endParaRPr lang="en-US"/>
          </a:p>
        </p:txBody>
      </p:sp>
    </p:spTree>
    <p:extLst>
      <p:ext uri="{BB962C8B-B14F-4D97-AF65-F5344CB8AC3E}">
        <p14:creationId xmlns:p14="http://schemas.microsoft.com/office/powerpoint/2010/main" val="1277128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DA8D7-313F-40CC-A430-A25D8257B4DD}"/>
              </a:ext>
            </a:extLst>
          </p:cNvPr>
          <p:cNvSpPr>
            <a:spLocks noGrp="1"/>
          </p:cNvSpPr>
          <p:nvPr>
            <p:ph type="title"/>
          </p:nvPr>
        </p:nvSpPr>
        <p:spPr>
          <a:xfrm>
            <a:off x="294640" y="1625600"/>
            <a:ext cx="3270514" cy="342391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b="1" kern="1200" dirty="0">
                <a:solidFill>
                  <a:srgbClr val="FFFFFF"/>
                </a:solidFill>
                <a:latin typeface="+mj-lt"/>
                <a:ea typeface="+mj-ea"/>
                <a:cs typeface="+mj-cs"/>
              </a:rPr>
              <a:t>Real wage gains for NYC low- and median-wage Black and Latinx workers, 2013-2018</a:t>
            </a:r>
          </a:p>
        </p:txBody>
      </p:sp>
      <p:pic>
        <p:nvPicPr>
          <p:cNvPr id="4" name="Content Placeholder 3">
            <a:extLst>
              <a:ext uri="{FF2B5EF4-FFF2-40B4-BE49-F238E27FC236}">
                <a16:creationId xmlns:a16="http://schemas.microsoft.com/office/drawing/2014/main" id="{159BE956-2EE4-4B50-9BC6-2628D4AF1EE8}"/>
              </a:ext>
            </a:extLst>
          </p:cNvPr>
          <p:cNvPicPr>
            <a:picLocks noGrp="1" noChangeAspect="1"/>
          </p:cNvPicPr>
          <p:nvPr>
            <p:ph idx="1"/>
          </p:nvPr>
        </p:nvPicPr>
        <p:blipFill>
          <a:blip r:embed="rId2"/>
          <a:stretch>
            <a:fillRect/>
          </a:stretch>
        </p:blipFill>
        <p:spPr>
          <a:xfrm>
            <a:off x="4038600" y="1282801"/>
            <a:ext cx="7188199" cy="4289008"/>
          </a:xfrm>
          <a:prstGeom prst="rect">
            <a:avLst/>
          </a:prstGeom>
        </p:spPr>
      </p:pic>
      <p:sp>
        <p:nvSpPr>
          <p:cNvPr id="3" name="Footer Placeholder 2">
            <a:extLst>
              <a:ext uri="{FF2B5EF4-FFF2-40B4-BE49-F238E27FC236}">
                <a16:creationId xmlns:a16="http://schemas.microsoft.com/office/drawing/2014/main" id="{8E7B0B9B-710D-44EE-9234-A1BD8E2F309E}"/>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F589E61D-1627-4EED-AC12-8A5BB93BD1BE}"/>
              </a:ext>
            </a:extLst>
          </p:cNvPr>
          <p:cNvSpPr>
            <a:spLocks noGrp="1"/>
          </p:cNvSpPr>
          <p:nvPr>
            <p:ph type="sldNum" sz="quarter" idx="12"/>
          </p:nvPr>
        </p:nvSpPr>
        <p:spPr/>
        <p:txBody>
          <a:bodyPr/>
          <a:lstStyle/>
          <a:p>
            <a:fld id="{95753DFF-8885-4DF9-B834-09ADC70E4708}" type="slidenum">
              <a:rPr lang="en-US" smtClean="0"/>
              <a:t>39</a:t>
            </a:fld>
            <a:endParaRPr lang="en-US"/>
          </a:p>
        </p:txBody>
      </p:sp>
    </p:spTree>
    <p:extLst>
      <p:ext uri="{BB962C8B-B14F-4D97-AF65-F5344CB8AC3E}">
        <p14:creationId xmlns:p14="http://schemas.microsoft.com/office/powerpoint/2010/main" val="33601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F86D02-F112-4861-A519-8FBB8C8A99D4}"/>
              </a:ext>
            </a:extLst>
          </p:cNvPr>
          <p:cNvSpPr>
            <a:spLocks noGrp="1"/>
          </p:cNvSpPr>
          <p:nvPr>
            <p:ph type="title"/>
          </p:nvPr>
        </p:nvSpPr>
        <p:spPr>
          <a:xfrm>
            <a:off x="904241" y="1269255"/>
            <a:ext cx="6471920" cy="2815065"/>
          </a:xfrm>
        </p:spPr>
        <p:txBody>
          <a:bodyPr vert="horz" lIns="91440" tIns="45720" rIns="91440" bIns="45720" rtlCol="0" anchor="b">
            <a:normAutofit/>
          </a:bodyPr>
          <a:lstStyle/>
          <a:p>
            <a:pPr algn="r"/>
            <a:r>
              <a:rPr lang="en-US" sz="3200" b="1" kern="1200" dirty="0">
                <a:solidFill>
                  <a:srgbClr val="FFFFFF"/>
                </a:solidFill>
                <a:latin typeface="Cambria" panose="02040503050406030204" pitchFamily="18" charset="0"/>
                <a:ea typeface="Cambria" panose="02040503050406030204" pitchFamily="18" charset="0"/>
              </a:rPr>
              <a:t>1. Income inequality/ polarization--reflection of market-based economic forces mediated by government</a:t>
            </a:r>
            <a:br>
              <a:rPr lang="en-US" sz="3200" b="1" kern="1200" dirty="0">
                <a:solidFill>
                  <a:srgbClr val="FFFFFF"/>
                </a:solidFill>
                <a:latin typeface="Cambria" panose="02040503050406030204" pitchFamily="18" charset="0"/>
                <a:ea typeface="Cambria" panose="02040503050406030204" pitchFamily="18" charset="0"/>
              </a:rPr>
            </a:br>
            <a:endParaRPr lang="en-US" sz="3200" b="1" kern="1200" dirty="0">
              <a:solidFill>
                <a:srgbClr val="FFFFFF"/>
              </a:solidFill>
              <a:latin typeface="Cambria" panose="02040503050406030204" pitchFamily="18" charset="0"/>
              <a:ea typeface="Cambria" panose="02040503050406030204" pitchFamily="18" charset="0"/>
            </a:endParaRPr>
          </a:p>
        </p:txBody>
      </p:sp>
      <p:sp>
        <p:nvSpPr>
          <p:cNvPr id="3" name="Footer Placeholder 2">
            <a:extLst>
              <a:ext uri="{FF2B5EF4-FFF2-40B4-BE49-F238E27FC236}">
                <a16:creationId xmlns:a16="http://schemas.microsoft.com/office/drawing/2014/main" id="{35BD7BA4-473F-4A31-A070-11FBF6723395}"/>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B706293B-4BF2-4248-BC97-42D16D1C45C1}"/>
              </a:ext>
            </a:extLst>
          </p:cNvPr>
          <p:cNvSpPr>
            <a:spLocks noGrp="1"/>
          </p:cNvSpPr>
          <p:nvPr>
            <p:ph type="sldNum" sz="quarter" idx="12"/>
          </p:nvPr>
        </p:nvSpPr>
        <p:spPr/>
        <p:txBody>
          <a:bodyPr/>
          <a:lstStyle/>
          <a:p>
            <a:fld id="{95753DFF-8885-4DF9-B834-09ADC70E4708}" type="slidenum">
              <a:rPr lang="en-US" smtClean="0"/>
              <a:t>4</a:t>
            </a:fld>
            <a:endParaRPr lang="en-US"/>
          </a:p>
        </p:txBody>
      </p:sp>
    </p:spTree>
    <p:extLst>
      <p:ext uri="{BB962C8B-B14F-4D97-AF65-F5344CB8AC3E}">
        <p14:creationId xmlns:p14="http://schemas.microsoft.com/office/powerpoint/2010/main" val="129645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6B494-CE92-44DF-B93F-E23C8DA69F34}"/>
              </a:ext>
            </a:extLst>
          </p:cNvPr>
          <p:cNvSpPr>
            <a:spLocks noGrp="1"/>
          </p:cNvSpPr>
          <p:nvPr>
            <p:ph type="title"/>
          </p:nvPr>
        </p:nvSpPr>
        <p:spPr>
          <a:xfrm>
            <a:off x="674237" y="914401"/>
            <a:ext cx="3657600" cy="2775120"/>
          </a:xfrm>
        </p:spPr>
        <p:txBody>
          <a:bodyPr vert="horz" lIns="91440" tIns="45720" rIns="91440" bIns="45720" rtlCol="0" anchor="b">
            <a:normAutofit/>
          </a:bodyPr>
          <a:lstStyle/>
          <a:p>
            <a:pPr algn="ctr"/>
            <a:r>
              <a:rPr lang="en-US" sz="3700" b="1" kern="1200">
                <a:solidFill>
                  <a:srgbClr val="FFFFFF"/>
                </a:solidFill>
                <a:latin typeface="+mj-lt"/>
                <a:ea typeface="+mj-ea"/>
                <a:cs typeface="+mj-cs"/>
              </a:rPr>
              <a:t>Significant real gains for low- and moderate-income NYC families, 2013-2017</a:t>
            </a:r>
          </a:p>
        </p:txBody>
      </p:sp>
      <p:sp>
        <p:nvSpPr>
          <p:cNvPr id="9" name="Content Placeholder 8">
            <a:extLst>
              <a:ext uri="{FF2B5EF4-FFF2-40B4-BE49-F238E27FC236}">
                <a16:creationId xmlns:a16="http://schemas.microsoft.com/office/drawing/2014/main" id="{0E3CE9A9-EFE8-477F-B71E-CC4F6BFA0FB0}"/>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  </a:t>
            </a: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3">
            <a:extLst>
              <a:ext uri="{FF2B5EF4-FFF2-40B4-BE49-F238E27FC236}">
                <a16:creationId xmlns:a16="http://schemas.microsoft.com/office/drawing/2014/main" id="{0F94242E-CB72-4385-8377-E15C34CB127A}"/>
              </a:ext>
            </a:extLst>
          </p:cNvPr>
          <p:cNvPicPr>
            <a:picLocks noChangeAspect="1"/>
          </p:cNvPicPr>
          <p:nvPr/>
        </p:nvPicPr>
        <p:blipFill>
          <a:blip r:embed="rId2"/>
          <a:stretch>
            <a:fillRect/>
          </a:stretch>
        </p:blipFill>
        <p:spPr>
          <a:xfrm>
            <a:off x="5006544" y="914400"/>
            <a:ext cx="6848572" cy="5029200"/>
          </a:xfrm>
          <a:prstGeom prst="rect">
            <a:avLst/>
          </a:prstGeom>
        </p:spPr>
      </p:pic>
      <p:sp>
        <p:nvSpPr>
          <p:cNvPr id="3" name="Footer Placeholder 2">
            <a:extLst>
              <a:ext uri="{FF2B5EF4-FFF2-40B4-BE49-F238E27FC236}">
                <a16:creationId xmlns:a16="http://schemas.microsoft.com/office/drawing/2014/main" id="{A08DC178-214C-4673-BF6F-DDD7813F44BF}"/>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97254DB5-F305-4151-92E3-67C380E34C06}"/>
              </a:ext>
            </a:extLst>
          </p:cNvPr>
          <p:cNvSpPr>
            <a:spLocks noGrp="1"/>
          </p:cNvSpPr>
          <p:nvPr>
            <p:ph type="sldNum" sz="quarter" idx="12"/>
          </p:nvPr>
        </p:nvSpPr>
        <p:spPr/>
        <p:txBody>
          <a:bodyPr/>
          <a:lstStyle/>
          <a:p>
            <a:fld id="{95753DFF-8885-4DF9-B834-09ADC70E4708}" type="slidenum">
              <a:rPr lang="en-US" smtClean="0"/>
              <a:t>40</a:t>
            </a:fld>
            <a:endParaRPr lang="en-US"/>
          </a:p>
        </p:txBody>
      </p:sp>
    </p:spTree>
    <p:extLst>
      <p:ext uri="{BB962C8B-B14F-4D97-AF65-F5344CB8AC3E}">
        <p14:creationId xmlns:p14="http://schemas.microsoft.com/office/powerpoint/2010/main" val="1973995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8071CA-23C0-4248-8E3F-0615976C1FA8}"/>
              </a:ext>
            </a:extLst>
          </p:cNvPr>
          <p:cNvSpPr>
            <a:spLocks noGrp="1"/>
          </p:cNvSpPr>
          <p:nvPr>
            <p:ph type="title"/>
          </p:nvPr>
        </p:nvSpPr>
        <p:spPr>
          <a:xfrm>
            <a:off x="863029" y="1012004"/>
            <a:ext cx="3416158" cy="4795408"/>
          </a:xfrm>
        </p:spPr>
        <p:txBody>
          <a:bodyPr>
            <a:normAutofit/>
          </a:bodyPr>
          <a:lstStyle/>
          <a:p>
            <a:r>
              <a:rPr lang="en-US" sz="3700">
                <a:solidFill>
                  <a:srgbClr val="FFFFFF"/>
                </a:solidFill>
              </a:rPr>
              <a:t>Despite indicators of strong economic performance in recent years, also signs of considerable economic insecurity</a:t>
            </a:r>
          </a:p>
        </p:txBody>
      </p:sp>
      <p:graphicFrame>
        <p:nvGraphicFramePr>
          <p:cNvPr id="5" name="Content Placeholder 2">
            <a:extLst>
              <a:ext uri="{FF2B5EF4-FFF2-40B4-BE49-F238E27FC236}">
                <a16:creationId xmlns:a16="http://schemas.microsoft.com/office/drawing/2014/main" id="{5F448EB5-551B-490A-88AA-2CD0DE793E3B}"/>
              </a:ext>
            </a:extLst>
          </p:cNvPr>
          <p:cNvGraphicFramePr>
            <a:graphicFrameLocks noGrp="1"/>
          </p:cNvGraphicFramePr>
          <p:nvPr>
            <p:ph idx="1"/>
            <p:extLst>
              <p:ext uri="{D42A27DB-BD31-4B8C-83A1-F6EECF244321}">
                <p14:modId xmlns:p14="http://schemas.microsoft.com/office/powerpoint/2010/main" val="87488265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31FFB6B-F67C-4A91-BCE4-77358D5D13A7}"/>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EED71603-7E66-4288-A73C-D81E06D386A1}"/>
              </a:ext>
            </a:extLst>
          </p:cNvPr>
          <p:cNvSpPr>
            <a:spLocks noGrp="1"/>
          </p:cNvSpPr>
          <p:nvPr>
            <p:ph type="sldNum" sz="quarter" idx="12"/>
          </p:nvPr>
        </p:nvSpPr>
        <p:spPr/>
        <p:txBody>
          <a:bodyPr/>
          <a:lstStyle/>
          <a:p>
            <a:fld id="{95753DFF-8885-4DF9-B834-09ADC70E4708}" type="slidenum">
              <a:rPr lang="en-US" smtClean="0"/>
              <a:t>41</a:t>
            </a:fld>
            <a:endParaRPr lang="en-US"/>
          </a:p>
        </p:txBody>
      </p:sp>
    </p:spTree>
    <p:extLst>
      <p:ext uri="{BB962C8B-B14F-4D97-AF65-F5344CB8AC3E}">
        <p14:creationId xmlns:p14="http://schemas.microsoft.com/office/powerpoint/2010/main" val="2801815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C9D0A2-49AB-4414-98A3-9E72B36BF123}"/>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Many worker benefits have been eroded</a:t>
            </a:r>
            <a:br>
              <a:rPr lang="en-US" dirty="0">
                <a:solidFill>
                  <a:srgbClr val="FFFFFF"/>
                </a:solidFill>
              </a:rPr>
            </a:br>
            <a:br>
              <a:rPr lang="en-US"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58B10049-68E5-4D11-81D6-BEB551680E68}"/>
              </a:ext>
            </a:extLst>
          </p:cNvPr>
          <p:cNvGraphicFramePr>
            <a:graphicFrameLocks noGrp="1"/>
          </p:cNvGraphicFramePr>
          <p:nvPr>
            <p:ph idx="1"/>
            <p:extLst>
              <p:ext uri="{D42A27DB-BD31-4B8C-83A1-F6EECF244321}">
                <p14:modId xmlns:p14="http://schemas.microsoft.com/office/powerpoint/2010/main" val="410379054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61BFB6ED-4834-400B-84BB-E80EE047D48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AB73BA65-3307-4FD5-9450-636A3609A83C}"/>
              </a:ext>
            </a:extLst>
          </p:cNvPr>
          <p:cNvSpPr>
            <a:spLocks noGrp="1"/>
          </p:cNvSpPr>
          <p:nvPr>
            <p:ph type="sldNum" sz="quarter" idx="12"/>
          </p:nvPr>
        </p:nvSpPr>
        <p:spPr/>
        <p:txBody>
          <a:bodyPr/>
          <a:lstStyle/>
          <a:p>
            <a:fld id="{95753DFF-8885-4DF9-B834-09ADC70E4708}" type="slidenum">
              <a:rPr lang="en-US" smtClean="0"/>
              <a:t>42</a:t>
            </a:fld>
            <a:endParaRPr lang="en-US"/>
          </a:p>
        </p:txBody>
      </p:sp>
    </p:spTree>
    <p:extLst>
      <p:ext uri="{BB962C8B-B14F-4D97-AF65-F5344CB8AC3E}">
        <p14:creationId xmlns:p14="http://schemas.microsoft.com/office/powerpoint/2010/main" val="586528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F86D02-F112-4861-A519-8FBB8C8A99D4}"/>
              </a:ext>
            </a:extLst>
          </p:cNvPr>
          <p:cNvSpPr>
            <a:spLocks noGrp="1"/>
          </p:cNvSpPr>
          <p:nvPr>
            <p:ph type="title"/>
          </p:nvPr>
        </p:nvSpPr>
        <p:spPr>
          <a:xfrm>
            <a:off x="1118215" y="1057527"/>
            <a:ext cx="5956353" cy="2218407"/>
          </a:xfrm>
        </p:spPr>
        <p:txBody>
          <a:bodyPr vert="horz" lIns="91440" tIns="45720" rIns="91440" bIns="45720" rtlCol="0" anchor="b">
            <a:normAutofit/>
          </a:bodyPr>
          <a:lstStyle/>
          <a:p>
            <a:pPr algn="r"/>
            <a:r>
              <a:rPr lang="en-US" sz="4000" dirty="0">
                <a:solidFill>
                  <a:schemeClr val="bg1"/>
                </a:solidFill>
                <a:latin typeface="Cambria" panose="02040503050406030204" pitchFamily="18" charset="0"/>
                <a:ea typeface="Cambria" panose="02040503050406030204" pitchFamily="18" charset="0"/>
              </a:rPr>
              <a:t>5. How significant is the “gig economy” in NYC?</a:t>
            </a:r>
            <a:br>
              <a:rPr lang="en-US" sz="4000" dirty="0">
                <a:solidFill>
                  <a:schemeClr val="bg1"/>
                </a:solidFill>
                <a:latin typeface="Cambria" panose="02040503050406030204" pitchFamily="18" charset="0"/>
                <a:ea typeface="Cambria" panose="02040503050406030204" pitchFamily="18" charset="0"/>
              </a:rPr>
            </a:br>
            <a:endParaRPr lang="en-US" sz="40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4E5986F9-E1C1-4E01-9B8B-481E7AEEC022}"/>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B2EB1D58-5D7F-46BA-9527-3FB65B2281E7}"/>
              </a:ext>
            </a:extLst>
          </p:cNvPr>
          <p:cNvSpPr>
            <a:spLocks noGrp="1"/>
          </p:cNvSpPr>
          <p:nvPr>
            <p:ph type="sldNum" sz="quarter" idx="12"/>
          </p:nvPr>
        </p:nvSpPr>
        <p:spPr/>
        <p:txBody>
          <a:bodyPr/>
          <a:lstStyle/>
          <a:p>
            <a:fld id="{95753DFF-8885-4DF9-B834-09ADC70E4708}" type="slidenum">
              <a:rPr lang="en-US" smtClean="0"/>
              <a:t>43</a:t>
            </a:fld>
            <a:endParaRPr lang="en-US"/>
          </a:p>
        </p:txBody>
      </p:sp>
    </p:spTree>
    <p:extLst>
      <p:ext uri="{BB962C8B-B14F-4D97-AF65-F5344CB8AC3E}">
        <p14:creationId xmlns:p14="http://schemas.microsoft.com/office/powerpoint/2010/main" val="3974169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3CFF-D910-457D-B8ED-08657AF4CBF2}"/>
              </a:ext>
            </a:extLst>
          </p:cNvPr>
          <p:cNvSpPr>
            <a:spLocks noGrp="1"/>
          </p:cNvSpPr>
          <p:nvPr>
            <p:ph type="title"/>
          </p:nvPr>
        </p:nvSpPr>
        <p:spPr>
          <a:xfrm>
            <a:off x="838200" y="365125"/>
            <a:ext cx="10515600" cy="1325563"/>
          </a:xfrm>
        </p:spPr>
        <p:txBody>
          <a:bodyPr>
            <a:normAutofit/>
          </a:bodyPr>
          <a:lstStyle/>
          <a:p>
            <a:r>
              <a:rPr lang="en-US"/>
              <a:t>How significant is the “gig economy” in NYC?</a:t>
            </a:r>
          </a:p>
        </p:txBody>
      </p:sp>
      <p:sp>
        <p:nvSpPr>
          <p:cNvPr id="4" name="Footer Placeholder 3">
            <a:extLst>
              <a:ext uri="{FF2B5EF4-FFF2-40B4-BE49-F238E27FC236}">
                <a16:creationId xmlns:a16="http://schemas.microsoft.com/office/drawing/2014/main" id="{8F895B04-18CE-424C-9EA5-2335A6750A5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Center for New York City Affairs</a:t>
            </a:r>
          </a:p>
        </p:txBody>
      </p:sp>
      <p:sp>
        <p:nvSpPr>
          <p:cNvPr id="5" name="Slide Number Placeholder 4">
            <a:extLst>
              <a:ext uri="{FF2B5EF4-FFF2-40B4-BE49-F238E27FC236}">
                <a16:creationId xmlns:a16="http://schemas.microsoft.com/office/drawing/2014/main" id="{0134778F-AA92-43D7-B7BD-8530B8E01D6F}"/>
              </a:ext>
            </a:extLst>
          </p:cNvPr>
          <p:cNvSpPr>
            <a:spLocks noGrp="1"/>
          </p:cNvSpPr>
          <p:nvPr>
            <p:ph type="sldNum" sz="quarter" idx="12"/>
          </p:nvPr>
        </p:nvSpPr>
        <p:spPr>
          <a:xfrm>
            <a:off x="8610600" y="6356350"/>
            <a:ext cx="2743200" cy="365125"/>
          </a:xfrm>
        </p:spPr>
        <p:txBody>
          <a:bodyPr>
            <a:normAutofit/>
          </a:bodyPr>
          <a:lstStyle/>
          <a:p>
            <a:pPr>
              <a:spcAft>
                <a:spcPts val="600"/>
              </a:spcAft>
            </a:pPr>
            <a:fld id="{95753DFF-8885-4DF9-B834-09ADC70E4708}" type="slidenum">
              <a:rPr lang="en-US" smtClean="0"/>
              <a:pPr>
                <a:spcAft>
                  <a:spcPts val="600"/>
                </a:spcAft>
              </a:pPr>
              <a:t>44</a:t>
            </a:fld>
            <a:endParaRPr lang="en-US"/>
          </a:p>
        </p:txBody>
      </p:sp>
      <p:graphicFrame>
        <p:nvGraphicFramePr>
          <p:cNvPr id="50" name="Content Placeholder 2">
            <a:extLst>
              <a:ext uri="{FF2B5EF4-FFF2-40B4-BE49-F238E27FC236}">
                <a16:creationId xmlns:a16="http://schemas.microsoft.com/office/drawing/2014/main" id="{116D8EB7-56BD-4992-A295-C4E67F05666E}"/>
              </a:ext>
            </a:extLst>
          </p:cNvPr>
          <p:cNvGraphicFramePr>
            <a:graphicFrameLocks noGrp="1"/>
          </p:cNvGraphicFramePr>
          <p:nvPr>
            <p:ph idx="1"/>
            <p:extLst>
              <p:ext uri="{D42A27DB-BD31-4B8C-83A1-F6EECF244321}">
                <p14:modId xmlns:p14="http://schemas.microsoft.com/office/powerpoint/2010/main" val="8839883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0746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8A61B-F6E4-4ADD-B6C8-B83D56B2AD01}"/>
              </a:ext>
            </a:extLst>
          </p:cNvPr>
          <p:cNvSpPr>
            <a:spLocks noGrp="1"/>
          </p:cNvSpPr>
          <p:nvPr>
            <p:ph type="title"/>
          </p:nvPr>
        </p:nvSpPr>
        <p:spPr>
          <a:xfrm>
            <a:off x="943277" y="712269"/>
            <a:ext cx="3370998" cy="5502264"/>
          </a:xfrm>
        </p:spPr>
        <p:txBody>
          <a:bodyPr>
            <a:normAutofit/>
          </a:bodyPr>
          <a:lstStyle/>
          <a:p>
            <a:r>
              <a:rPr lang="en-US" dirty="0">
                <a:solidFill>
                  <a:srgbClr val="FFFFFF"/>
                </a:solidFill>
              </a:rPr>
              <a:t>But aggregate economic importance of independent contract work not growing in NYC</a:t>
            </a:r>
          </a:p>
        </p:txBody>
      </p:sp>
      <p:cxnSp>
        <p:nvCxnSpPr>
          <p:cNvPr id="14" name="Straight Connector 13">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BD2D84F7-04F5-4F7F-8346-46CA22C44049}"/>
              </a:ext>
            </a:extLst>
          </p:cNvPr>
          <p:cNvSpPr>
            <a:spLocks noGrp="1"/>
          </p:cNvSpPr>
          <p:nvPr>
            <p:ph type="ftr" sz="quarter" idx="11"/>
          </p:nvPr>
        </p:nvSpPr>
        <p:spPr>
          <a:xfrm>
            <a:off x="5280024" y="6356350"/>
            <a:ext cx="2873375" cy="365125"/>
          </a:xfrm>
        </p:spPr>
        <p:txBody>
          <a:bodyPr>
            <a:normAutofit/>
          </a:bodyPr>
          <a:lstStyle/>
          <a:p>
            <a:pPr algn="l">
              <a:spcAft>
                <a:spcPts val="600"/>
              </a:spcAft>
            </a:pPr>
            <a:r>
              <a:rPr lang="en-US">
                <a:solidFill>
                  <a:schemeClr val="tx1"/>
                </a:solidFill>
              </a:rPr>
              <a:t>Center for New York City Affairs</a:t>
            </a:r>
          </a:p>
        </p:txBody>
      </p:sp>
      <p:sp>
        <p:nvSpPr>
          <p:cNvPr id="5" name="Slide Number Placeholder 4">
            <a:extLst>
              <a:ext uri="{FF2B5EF4-FFF2-40B4-BE49-F238E27FC236}">
                <a16:creationId xmlns:a16="http://schemas.microsoft.com/office/drawing/2014/main" id="{E2D719B8-5DC5-455B-BDFC-C24E3BD501AB}"/>
              </a:ext>
            </a:extLst>
          </p:cNvPr>
          <p:cNvSpPr>
            <a:spLocks noGrp="1"/>
          </p:cNvSpPr>
          <p:nvPr>
            <p:ph type="sldNum" sz="quarter" idx="12"/>
          </p:nvPr>
        </p:nvSpPr>
        <p:spPr>
          <a:xfrm>
            <a:off x="8610600" y="6356350"/>
            <a:ext cx="2743200" cy="365125"/>
          </a:xfrm>
        </p:spPr>
        <p:txBody>
          <a:bodyPr>
            <a:normAutofit/>
          </a:bodyPr>
          <a:lstStyle/>
          <a:p>
            <a:pPr>
              <a:spcAft>
                <a:spcPts val="600"/>
              </a:spcAft>
            </a:pPr>
            <a:fld id="{95753DFF-8885-4DF9-B834-09ADC70E4708}" type="slidenum">
              <a:rPr lang="en-US">
                <a:solidFill>
                  <a:schemeClr val="tx1"/>
                </a:solidFill>
              </a:rPr>
              <a:pPr>
                <a:spcAft>
                  <a:spcPts val="600"/>
                </a:spcAft>
              </a:pPr>
              <a:t>45</a:t>
            </a:fld>
            <a:endParaRPr lang="en-US">
              <a:solidFill>
                <a:schemeClr val="tx1"/>
              </a:solidFill>
            </a:endParaRPr>
          </a:p>
        </p:txBody>
      </p:sp>
      <p:graphicFrame>
        <p:nvGraphicFramePr>
          <p:cNvPr id="7" name="Content Placeholder 2">
            <a:extLst>
              <a:ext uri="{FF2B5EF4-FFF2-40B4-BE49-F238E27FC236}">
                <a16:creationId xmlns:a16="http://schemas.microsoft.com/office/drawing/2014/main" id="{25F1960B-298B-435B-812D-8BA3CD3E00CC}"/>
              </a:ext>
            </a:extLst>
          </p:cNvPr>
          <p:cNvGraphicFramePr>
            <a:graphicFrameLocks noGrp="1"/>
          </p:cNvGraphicFramePr>
          <p:nvPr>
            <p:ph idx="1"/>
            <p:extLst>
              <p:ext uri="{D42A27DB-BD31-4B8C-83A1-F6EECF244321}">
                <p14:modId xmlns:p14="http://schemas.microsoft.com/office/powerpoint/2010/main" val="173600227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978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C0473-1E9B-4A8B-9D85-727185A69FD3}"/>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NYC TLC local regulation to address substandard pay and economic inefficiency</a:t>
            </a:r>
          </a:p>
        </p:txBody>
      </p:sp>
      <p:sp>
        <p:nvSpPr>
          <p:cNvPr id="4" name="Footer Placeholder 3">
            <a:extLst>
              <a:ext uri="{FF2B5EF4-FFF2-40B4-BE49-F238E27FC236}">
                <a16:creationId xmlns:a16="http://schemas.microsoft.com/office/drawing/2014/main" id="{49C63CCE-821C-4283-8DB5-002B78533D39}"/>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Center for New York City Affairs</a:t>
            </a:r>
          </a:p>
        </p:txBody>
      </p:sp>
      <p:sp>
        <p:nvSpPr>
          <p:cNvPr id="5" name="Slide Number Placeholder 4">
            <a:extLst>
              <a:ext uri="{FF2B5EF4-FFF2-40B4-BE49-F238E27FC236}">
                <a16:creationId xmlns:a16="http://schemas.microsoft.com/office/drawing/2014/main" id="{559E0F9E-9E07-4A21-8C87-E460502F2CD6}"/>
              </a:ext>
            </a:extLst>
          </p:cNvPr>
          <p:cNvSpPr>
            <a:spLocks noGrp="1"/>
          </p:cNvSpPr>
          <p:nvPr>
            <p:ph type="sldNum" sz="quarter" idx="12"/>
          </p:nvPr>
        </p:nvSpPr>
        <p:spPr>
          <a:xfrm>
            <a:off x="10726220" y="6356350"/>
            <a:ext cx="627580" cy="365125"/>
          </a:xfrm>
        </p:spPr>
        <p:txBody>
          <a:bodyPr>
            <a:normAutofit/>
          </a:bodyPr>
          <a:lstStyle/>
          <a:p>
            <a:pPr>
              <a:spcAft>
                <a:spcPts val="600"/>
              </a:spcAft>
            </a:pPr>
            <a:fld id="{59788E61-F78E-4065-B81F-627303F5ECA5}" type="slidenum">
              <a:rPr lang="en-US">
                <a:solidFill>
                  <a:prstClr val="black">
                    <a:tint val="75000"/>
                  </a:prstClr>
                </a:solidFill>
              </a:rPr>
              <a:pPr>
                <a:spcAft>
                  <a:spcPts val="600"/>
                </a:spcAft>
              </a:pPr>
              <a:t>46</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D376E545-3D17-43EF-8A50-7CFC30405DDA}"/>
              </a:ext>
            </a:extLst>
          </p:cNvPr>
          <p:cNvGraphicFramePr>
            <a:graphicFrameLocks noGrp="1"/>
          </p:cNvGraphicFramePr>
          <p:nvPr>
            <p:ph idx="1"/>
            <p:extLst>
              <p:ext uri="{D42A27DB-BD31-4B8C-83A1-F6EECF244321}">
                <p14:modId xmlns:p14="http://schemas.microsoft.com/office/powerpoint/2010/main" val="138088049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98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3039-479C-4493-BC30-14A9C593F156}"/>
              </a:ext>
            </a:extLst>
          </p:cNvPr>
          <p:cNvSpPr>
            <a:spLocks noGrp="1"/>
          </p:cNvSpPr>
          <p:nvPr>
            <p:ph type="title"/>
          </p:nvPr>
        </p:nvSpPr>
        <p:spPr>
          <a:xfrm>
            <a:off x="960100" y="978102"/>
            <a:ext cx="10588434" cy="1062644"/>
          </a:xfrm>
        </p:spPr>
        <p:txBody>
          <a:bodyPr anchor="b">
            <a:normAutofit/>
          </a:bodyPr>
          <a:lstStyle/>
          <a:p>
            <a:r>
              <a:rPr lang="en-US" b="1" dirty="0"/>
              <a:t>Pay standard impacts 1</a:t>
            </a:r>
            <a:r>
              <a:rPr lang="en-US" b="1" baseline="30000" dirty="0"/>
              <a:t>st</a:t>
            </a:r>
            <a:r>
              <a:rPr lang="en-US" b="1" dirty="0"/>
              <a:t> three months</a:t>
            </a:r>
          </a:p>
        </p:txBody>
      </p:sp>
      <p:pic>
        <p:nvPicPr>
          <p:cNvPr id="9" name="Graphic 6" descr="Car">
            <a:extLst>
              <a:ext uri="{FF2B5EF4-FFF2-40B4-BE49-F238E27FC236}">
                <a16:creationId xmlns:a16="http://schemas.microsoft.com/office/drawing/2014/main" id="{B9AC3F33-DCD9-4BEE-954F-B557877EC8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436154" cy="2436154"/>
          </a:xfrm>
          <a:prstGeom prst="rect">
            <a:avLst/>
          </a:prstGeom>
        </p:spPr>
      </p:pic>
      <p:sp>
        <p:nvSpPr>
          <p:cNvPr id="11" name="Content Placeholder 2">
            <a:extLst>
              <a:ext uri="{FF2B5EF4-FFF2-40B4-BE49-F238E27FC236}">
                <a16:creationId xmlns:a16="http://schemas.microsoft.com/office/drawing/2014/main" id="{1B9D6E3B-D074-4445-B611-75C2B1538A8F}"/>
              </a:ext>
            </a:extLst>
          </p:cNvPr>
          <p:cNvSpPr>
            <a:spLocks noGrp="1"/>
          </p:cNvSpPr>
          <p:nvPr>
            <p:ph idx="1"/>
          </p:nvPr>
        </p:nvSpPr>
        <p:spPr>
          <a:xfrm>
            <a:off x="4038600" y="2682433"/>
            <a:ext cx="7228840" cy="3197461"/>
          </a:xfrm>
        </p:spPr>
        <p:txBody>
          <a:bodyPr>
            <a:normAutofit fontScale="92500" lnSpcReduction="10000"/>
          </a:bodyPr>
          <a:lstStyle/>
          <a:p>
            <a:r>
              <a:rPr lang="en-US" dirty="0"/>
              <a:t>TLC reports driver pay rose $150 million</a:t>
            </a:r>
          </a:p>
          <a:p>
            <a:r>
              <a:rPr lang="en-US" dirty="0"/>
              <a:t>Fares after discounts not much changed</a:t>
            </a:r>
          </a:p>
          <a:p>
            <a:r>
              <a:rPr lang="en-US" dirty="0"/>
              <a:t>Halt to on-boarding new drivers </a:t>
            </a:r>
          </a:p>
          <a:p>
            <a:pPr marL="0" indent="0">
              <a:buNone/>
            </a:pPr>
            <a:r>
              <a:rPr lang="en-US" b="1" i="1" dirty="0"/>
              <a:t>Coupled with cap on new vehicles:</a:t>
            </a:r>
          </a:p>
          <a:p>
            <a:r>
              <a:rPr lang="en-US" dirty="0"/>
              <a:t># of trips continues to rise</a:t>
            </a:r>
          </a:p>
          <a:p>
            <a:r>
              <a:rPr lang="en-US" dirty="0"/>
              <a:t>Wait times haven’t increased</a:t>
            </a:r>
          </a:p>
          <a:p>
            <a:r>
              <a:rPr lang="en-US" dirty="0"/>
              <a:t>Attrition declines slightly</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5D602B91-2D5E-4F4D-8493-FAA09893615F}"/>
              </a:ext>
            </a:extLst>
          </p:cNvPr>
          <p:cNvSpPr>
            <a:spLocks noGrp="1"/>
          </p:cNvSpPr>
          <p:nvPr>
            <p:ph type="ftr" sz="quarter" idx="11"/>
          </p:nvPr>
        </p:nvSpPr>
        <p:spPr/>
        <p:txBody>
          <a:bodyPr/>
          <a:lstStyle/>
          <a:p>
            <a:r>
              <a:rPr lang="en-US" dirty="0"/>
              <a:t>Center for New York City Affairs</a:t>
            </a:r>
          </a:p>
        </p:txBody>
      </p:sp>
      <p:sp>
        <p:nvSpPr>
          <p:cNvPr id="6" name="Slide Number Placeholder 5">
            <a:extLst>
              <a:ext uri="{FF2B5EF4-FFF2-40B4-BE49-F238E27FC236}">
                <a16:creationId xmlns:a16="http://schemas.microsoft.com/office/drawing/2014/main" id="{8DE2F642-5E5F-4050-B49D-1568E680B275}"/>
              </a:ext>
            </a:extLst>
          </p:cNvPr>
          <p:cNvSpPr>
            <a:spLocks noGrp="1"/>
          </p:cNvSpPr>
          <p:nvPr>
            <p:ph type="sldNum" sz="quarter" idx="12"/>
          </p:nvPr>
        </p:nvSpPr>
        <p:spPr/>
        <p:txBody>
          <a:bodyPr/>
          <a:lstStyle/>
          <a:p>
            <a:fld id="{59788E61-F78E-4065-B81F-627303F5ECA5}" type="slidenum">
              <a:rPr lang="en-US" smtClean="0"/>
              <a:t>47</a:t>
            </a:fld>
            <a:endParaRPr lang="en-US"/>
          </a:p>
        </p:txBody>
      </p:sp>
    </p:spTree>
    <p:extLst>
      <p:ext uri="{BB962C8B-B14F-4D97-AF65-F5344CB8AC3E}">
        <p14:creationId xmlns:p14="http://schemas.microsoft.com/office/powerpoint/2010/main" val="4054627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F86D02-F112-4861-A519-8FBB8C8A99D4}"/>
              </a:ext>
            </a:extLst>
          </p:cNvPr>
          <p:cNvSpPr>
            <a:spLocks noGrp="1"/>
          </p:cNvSpPr>
          <p:nvPr>
            <p:ph type="title"/>
          </p:nvPr>
        </p:nvSpPr>
        <p:spPr>
          <a:xfrm>
            <a:off x="1118215" y="1057527"/>
            <a:ext cx="5956353" cy="2218407"/>
          </a:xfrm>
        </p:spPr>
        <p:txBody>
          <a:bodyPr vert="horz" lIns="91440" tIns="45720" rIns="91440" bIns="45720" rtlCol="0" anchor="b">
            <a:normAutofit/>
          </a:bodyPr>
          <a:lstStyle/>
          <a:p>
            <a:pPr algn="r"/>
            <a:r>
              <a:rPr lang="en-US" sz="4000" dirty="0">
                <a:solidFill>
                  <a:schemeClr val="bg1"/>
                </a:solidFill>
                <a:latin typeface="Cambria" panose="02040503050406030204" pitchFamily="18" charset="0"/>
                <a:ea typeface="Cambria" panose="02040503050406030204" pitchFamily="18" charset="0"/>
              </a:rPr>
              <a:t>6. What can be done locally to address income inequality?</a:t>
            </a:r>
            <a:endParaRPr lang="en-US" sz="40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4E5986F9-E1C1-4E01-9B8B-481E7AEEC022}"/>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B2EB1D58-5D7F-46BA-9527-3FB65B2281E7}"/>
              </a:ext>
            </a:extLst>
          </p:cNvPr>
          <p:cNvSpPr>
            <a:spLocks noGrp="1"/>
          </p:cNvSpPr>
          <p:nvPr>
            <p:ph type="sldNum" sz="quarter" idx="12"/>
          </p:nvPr>
        </p:nvSpPr>
        <p:spPr/>
        <p:txBody>
          <a:bodyPr/>
          <a:lstStyle/>
          <a:p>
            <a:fld id="{95753DFF-8885-4DF9-B834-09ADC70E4708}" type="slidenum">
              <a:rPr lang="en-US" smtClean="0"/>
              <a:t>48</a:t>
            </a:fld>
            <a:endParaRPr lang="en-US"/>
          </a:p>
        </p:txBody>
      </p:sp>
    </p:spTree>
    <p:extLst>
      <p:ext uri="{BB962C8B-B14F-4D97-AF65-F5344CB8AC3E}">
        <p14:creationId xmlns:p14="http://schemas.microsoft.com/office/powerpoint/2010/main" val="1787230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2995A-6C14-405D-A07E-9DF4A7EC5EC0}"/>
              </a:ext>
            </a:extLst>
          </p:cNvPr>
          <p:cNvSpPr>
            <a:spLocks noGrp="1"/>
          </p:cNvSpPr>
          <p:nvPr>
            <p:ph type="title"/>
          </p:nvPr>
        </p:nvSpPr>
        <p:spPr>
          <a:xfrm>
            <a:off x="838200" y="963877"/>
            <a:ext cx="3494362" cy="4930246"/>
          </a:xfrm>
        </p:spPr>
        <p:txBody>
          <a:bodyPr>
            <a:normAutofit/>
          </a:bodyPr>
          <a:lstStyle/>
          <a:p>
            <a:pPr algn="r"/>
            <a:r>
              <a:rPr lang="en-US" sz="3600" b="1" dirty="0">
                <a:solidFill>
                  <a:schemeClr val="accent1"/>
                </a:solidFill>
              </a:rPr>
              <a:t>Local policy levers (many depend on state authority)</a:t>
            </a:r>
            <a:br>
              <a:rPr lang="en-US" sz="3600" b="1" dirty="0">
                <a:solidFill>
                  <a:schemeClr val="accent1"/>
                </a:solidFill>
              </a:rPr>
            </a:br>
            <a:br>
              <a:rPr lang="en-US" sz="3600" b="1" dirty="0">
                <a:solidFill>
                  <a:schemeClr val="accent1"/>
                </a:solidFill>
              </a:rPr>
            </a:br>
            <a:br>
              <a:rPr lang="en-US" sz="3600" b="1" dirty="0">
                <a:solidFill>
                  <a:schemeClr val="accent1"/>
                </a:solidFill>
              </a:rPr>
            </a:br>
            <a:endParaRPr lang="en-US" sz="3600" b="1" dirty="0">
              <a:solidFill>
                <a:schemeClr val="accent1"/>
              </a:solidFill>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0994D3-1574-43B0-8384-BC3AE6FBEBF0}"/>
              </a:ext>
            </a:extLst>
          </p:cNvPr>
          <p:cNvSpPr>
            <a:spLocks noGrp="1"/>
          </p:cNvSpPr>
          <p:nvPr>
            <p:ph idx="1"/>
          </p:nvPr>
        </p:nvSpPr>
        <p:spPr>
          <a:xfrm>
            <a:off x="4976031" y="963877"/>
            <a:ext cx="6377769" cy="4930246"/>
          </a:xfrm>
        </p:spPr>
        <p:txBody>
          <a:bodyPr anchor="ctr">
            <a:normAutofit/>
          </a:bodyPr>
          <a:lstStyle/>
          <a:p>
            <a:r>
              <a:rPr lang="en-US" sz="2400" dirty="0"/>
              <a:t>Labor regulations</a:t>
            </a:r>
          </a:p>
          <a:p>
            <a:r>
              <a:rPr lang="en-US" sz="2400" dirty="0"/>
              <a:t>Budget and tax policies</a:t>
            </a:r>
          </a:p>
          <a:p>
            <a:r>
              <a:rPr lang="en-US" sz="2400" dirty="0"/>
              <a:t>Land use &amp; economic development</a:t>
            </a:r>
          </a:p>
          <a:p>
            <a:r>
              <a:rPr lang="en-US" sz="2400" dirty="0"/>
              <a:t>Education (early childhood, K-12, higher ed)</a:t>
            </a:r>
          </a:p>
          <a:p>
            <a:r>
              <a:rPr lang="en-US" sz="2400" dirty="0"/>
              <a:t>Housing</a:t>
            </a:r>
          </a:p>
          <a:p>
            <a:r>
              <a:rPr lang="en-US" sz="2400" dirty="0"/>
              <a:t>Social inclusion (e.g., policing &amp; criminal justice, integration, governance)</a:t>
            </a:r>
          </a:p>
        </p:txBody>
      </p:sp>
      <p:sp>
        <p:nvSpPr>
          <p:cNvPr id="4" name="Footer Placeholder 3">
            <a:extLst>
              <a:ext uri="{FF2B5EF4-FFF2-40B4-BE49-F238E27FC236}">
                <a16:creationId xmlns:a16="http://schemas.microsoft.com/office/drawing/2014/main" id="{3F133F60-0877-48AB-B5EA-691EEC2E5B0C}"/>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Center for New York City Affairs</a:t>
            </a:r>
          </a:p>
        </p:txBody>
      </p:sp>
      <p:sp>
        <p:nvSpPr>
          <p:cNvPr id="5" name="Slide Number Placeholder 4">
            <a:extLst>
              <a:ext uri="{FF2B5EF4-FFF2-40B4-BE49-F238E27FC236}">
                <a16:creationId xmlns:a16="http://schemas.microsoft.com/office/drawing/2014/main" id="{48B64771-BB59-4FAA-86AF-802B57B4B58E}"/>
              </a:ext>
            </a:extLst>
          </p:cNvPr>
          <p:cNvSpPr>
            <a:spLocks noGrp="1"/>
          </p:cNvSpPr>
          <p:nvPr>
            <p:ph type="sldNum" sz="quarter" idx="12"/>
          </p:nvPr>
        </p:nvSpPr>
        <p:spPr>
          <a:xfrm>
            <a:off x="10571516" y="6033479"/>
            <a:ext cx="782283" cy="365125"/>
          </a:xfrm>
        </p:spPr>
        <p:txBody>
          <a:bodyPr>
            <a:normAutofit/>
          </a:bodyPr>
          <a:lstStyle/>
          <a:p>
            <a:pPr>
              <a:spcAft>
                <a:spcPts val="600"/>
              </a:spcAft>
            </a:pPr>
            <a:fld id="{95753DFF-8885-4DF9-B834-09ADC70E4708}" type="slidenum">
              <a:rPr lang="en-US" sz="1050">
                <a:solidFill>
                  <a:schemeClr val="tx1">
                    <a:alpha val="80000"/>
                  </a:schemeClr>
                </a:solidFill>
              </a:rPr>
              <a:pPr>
                <a:spcAft>
                  <a:spcPts val="600"/>
                </a:spcAft>
              </a:pPr>
              <a:t>49</a:t>
            </a:fld>
            <a:endParaRPr lang="en-US" sz="1050">
              <a:solidFill>
                <a:schemeClr val="tx1">
                  <a:alpha val="80000"/>
                </a:schemeClr>
              </a:solidFill>
            </a:endParaRPr>
          </a:p>
        </p:txBody>
      </p:sp>
      <p:sp>
        <p:nvSpPr>
          <p:cNvPr id="6" name="Rectangle 5">
            <a:extLst>
              <a:ext uri="{FF2B5EF4-FFF2-40B4-BE49-F238E27FC236}">
                <a16:creationId xmlns:a16="http://schemas.microsoft.com/office/drawing/2014/main" id="{AA422496-8B73-4F4B-B672-2B511F1CC673}"/>
              </a:ext>
            </a:extLst>
          </p:cNvPr>
          <p:cNvSpPr/>
          <p:nvPr/>
        </p:nvSpPr>
        <p:spPr>
          <a:xfrm>
            <a:off x="4976031" y="1971040"/>
            <a:ext cx="5702129" cy="128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57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114143C-EC01-4BF9-82B1-2D02A9FE7591}"/>
              </a:ext>
            </a:extLst>
          </p:cNvPr>
          <p:cNvPicPr>
            <a:picLocks noChangeAspect="1"/>
          </p:cNvPicPr>
          <p:nvPr/>
        </p:nvPicPr>
        <p:blipFill>
          <a:blip r:embed="rId2"/>
          <a:stretch>
            <a:fillRect/>
          </a:stretch>
        </p:blipFill>
        <p:spPr>
          <a:xfrm>
            <a:off x="2753293" y="1123527"/>
            <a:ext cx="6685409" cy="4604800"/>
          </a:xfrm>
          <a:prstGeom prst="rect">
            <a:avLst/>
          </a:prstGeom>
        </p:spPr>
      </p:pic>
      <p:sp>
        <p:nvSpPr>
          <p:cNvPr id="3" name="Footer Placeholder 2">
            <a:extLst>
              <a:ext uri="{FF2B5EF4-FFF2-40B4-BE49-F238E27FC236}">
                <a16:creationId xmlns:a16="http://schemas.microsoft.com/office/drawing/2014/main" id="{AC6DD8B4-9307-4DC0-8E10-4A2DFA82249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Center for New York City Affairs</a:t>
            </a:r>
          </a:p>
        </p:txBody>
      </p:sp>
      <p:sp>
        <p:nvSpPr>
          <p:cNvPr id="4" name="Slide Number Placeholder 3">
            <a:extLst>
              <a:ext uri="{FF2B5EF4-FFF2-40B4-BE49-F238E27FC236}">
                <a16:creationId xmlns:a16="http://schemas.microsoft.com/office/drawing/2014/main" id="{E9AA8F79-990A-4870-AC7E-A233FEAAE458}"/>
              </a:ext>
            </a:extLst>
          </p:cNvPr>
          <p:cNvSpPr>
            <a:spLocks noGrp="1"/>
          </p:cNvSpPr>
          <p:nvPr>
            <p:ph type="sldNum" sz="quarter" idx="12"/>
          </p:nvPr>
        </p:nvSpPr>
        <p:spPr>
          <a:xfrm>
            <a:off x="8610600" y="6356350"/>
            <a:ext cx="2743200" cy="365125"/>
          </a:xfrm>
        </p:spPr>
        <p:txBody>
          <a:bodyPr>
            <a:normAutofit/>
          </a:bodyPr>
          <a:lstStyle/>
          <a:p>
            <a:pPr>
              <a:spcAft>
                <a:spcPts val="600"/>
              </a:spcAft>
            </a:pPr>
            <a:fld id="{95753DFF-8885-4DF9-B834-09ADC70E4708}"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953303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B76454-97F0-4418-88B2-848DE72423C3}"/>
              </a:ext>
            </a:extLst>
          </p:cNvPr>
          <p:cNvSpPr>
            <a:spLocks noGrp="1"/>
          </p:cNvSpPr>
          <p:nvPr>
            <p:ph type="title"/>
          </p:nvPr>
        </p:nvSpPr>
        <p:spPr>
          <a:xfrm>
            <a:off x="863029" y="1012004"/>
            <a:ext cx="3416158" cy="4795408"/>
          </a:xfrm>
        </p:spPr>
        <p:txBody>
          <a:bodyPr>
            <a:normAutofit/>
          </a:bodyPr>
          <a:lstStyle/>
          <a:p>
            <a:r>
              <a:rPr lang="en-US" b="1">
                <a:solidFill>
                  <a:srgbClr val="FFFFFF"/>
                </a:solidFill>
              </a:rPr>
              <a:t>NYC local efforts to regulate labor practices</a:t>
            </a:r>
            <a:br>
              <a:rPr lang="en-US">
                <a:solidFill>
                  <a:srgbClr val="FFFFFF"/>
                </a:solidFill>
              </a:rPr>
            </a:br>
            <a:endParaRPr lang="en-US">
              <a:solidFill>
                <a:srgbClr val="FFFFFF"/>
              </a:solidFill>
            </a:endParaRPr>
          </a:p>
        </p:txBody>
      </p:sp>
      <p:sp>
        <p:nvSpPr>
          <p:cNvPr id="4" name="Footer Placeholder 3">
            <a:extLst>
              <a:ext uri="{FF2B5EF4-FFF2-40B4-BE49-F238E27FC236}">
                <a16:creationId xmlns:a16="http://schemas.microsoft.com/office/drawing/2014/main" id="{DF159FE8-D61D-4F2C-9D0E-4A91B5D3358D}"/>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Center for New York City Affairs</a:t>
            </a:r>
          </a:p>
        </p:txBody>
      </p:sp>
      <p:sp>
        <p:nvSpPr>
          <p:cNvPr id="5" name="Slide Number Placeholder 4">
            <a:extLst>
              <a:ext uri="{FF2B5EF4-FFF2-40B4-BE49-F238E27FC236}">
                <a16:creationId xmlns:a16="http://schemas.microsoft.com/office/drawing/2014/main" id="{B5DFDAC9-F1E1-409A-B830-4BCCDF9624BB}"/>
              </a:ext>
            </a:extLst>
          </p:cNvPr>
          <p:cNvSpPr>
            <a:spLocks noGrp="1"/>
          </p:cNvSpPr>
          <p:nvPr>
            <p:ph type="sldNum" sz="quarter" idx="12"/>
          </p:nvPr>
        </p:nvSpPr>
        <p:spPr>
          <a:xfrm>
            <a:off x="10726220" y="6356350"/>
            <a:ext cx="627580" cy="365125"/>
          </a:xfrm>
        </p:spPr>
        <p:txBody>
          <a:bodyPr>
            <a:normAutofit/>
          </a:bodyPr>
          <a:lstStyle/>
          <a:p>
            <a:pPr>
              <a:spcAft>
                <a:spcPts val="600"/>
              </a:spcAft>
            </a:pPr>
            <a:fld id="{95753DFF-8885-4DF9-B834-09ADC70E4708}" type="slidenum">
              <a:rPr lang="en-US">
                <a:solidFill>
                  <a:prstClr val="black">
                    <a:tint val="75000"/>
                  </a:prstClr>
                </a:solidFill>
              </a:rPr>
              <a:pPr>
                <a:spcAft>
                  <a:spcPts val="600"/>
                </a:spcAft>
              </a:pPr>
              <a:t>50</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F650BA8C-F092-4339-8EC5-589DDDE42DD7}"/>
              </a:ext>
            </a:extLst>
          </p:cNvPr>
          <p:cNvGraphicFramePr>
            <a:graphicFrameLocks noGrp="1"/>
          </p:cNvGraphicFramePr>
          <p:nvPr>
            <p:ph idx="1"/>
            <p:extLst>
              <p:ext uri="{D42A27DB-BD31-4B8C-83A1-F6EECF244321}">
                <p14:modId xmlns:p14="http://schemas.microsoft.com/office/powerpoint/2010/main" val="138216750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6690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59603A-B756-4FB5-8665-F8D880BCAE05}"/>
              </a:ext>
            </a:extLst>
          </p:cNvPr>
          <p:cNvPicPr>
            <a:picLocks noChangeAspect="1"/>
          </p:cNvPicPr>
          <p:nvPr/>
        </p:nvPicPr>
        <p:blipFill>
          <a:blip r:embed="rId2"/>
          <a:stretch>
            <a:fillRect/>
          </a:stretch>
        </p:blipFill>
        <p:spPr>
          <a:xfrm>
            <a:off x="2295645" y="643466"/>
            <a:ext cx="7686555" cy="5571067"/>
          </a:xfrm>
          <a:prstGeom prst="rect">
            <a:avLst/>
          </a:prstGeom>
        </p:spPr>
      </p:pic>
      <p:sp>
        <p:nvSpPr>
          <p:cNvPr id="2" name="Footer Placeholder 1">
            <a:extLst>
              <a:ext uri="{FF2B5EF4-FFF2-40B4-BE49-F238E27FC236}">
                <a16:creationId xmlns:a16="http://schemas.microsoft.com/office/drawing/2014/main" id="{89E99E35-FD4C-42EE-9C78-E620A2CA6D9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36E7730E-27B9-4E1F-81FE-CC79F0AE88EC}"/>
              </a:ext>
            </a:extLst>
          </p:cNvPr>
          <p:cNvSpPr>
            <a:spLocks noGrp="1"/>
          </p:cNvSpPr>
          <p:nvPr>
            <p:ph type="sldNum" sz="quarter" idx="12"/>
          </p:nvPr>
        </p:nvSpPr>
        <p:spPr/>
        <p:txBody>
          <a:bodyPr/>
          <a:lstStyle/>
          <a:p>
            <a:fld id="{95753DFF-8885-4DF9-B834-09ADC70E4708}" type="slidenum">
              <a:rPr lang="en-US" smtClean="0"/>
              <a:t>51</a:t>
            </a:fld>
            <a:endParaRPr lang="en-US"/>
          </a:p>
        </p:txBody>
      </p:sp>
    </p:spTree>
    <p:extLst>
      <p:ext uri="{BB962C8B-B14F-4D97-AF65-F5344CB8AC3E}">
        <p14:creationId xmlns:p14="http://schemas.microsoft.com/office/powerpoint/2010/main" val="625373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806153-15BE-464C-B190-4948603E10D9}"/>
              </a:ext>
            </a:extLst>
          </p:cNvPr>
          <p:cNvSpPr>
            <a:spLocks noGrp="1"/>
          </p:cNvSpPr>
          <p:nvPr>
            <p:ph type="title"/>
          </p:nvPr>
        </p:nvSpPr>
        <p:spPr>
          <a:xfrm>
            <a:off x="863029" y="1012004"/>
            <a:ext cx="3416158" cy="4795408"/>
          </a:xfrm>
        </p:spPr>
        <p:txBody>
          <a:bodyPr>
            <a:normAutofit/>
          </a:bodyPr>
          <a:lstStyle/>
          <a:p>
            <a:r>
              <a:rPr lang="en-US">
                <a:solidFill>
                  <a:srgbClr val="FFFFFF"/>
                </a:solidFill>
              </a:rPr>
              <a:t>Mayor and Speaker appointed Advisory Commission on Property Tax Reform</a:t>
            </a:r>
          </a:p>
        </p:txBody>
      </p:sp>
      <p:sp>
        <p:nvSpPr>
          <p:cNvPr id="4" name="Footer Placeholder 3">
            <a:extLst>
              <a:ext uri="{FF2B5EF4-FFF2-40B4-BE49-F238E27FC236}">
                <a16:creationId xmlns:a16="http://schemas.microsoft.com/office/drawing/2014/main" id="{9AAABEDA-7FF8-49C9-9C75-0ACB60A18035}"/>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Center for New York City Affairs</a:t>
            </a:r>
          </a:p>
        </p:txBody>
      </p:sp>
      <p:sp>
        <p:nvSpPr>
          <p:cNvPr id="5" name="Slide Number Placeholder 4">
            <a:extLst>
              <a:ext uri="{FF2B5EF4-FFF2-40B4-BE49-F238E27FC236}">
                <a16:creationId xmlns:a16="http://schemas.microsoft.com/office/drawing/2014/main" id="{A39627E9-BF7C-4293-AD5B-7C2A0DEC9224}"/>
              </a:ext>
            </a:extLst>
          </p:cNvPr>
          <p:cNvSpPr>
            <a:spLocks noGrp="1"/>
          </p:cNvSpPr>
          <p:nvPr>
            <p:ph type="sldNum" sz="quarter" idx="12"/>
          </p:nvPr>
        </p:nvSpPr>
        <p:spPr>
          <a:xfrm>
            <a:off x="10726220" y="6356350"/>
            <a:ext cx="627580" cy="365125"/>
          </a:xfrm>
        </p:spPr>
        <p:txBody>
          <a:bodyPr>
            <a:normAutofit/>
          </a:bodyPr>
          <a:lstStyle/>
          <a:p>
            <a:pPr>
              <a:spcAft>
                <a:spcPts val="600"/>
              </a:spcAft>
            </a:pPr>
            <a:fld id="{95753DFF-8885-4DF9-B834-09ADC70E4708}" type="slidenum">
              <a:rPr lang="en-US">
                <a:solidFill>
                  <a:prstClr val="black">
                    <a:tint val="75000"/>
                  </a:prstClr>
                </a:solidFill>
              </a:rPr>
              <a:pPr>
                <a:spcAft>
                  <a:spcPts val="600"/>
                </a:spcAft>
              </a:pPr>
              <a:t>52</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A3B0CC42-E627-4998-8200-8A7A1A3280A7}"/>
              </a:ext>
            </a:extLst>
          </p:cNvPr>
          <p:cNvGraphicFramePr>
            <a:graphicFrameLocks noGrp="1"/>
          </p:cNvGraphicFramePr>
          <p:nvPr>
            <p:ph idx="1"/>
            <p:extLst>
              <p:ext uri="{D42A27DB-BD31-4B8C-83A1-F6EECF244321}">
                <p14:modId xmlns:p14="http://schemas.microsoft.com/office/powerpoint/2010/main" val="36321110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2125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5F2869-2FE1-41B1-B259-36C1490EFD2E}"/>
              </a:ext>
            </a:extLst>
          </p:cNvPr>
          <p:cNvSpPr>
            <a:spLocks noGrp="1"/>
          </p:cNvSpPr>
          <p:nvPr>
            <p:ph type="title"/>
          </p:nvPr>
        </p:nvSpPr>
        <p:spPr>
          <a:xfrm>
            <a:off x="863029" y="1012004"/>
            <a:ext cx="3416158" cy="4795408"/>
          </a:xfrm>
        </p:spPr>
        <p:txBody>
          <a:bodyPr>
            <a:normAutofit/>
          </a:bodyPr>
          <a:lstStyle/>
          <a:p>
            <a:br>
              <a:rPr lang="en-US">
                <a:solidFill>
                  <a:srgbClr val="FFFFFF"/>
                </a:solidFill>
              </a:rPr>
            </a:br>
            <a:r>
              <a:rPr lang="en-US">
                <a:solidFill>
                  <a:srgbClr val="FFFFFF"/>
                </a:solidFill>
              </a:rPr>
              <a:t>Real estate regulation a powerful lever</a:t>
            </a:r>
            <a:br>
              <a:rPr lang="en-US">
                <a:solidFill>
                  <a:srgbClr val="FFFFFF"/>
                </a:solidFill>
              </a:rPr>
            </a:br>
            <a:endParaRPr lang="en-US">
              <a:solidFill>
                <a:srgbClr val="FFFFFF"/>
              </a:solidFill>
            </a:endParaRPr>
          </a:p>
        </p:txBody>
      </p:sp>
      <p:sp>
        <p:nvSpPr>
          <p:cNvPr id="4" name="Footer Placeholder 3">
            <a:extLst>
              <a:ext uri="{FF2B5EF4-FFF2-40B4-BE49-F238E27FC236}">
                <a16:creationId xmlns:a16="http://schemas.microsoft.com/office/drawing/2014/main" id="{DC366E49-8581-485E-8B29-14CA66DB4A62}"/>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Center for New York City Affairs</a:t>
            </a:r>
          </a:p>
        </p:txBody>
      </p:sp>
      <p:sp>
        <p:nvSpPr>
          <p:cNvPr id="5" name="Slide Number Placeholder 4">
            <a:extLst>
              <a:ext uri="{FF2B5EF4-FFF2-40B4-BE49-F238E27FC236}">
                <a16:creationId xmlns:a16="http://schemas.microsoft.com/office/drawing/2014/main" id="{CB43B487-A066-4670-B9F5-2B4F8F12E632}"/>
              </a:ext>
            </a:extLst>
          </p:cNvPr>
          <p:cNvSpPr>
            <a:spLocks noGrp="1"/>
          </p:cNvSpPr>
          <p:nvPr>
            <p:ph type="sldNum" sz="quarter" idx="12"/>
          </p:nvPr>
        </p:nvSpPr>
        <p:spPr>
          <a:xfrm>
            <a:off x="10726220" y="6356350"/>
            <a:ext cx="627580" cy="365125"/>
          </a:xfrm>
        </p:spPr>
        <p:txBody>
          <a:bodyPr>
            <a:normAutofit/>
          </a:bodyPr>
          <a:lstStyle/>
          <a:p>
            <a:pPr>
              <a:spcAft>
                <a:spcPts val="600"/>
              </a:spcAft>
            </a:pPr>
            <a:fld id="{95753DFF-8885-4DF9-B834-09ADC70E4708}" type="slidenum">
              <a:rPr lang="en-US">
                <a:solidFill>
                  <a:prstClr val="black">
                    <a:tint val="75000"/>
                  </a:prstClr>
                </a:solidFill>
              </a:rPr>
              <a:pPr>
                <a:spcAft>
                  <a:spcPts val="600"/>
                </a:spcAft>
              </a:pPr>
              <a:t>53</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AD7CF5AD-A9E5-4570-BA7D-A0BCB5F990E2}"/>
              </a:ext>
            </a:extLst>
          </p:cNvPr>
          <p:cNvGraphicFramePr>
            <a:graphicFrameLocks noGrp="1"/>
          </p:cNvGraphicFramePr>
          <p:nvPr>
            <p:ph idx="1"/>
            <p:extLst>
              <p:ext uri="{D42A27DB-BD31-4B8C-83A1-F6EECF244321}">
                <p14:modId xmlns:p14="http://schemas.microsoft.com/office/powerpoint/2010/main" val="45868061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623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B4FE3-5E18-4F08-B3C6-8775B1CFB68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2400" kern="1200">
                <a:solidFill>
                  <a:schemeClr val="bg1"/>
                </a:solidFill>
                <a:latin typeface="+mj-lt"/>
                <a:ea typeface="+mj-ea"/>
                <a:cs typeface="+mj-cs"/>
              </a:rPr>
              <a:t>Thank you.</a:t>
            </a:r>
            <a:br>
              <a:rPr lang="en-US" sz="2400" kern="1200">
                <a:solidFill>
                  <a:schemeClr val="bg1"/>
                </a:solidFill>
                <a:latin typeface="+mj-lt"/>
                <a:ea typeface="+mj-ea"/>
                <a:cs typeface="+mj-cs"/>
              </a:rPr>
            </a:br>
            <a:br>
              <a:rPr lang="en-US" sz="2400" kern="1200">
                <a:solidFill>
                  <a:schemeClr val="bg1"/>
                </a:solidFill>
                <a:latin typeface="+mj-lt"/>
                <a:ea typeface="+mj-ea"/>
                <a:cs typeface="+mj-cs"/>
              </a:rPr>
            </a:br>
            <a:r>
              <a:rPr lang="en-US" sz="2400" kern="1200">
                <a:solidFill>
                  <a:schemeClr val="bg1"/>
                </a:solidFill>
                <a:latin typeface="+mj-lt"/>
                <a:ea typeface="+mj-ea"/>
                <a:cs typeface="+mj-cs"/>
              </a:rPr>
              <a:t>James Parrott</a:t>
            </a:r>
            <a:br>
              <a:rPr lang="en-US" sz="2400" kern="1200">
                <a:solidFill>
                  <a:schemeClr val="bg1"/>
                </a:solidFill>
                <a:latin typeface="+mj-lt"/>
                <a:ea typeface="+mj-ea"/>
                <a:cs typeface="+mj-cs"/>
              </a:rPr>
            </a:br>
            <a:r>
              <a:rPr lang="en-US" sz="2400" kern="1200">
                <a:solidFill>
                  <a:schemeClr val="bg1"/>
                </a:solidFill>
                <a:latin typeface="+mj-lt"/>
                <a:ea typeface="+mj-ea"/>
                <a:cs typeface="+mj-cs"/>
              </a:rPr>
              <a:t>Center for New York City Affairs</a:t>
            </a:r>
            <a:br>
              <a:rPr lang="en-US" sz="2400" kern="1200">
                <a:solidFill>
                  <a:schemeClr val="bg1"/>
                </a:solidFill>
                <a:latin typeface="+mj-lt"/>
                <a:ea typeface="+mj-ea"/>
                <a:cs typeface="+mj-cs"/>
              </a:rPr>
            </a:br>
            <a:r>
              <a:rPr lang="en-US" sz="2400" kern="1200">
                <a:solidFill>
                  <a:schemeClr val="bg1"/>
                </a:solidFill>
                <a:latin typeface="+mj-lt"/>
                <a:ea typeface="+mj-ea"/>
                <a:cs typeface="+mj-cs"/>
              </a:rPr>
              <a:t>The New School</a:t>
            </a:r>
            <a:br>
              <a:rPr lang="en-US" sz="2400" kern="1200">
                <a:solidFill>
                  <a:schemeClr val="bg1"/>
                </a:solidFill>
                <a:latin typeface="+mj-lt"/>
                <a:ea typeface="+mj-ea"/>
                <a:cs typeface="+mj-cs"/>
              </a:rPr>
            </a:br>
            <a:r>
              <a:rPr lang="en-US" sz="2400" kern="1200">
                <a:solidFill>
                  <a:schemeClr val="bg1"/>
                </a:solidFill>
                <a:latin typeface="+mj-lt"/>
                <a:ea typeface="+mj-ea"/>
                <a:cs typeface="+mj-cs"/>
              </a:rPr>
              <a:t>ParrottJ@newschool.edu</a:t>
            </a:r>
            <a:br>
              <a:rPr lang="en-US" sz="2400" kern="1200">
                <a:solidFill>
                  <a:schemeClr val="bg1"/>
                </a:solidFill>
                <a:latin typeface="+mj-lt"/>
                <a:ea typeface="+mj-ea"/>
                <a:cs typeface="+mj-cs"/>
              </a:rPr>
            </a:br>
            <a:endParaRPr lang="en-US" sz="2400" kern="1200">
              <a:solidFill>
                <a:schemeClr val="bg1"/>
              </a:solidFill>
              <a:latin typeface="+mj-lt"/>
              <a:ea typeface="+mj-ea"/>
              <a:cs typeface="+mj-cs"/>
            </a:endParaRPr>
          </a:p>
        </p:txBody>
      </p:sp>
      <p:sp>
        <p:nvSpPr>
          <p:cNvPr id="25" name="Freeform: Shape 2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logo&#10;&#10;Description generated with very high confidence">
            <a:extLst>
              <a:ext uri="{FF2B5EF4-FFF2-40B4-BE49-F238E27FC236}">
                <a16:creationId xmlns:a16="http://schemas.microsoft.com/office/drawing/2014/main" id="{716DF4C6-8349-4F8E-B170-373C69320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1879688"/>
            <a:ext cx="4047843" cy="1730452"/>
          </a:xfrm>
          <a:prstGeom prst="rect">
            <a:avLst/>
          </a:prstGeom>
        </p:spPr>
      </p:pic>
      <p:sp>
        <p:nvSpPr>
          <p:cNvPr id="3" name="Footer Placeholder 2">
            <a:extLst>
              <a:ext uri="{FF2B5EF4-FFF2-40B4-BE49-F238E27FC236}">
                <a16:creationId xmlns:a16="http://schemas.microsoft.com/office/drawing/2014/main" id="{55063F71-02E6-4F58-A992-9D46D156A5B8}"/>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73190F72-A35E-4FA9-B812-E2C85BB060EF}"/>
              </a:ext>
            </a:extLst>
          </p:cNvPr>
          <p:cNvSpPr>
            <a:spLocks noGrp="1"/>
          </p:cNvSpPr>
          <p:nvPr>
            <p:ph type="sldNum" sz="quarter" idx="12"/>
          </p:nvPr>
        </p:nvSpPr>
        <p:spPr/>
        <p:txBody>
          <a:bodyPr/>
          <a:lstStyle/>
          <a:p>
            <a:fld id="{95753DFF-8885-4DF9-B834-09ADC70E4708}" type="slidenum">
              <a:rPr lang="en-US" smtClean="0"/>
              <a:t>54</a:t>
            </a:fld>
            <a:endParaRPr lang="en-US"/>
          </a:p>
        </p:txBody>
      </p:sp>
    </p:spTree>
    <p:extLst>
      <p:ext uri="{BB962C8B-B14F-4D97-AF65-F5344CB8AC3E}">
        <p14:creationId xmlns:p14="http://schemas.microsoft.com/office/powerpoint/2010/main" val="2683562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7BDE-F509-415D-ACCB-94E2930BF03A}"/>
              </a:ext>
            </a:extLst>
          </p:cNvPr>
          <p:cNvSpPr>
            <a:spLocks noGrp="1"/>
          </p:cNvSpPr>
          <p:nvPr>
            <p:ph type="title"/>
          </p:nvPr>
        </p:nvSpPr>
        <p:spPr>
          <a:xfrm>
            <a:off x="838200" y="365125"/>
            <a:ext cx="10515600" cy="884555"/>
          </a:xfrm>
        </p:spPr>
        <p:txBody>
          <a:bodyPr>
            <a:normAutofit/>
          </a:bodyPr>
          <a:lstStyle/>
          <a:p>
            <a:r>
              <a:rPr lang="en-US" sz="3200" b="1" dirty="0"/>
              <a:t>Income share of bottom 50% falls steadily after 1980</a:t>
            </a:r>
          </a:p>
        </p:txBody>
      </p:sp>
      <p:pic>
        <p:nvPicPr>
          <p:cNvPr id="4" name="Content Placeholder 3">
            <a:extLst>
              <a:ext uri="{FF2B5EF4-FFF2-40B4-BE49-F238E27FC236}">
                <a16:creationId xmlns:a16="http://schemas.microsoft.com/office/drawing/2014/main" id="{B6D91D03-9E00-4450-A9F3-B7F37D375912}"/>
              </a:ext>
            </a:extLst>
          </p:cNvPr>
          <p:cNvPicPr>
            <a:picLocks noGrp="1" noChangeAspect="1"/>
          </p:cNvPicPr>
          <p:nvPr>
            <p:ph idx="1"/>
          </p:nvPr>
        </p:nvPicPr>
        <p:blipFill>
          <a:blip r:embed="rId2"/>
          <a:stretch>
            <a:fillRect/>
          </a:stretch>
        </p:blipFill>
        <p:spPr>
          <a:xfrm>
            <a:off x="1798320" y="1066801"/>
            <a:ext cx="8158480" cy="4785360"/>
          </a:xfrm>
          <a:prstGeom prst="rect">
            <a:avLst/>
          </a:prstGeom>
        </p:spPr>
      </p:pic>
      <p:sp>
        <p:nvSpPr>
          <p:cNvPr id="5" name="TextBox 4">
            <a:extLst>
              <a:ext uri="{FF2B5EF4-FFF2-40B4-BE49-F238E27FC236}">
                <a16:creationId xmlns:a16="http://schemas.microsoft.com/office/drawing/2014/main" id="{880A806F-869B-4492-B564-31F6A39E6752}"/>
              </a:ext>
            </a:extLst>
          </p:cNvPr>
          <p:cNvSpPr txBox="1"/>
          <p:nvPr/>
        </p:nvSpPr>
        <p:spPr>
          <a:xfrm>
            <a:off x="2123440" y="5852161"/>
            <a:ext cx="6354175" cy="461665"/>
          </a:xfrm>
          <a:prstGeom prst="rect">
            <a:avLst/>
          </a:prstGeom>
          <a:noFill/>
        </p:spPr>
        <p:txBody>
          <a:bodyPr wrap="none" rtlCol="0">
            <a:spAutoFit/>
          </a:bodyPr>
          <a:lstStyle/>
          <a:p>
            <a:r>
              <a:rPr lang="en-US" sz="1200" dirty="0"/>
              <a:t>Source: Piketty, </a:t>
            </a:r>
            <a:r>
              <a:rPr lang="en-US" sz="1200" dirty="0" err="1"/>
              <a:t>Saez</a:t>
            </a:r>
            <a:r>
              <a:rPr lang="en-US" sz="1200" dirty="0"/>
              <a:t> and Zucman, Distributional National Accounts: Methods and Estimates for the</a:t>
            </a:r>
          </a:p>
          <a:p>
            <a:r>
              <a:rPr lang="en-US" sz="1200" dirty="0"/>
              <a:t>U.S., Data Appendix, Nov. 10, 2017.</a:t>
            </a:r>
          </a:p>
        </p:txBody>
      </p:sp>
      <p:sp>
        <p:nvSpPr>
          <p:cNvPr id="3" name="Footer Placeholder 2">
            <a:extLst>
              <a:ext uri="{FF2B5EF4-FFF2-40B4-BE49-F238E27FC236}">
                <a16:creationId xmlns:a16="http://schemas.microsoft.com/office/drawing/2014/main" id="{014AD408-50C7-4473-91A3-CC53B6DCB335}"/>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C455937B-6F84-44ED-9588-36013D9E02ED}"/>
              </a:ext>
            </a:extLst>
          </p:cNvPr>
          <p:cNvSpPr>
            <a:spLocks noGrp="1"/>
          </p:cNvSpPr>
          <p:nvPr>
            <p:ph type="sldNum" sz="quarter" idx="12"/>
          </p:nvPr>
        </p:nvSpPr>
        <p:spPr/>
        <p:txBody>
          <a:bodyPr/>
          <a:lstStyle/>
          <a:p>
            <a:fld id="{95753DFF-8885-4DF9-B834-09ADC70E4708}" type="slidenum">
              <a:rPr lang="en-US" smtClean="0"/>
              <a:t>6</a:t>
            </a:fld>
            <a:endParaRPr lang="en-US"/>
          </a:p>
        </p:txBody>
      </p:sp>
    </p:spTree>
    <p:extLst>
      <p:ext uri="{BB962C8B-B14F-4D97-AF65-F5344CB8AC3E}">
        <p14:creationId xmlns:p14="http://schemas.microsoft.com/office/powerpoint/2010/main" val="28770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A81702-E6FB-41C9-BF46-D8A0DEF19152}"/>
              </a:ext>
            </a:extLst>
          </p:cNvPr>
          <p:cNvSpPr>
            <a:spLocks noGrp="1"/>
          </p:cNvSpPr>
          <p:nvPr>
            <p:ph type="title"/>
          </p:nvPr>
        </p:nvSpPr>
        <p:spPr>
          <a:xfrm>
            <a:off x="863029" y="1012004"/>
            <a:ext cx="3416158" cy="4795408"/>
          </a:xfrm>
        </p:spPr>
        <p:txBody>
          <a:bodyPr>
            <a:normAutofit/>
          </a:bodyPr>
          <a:lstStyle/>
          <a:p>
            <a:r>
              <a:rPr lang="en-US" b="1">
                <a:solidFill>
                  <a:srgbClr val="FFFFFF"/>
                </a:solidFill>
              </a:rPr>
              <a:t>Policy changes shaping U.S. and NYC economic changes post-1980</a:t>
            </a:r>
          </a:p>
        </p:txBody>
      </p:sp>
      <p:sp>
        <p:nvSpPr>
          <p:cNvPr id="3" name="Footer Placeholder 2">
            <a:extLst>
              <a:ext uri="{FF2B5EF4-FFF2-40B4-BE49-F238E27FC236}">
                <a16:creationId xmlns:a16="http://schemas.microsoft.com/office/drawing/2014/main" id="{45EF0D2B-1F73-4B9B-A595-A84C1480D668}"/>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Center for New York City Affairs</a:t>
            </a:r>
          </a:p>
        </p:txBody>
      </p:sp>
      <p:sp>
        <p:nvSpPr>
          <p:cNvPr id="4" name="Slide Number Placeholder 3">
            <a:extLst>
              <a:ext uri="{FF2B5EF4-FFF2-40B4-BE49-F238E27FC236}">
                <a16:creationId xmlns:a16="http://schemas.microsoft.com/office/drawing/2014/main" id="{F41F6BF4-7C75-477E-BB77-387A4EEB0FBE}"/>
              </a:ext>
            </a:extLst>
          </p:cNvPr>
          <p:cNvSpPr>
            <a:spLocks noGrp="1"/>
          </p:cNvSpPr>
          <p:nvPr>
            <p:ph type="sldNum" sz="quarter" idx="12"/>
          </p:nvPr>
        </p:nvSpPr>
        <p:spPr>
          <a:xfrm>
            <a:off x="10726220" y="6356350"/>
            <a:ext cx="627580" cy="365125"/>
          </a:xfrm>
        </p:spPr>
        <p:txBody>
          <a:bodyPr>
            <a:normAutofit/>
          </a:bodyPr>
          <a:lstStyle/>
          <a:p>
            <a:pPr>
              <a:spcAft>
                <a:spcPts val="600"/>
              </a:spcAft>
            </a:pPr>
            <a:fld id="{95753DFF-8885-4DF9-B834-09ADC70E4708}" type="slidenum">
              <a:rPr lang="en-US">
                <a:solidFill>
                  <a:prstClr val="black">
                    <a:tint val="75000"/>
                  </a:prstClr>
                </a:solidFill>
              </a:rPr>
              <a:pPr>
                <a:spcAft>
                  <a:spcPts val="600"/>
                </a:spcAft>
              </a:pPr>
              <a:t>7</a:t>
            </a:fld>
            <a:endParaRPr lang="en-US">
              <a:solidFill>
                <a:prstClr val="black">
                  <a:tint val="75000"/>
                </a:prstClr>
              </a:solidFill>
            </a:endParaRPr>
          </a:p>
        </p:txBody>
      </p:sp>
      <p:graphicFrame>
        <p:nvGraphicFramePr>
          <p:cNvPr id="53" name="Content Placeholder 2">
            <a:extLst>
              <a:ext uri="{FF2B5EF4-FFF2-40B4-BE49-F238E27FC236}">
                <a16:creationId xmlns:a16="http://schemas.microsoft.com/office/drawing/2014/main" id="{C3461DB0-AF1C-4878-9783-5E15DCDD109D}"/>
              </a:ext>
            </a:extLst>
          </p:cNvPr>
          <p:cNvGraphicFramePr>
            <a:graphicFrameLocks noGrp="1"/>
          </p:cNvGraphicFramePr>
          <p:nvPr>
            <p:ph idx="1"/>
            <p:extLst>
              <p:ext uri="{D42A27DB-BD31-4B8C-83A1-F6EECF244321}">
                <p14:modId xmlns:p14="http://schemas.microsoft.com/office/powerpoint/2010/main" val="364561094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76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5F1BA-C5D2-4CC5-ACE2-5ED0C091754A}"/>
              </a:ext>
            </a:extLst>
          </p:cNvPr>
          <p:cNvSpPr>
            <a:spLocks noGrp="1"/>
          </p:cNvSpPr>
          <p:nvPr>
            <p:ph type="title"/>
          </p:nvPr>
        </p:nvSpPr>
        <p:spPr>
          <a:xfrm>
            <a:off x="648930" y="629266"/>
            <a:ext cx="2808644" cy="4957147"/>
          </a:xfrm>
        </p:spPr>
        <p:txBody>
          <a:bodyPr>
            <a:normAutofit/>
          </a:bodyPr>
          <a:lstStyle/>
          <a:p>
            <a:r>
              <a:rPr lang="en-US" dirty="0"/>
              <a:t>Labor unions had a lot to do with creating shared prosperity.</a:t>
            </a:r>
          </a:p>
        </p:txBody>
      </p:sp>
      <p:sp>
        <p:nvSpPr>
          <p:cNvPr id="16" name="Content Placeholder 8">
            <a:extLst>
              <a:ext uri="{FF2B5EF4-FFF2-40B4-BE49-F238E27FC236}">
                <a16:creationId xmlns:a16="http://schemas.microsoft.com/office/drawing/2014/main" id="{969CC01A-6A83-4DD6-8FCE-83176D993E87}"/>
              </a:ext>
            </a:extLst>
          </p:cNvPr>
          <p:cNvSpPr>
            <a:spLocks noGrp="1"/>
          </p:cNvSpPr>
          <p:nvPr>
            <p:ph idx="1"/>
          </p:nvPr>
        </p:nvSpPr>
        <p:spPr>
          <a:xfrm>
            <a:off x="648931" y="5815013"/>
            <a:ext cx="2808644" cy="408806"/>
          </a:xfrm>
        </p:spPr>
        <p:txBody>
          <a:bodyPr>
            <a:normAutofit/>
          </a:bodyPr>
          <a:lstStyle/>
          <a:p>
            <a:pPr marL="0" indent="0">
              <a:buNone/>
            </a:pPr>
            <a:r>
              <a:rPr lang="en-US" sz="1800" dirty="0"/>
              <a:t>    </a:t>
            </a:r>
          </a:p>
        </p:txBody>
      </p:sp>
      <p:pic>
        <p:nvPicPr>
          <p:cNvPr id="17" name="Content Placeholder 3">
            <a:extLst>
              <a:ext uri="{FF2B5EF4-FFF2-40B4-BE49-F238E27FC236}">
                <a16:creationId xmlns:a16="http://schemas.microsoft.com/office/drawing/2014/main" id="{9E0D8AFD-5BBD-4301-A10C-396614286AA6}"/>
              </a:ext>
            </a:extLst>
          </p:cNvPr>
          <p:cNvPicPr>
            <a:picLocks noChangeAspect="1"/>
          </p:cNvPicPr>
          <p:nvPr/>
        </p:nvPicPr>
        <p:blipFill rotWithShape="1">
          <a:blip r:embed="rId2"/>
          <a:srcRect r="-2" b="219"/>
          <a:stretch/>
        </p:blipFill>
        <p:spPr>
          <a:xfrm>
            <a:off x="4500563" y="10"/>
            <a:ext cx="7691437" cy="6857990"/>
          </a:xfrm>
          <a:prstGeom prst="rect">
            <a:avLst/>
          </a:prstGeom>
          <a:effectLst/>
        </p:spPr>
      </p:pic>
      <p:sp>
        <p:nvSpPr>
          <p:cNvPr id="3" name="Footer Placeholder 2">
            <a:extLst>
              <a:ext uri="{FF2B5EF4-FFF2-40B4-BE49-F238E27FC236}">
                <a16:creationId xmlns:a16="http://schemas.microsoft.com/office/drawing/2014/main" id="{8649EBA8-8F58-43E6-BD30-989A01B8445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28F2C444-990A-4BA6-BE39-A83346D36D7F}"/>
              </a:ext>
            </a:extLst>
          </p:cNvPr>
          <p:cNvSpPr>
            <a:spLocks noGrp="1"/>
          </p:cNvSpPr>
          <p:nvPr>
            <p:ph type="sldNum" sz="quarter" idx="12"/>
          </p:nvPr>
        </p:nvSpPr>
        <p:spPr/>
        <p:txBody>
          <a:bodyPr/>
          <a:lstStyle/>
          <a:p>
            <a:fld id="{95753DFF-8885-4DF9-B834-09ADC70E4708}" type="slidenum">
              <a:rPr lang="en-US" smtClean="0"/>
              <a:t>8</a:t>
            </a:fld>
            <a:endParaRPr lang="en-US"/>
          </a:p>
        </p:txBody>
      </p:sp>
    </p:spTree>
    <p:extLst>
      <p:ext uri="{BB962C8B-B14F-4D97-AF65-F5344CB8AC3E}">
        <p14:creationId xmlns:p14="http://schemas.microsoft.com/office/powerpoint/2010/main" val="253842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F86D02-F112-4861-A519-8FBB8C8A99D4}"/>
              </a:ext>
            </a:extLst>
          </p:cNvPr>
          <p:cNvSpPr>
            <a:spLocks noGrp="1"/>
          </p:cNvSpPr>
          <p:nvPr>
            <p:ph type="title"/>
          </p:nvPr>
        </p:nvSpPr>
        <p:spPr>
          <a:xfrm>
            <a:off x="1118215" y="1269256"/>
            <a:ext cx="5956353" cy="1890496"/>
          </a:xfrm>
        </p:spPr>
        <p:txBody>
          <a:bodyPr vert="horz" lIns="91440" tIns="45720" rIns="91440" bIns="45720" rtlCol="0" anchor="b">
            <a:normAutofit/>
          </a:bodyPr>
          <a:lstStyle/>
          <a:p>
            <a:pPr algn="r"/>
            <a:r>
              <a:rPr lang="en-US" sz="4000" dirty="0">
                <a:solidFill>
                  <a:schemeClr val="bg1"/>
                </a:solidFill>
                <a:latin typeface="Cambria" panose="02040503050406030204" pitchFamily="18" charset="0"/>
                <a:ea typeface="Cambria" panose="02040503050406030204" pitchFamily="18" charset="0"/>
              </a:rPr>
              <a:t>2. How polarized are NYC incomes and what are recent trends?</a:t>
            </a:r>
            <a:endParaRPr lang="en-US" sz="40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ADEE8104-200E-4FD7-A449-FA4984202E17}"/>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0F2E51D8-79A0-4158-BB90-764C70C51B9D}"/>
              </a:ext>
            </a:extLst>
          </p:cNvPr>
          <p:cNvSpPr>
            <a:spLocks noGrp="1"/>
          </p:cNvSpPr>
          <p:nvPr>
            <p:ph type="sldNum" sz="quarter" idx="12"/>
          </p:nvPr>
        </p:nvSpPr>
        <p:spPr/>
        <p:txBody>
          <a:bodyPr/>
          <a:lstStyle/>
          <a:p>
            <a:fld id="{95753DFF-8885-4DF9-B834-09ADC70E4708}" type="slidenum">
              <a:rPr lang="en-US" smtClean="0"/>
              <a:t>9</a:t>
            </a:fld>
            <a:endParaRPr lang="en-US"/>
          </a:p>
        </p:txBody>
      </p:sp>
    </p:spTree>
    <p:extLst>
      <p:ext uri="{BB962C8B-B14F-4D97-AF65-F5344CB8AC3E}">
        <p14:creationId xmlns:p14="http://schemas.microsoft.com/office/powerpoint/2010/main" val="3141145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NS WHITE - INTERIOR THEME">
  <a:themeElements>
    <a:clrScheme name="qbeats">
      <a:dk1>
        <a:srgbClr val="313231"/>
      </a:dk1>
      <a:lt1>
        <a:srgbClr val="FFFFFE"/>
      </a:lt1>
      <a:dk2>
        <a:srgbClr val="313231"/>
      </a:dk2>
      <a:lt2>
        <a:srgbClr val="FFFFFE"/>
      </a:lt2>
      <a:accent1>
        <a:srgbClr val="F44A31"/>
      </a:accent1>
      <a:accent2>
        <a:srgbClr val="F44A31"/>
      </a:accent2>
      <a:accent3>
        <a:srgbClr val="F44A31"/>
      </a:accent3>
      <a:accent4>
        <a:srgbClr val="F44A31"/>
      </a:accent4>
      <a:accent5>
        <a:srgbClr val="F44A31"/>
      </a:accent5>
      <a:accent6>
        <a:srgbClr val="F44A31"/>
      </a:accent6>
      <a:hlink>
        <a:srgbClr val="F44A31"/>
      </a:hlink>
      <a:folHlink>
        <a:srgbClr val="3132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2492</Words>
  <Application>Microsoft Office PowerPoint</Application>
  <PresentationFormat>Widescreen</PresentationFormat>
  <Paragraphs>270</Paragraphs>
  <Slides>54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54</vt:i4>
      </vt:variant>
    </vt:vector>
  </HeadingPairs>
  <TitlesOfParts>
    <vt:vector size="67" baseType="lpstr">
      <vt:lpstr>Abadi Extra Light</vt:lpstr>
      <vt:lpstr>Arial</vt:lpstr>
      <vt:lpstr>Arial Black</vt:lpstr>
      <vt:lpstr>Calibri</vt:lpstr>
      <vt:lpstr>Calibri Light</vt:lpstr>
      <vt:lpstr>Cambria</vt:lpstr>
      <vt:lpstr>Neue Bold</vt:lpstr>
      <vt:lpstr>Neue Display Black</vt:lpstr>
      <vt:lpstr>Neue Light</vt:lpstr>
      <vt:lpstr>Neue Regular</vt:lpstr>
      <vt:lpstr>Wingdings</vt:lpstr>
      <vt:lpstr>Office Theme</vt:lpstr>
      <vt:lpstr>TNS WHITE - INTERIOR THEME</vt:lpstr>
      <vt:lpstr> Inequality and New York City  Economic Structure    June 12, 2019     James A. Parrott     Inequality by the Numbers Fifth Annual Workshop, June 10-14, 2019 CUNY Grad Center Stone Center on Socio-Economic Inequality </vt:lpstr>
      <vt:lpstr> </vt:lpstr>
      <vt:lpstr>1. Income inequality/polarization—reflection of how market-based economic forces mediated by government.  2. How polarized are NYC incomes; what are recent trends?  3. How has NYC’s economic structure changed since 1980 and how has that affected wages and incomes?  4. Current expansion’s dual character—wage and income gains, but persistent economic insecurity  5. How significant is the “gig economy” in NYC?  6. What can be done locally to address income inequality?</vt:lpstr>
      <vt:lpstr>1. Income inequality/ polarization--reflection of market-based economic forces mediated by government </vt:lpstr>
      <vt:lpstr>PowerPoint Presentation</vt:lpstr>
      <vt:lpstr>Income share of bottom 50% falls steadily after 1980</vt:lpstr>
      <vt:lpstr>Policy changes shaping U.S. and NYC economic changes post-1980</vt:lpstr>
      <vt:lpstr>Labor unions had a lot to do with creating shared prosperity.</vt:lpstr>
      <vt:lpstr>2. How polarized are NYC incomes and what are recent trends?</vt:lpstr>
      <vt:lpstr>Income share of top 1% much greater in New York City than in the U.S.  </vt:lpstr>
      <vt:lpstr>PowerPoint Presentation</vt:lpstr>
      <vt:lpstr>What accounts for NYC’s higher income concentration?</vt:lpstr>
      <vt:lpstr>Income sources for NYC’s richest 1% in 2016  </vt:lpstr>
      <vt:lpstr>PowerPoint Presentation</vt:lpstr>
      <vt:lpstr>If NYC median family income had grown at the same pace as the increase in the city’s per capita gross city product, the 2014 level would have been about $97,000, about two-thirds higher than the 2014 actual. </vt:lpstr>
      <vt:lpstr>In 1980s &amp; 1990s, NYC’s 1% claimed nearly 2/3 of total income growth; since 2000, 1% share has eased to 55%.</vt:lpstr>
      <vt:lpstr>3. How has NYC’s economic structure changed since 1980 and how has that affected wages and incomes?</vt:lpstr>
      <vt:lpstr>How did the structure of NYC’s economy change in the post-1980 era of income polarization? </vt:lpstr>
      <vt:lpstr>NYC total employment has grown steadily since 2009, and is 800,000 above previous peak</vt:lpstr>
      <vt:lpstr>NYC’s significant sectoral job shifts since 1980  </vt:lpstr>
      <vt:lpstr> Grouping  21 detailed occupations into four wage tiers   </vt:lpstr>
      <vt:lpstr>PowerPoint Presentation</vt:lpstr>
      <vt:lpstr>PowerPoint Presentation</vt:lpstr>
      <vt:lpstr>PowerPoint Presentation</vt:lpstr>
      <vt:lpstr>Transformation of work in an era of polarization</vt:lpstr>
      <vt:lpstr>Relate economic changes to policy changes post-1980 </vt:lpstr>
      <vt:lpstr>Local policy-influenced real estate development (both commercial and residential) evolved in a way that favored particular forms of economic change</vt:lpstr>
      <vt:lpstr>How did these changes in economic structure affect wages and incomes? </vt:lpstr>
      <vt:lpstr> Median family incomes rose across the board in 1980s, declined for families of color in 1990s-2000s, recent gains for blacks </vt:lpstr>
      <vt:lpstr> Blacks and Latinos see gains in 1980s following 1970s white flight </vt:lpstr>
      <vt:lpstr> Following income declines in 1990s and 2000s, black families have seen gains in this decade (Latinos also since 2015) </vt:lpstr>
      <vt:lpstr>   Rise in Latino and Asian shares of NYC population; decline, then flattening of white non-Hispanic share; stable black share (rising immigrant shares within each not shown)  </vt:lpstr>
      <vt:lpstr>PowerPoint Presentation</vt:lpstr>
      <vt:lpstr>4. Current expansion’s dual character—wage and income gains, but persistent economic insecurity</vt:lpstr>
      <vt:lpstr>NYC unemployment rate lowest in at least 40 years</vt:lpstr>
      <vt:lpstr>PowerPoint Presentation</vt:lpstr>
      <vt:lpstr>NYS policy to raise minimum wage above federal level— &gt; 2X in 6 years</vt:lpstr>
      <vt:lpstr>Strong real hourly wage gains for  low-income NYC workers since 2013, largely due to minimum wage hikes</vt:lpstr>
      <vt:lpstr>Real wage gains for NYC low- and median-wage Black and Latinx workers, 2013-2018</vt:lpstr>
      <vt:lpstr>Significant real gains for low- and moderate-income NYC families, 2013-2017</vt:lpstr>
      <vt:lpstr>Despite indicators of strong economic performance in recent years, also signs of considerable economic insecurity</vt:lpstr>
      <vt:lpstr>Many worker benefits have been eroded  </vt:lpstr>
      <vt:lpstr>5. How significant is the “gig economy” in NYC? </vt:lpstr>
      <vt:lpstr>How significant is the “gig economy” in NYC?</vt:lpstr>
      <vt:lpstr>But aggregate economic importance of independent contract work not growing in NYC</vt:lpstr>
      <vt:lpstr>NYC TLC local regulation to address substandard pay and economic inefficiency</vt:lpstr>
      <vt:lpstr>Pay standard impacts 1st three months</vt:lpstr>
      <vt:lpstr>6. What can be done locally to address income inequality?</vt:lpstr>
      <vt:lpstr>Local policy levers (many depend on state authority)   </vt:lpstr>
      <vt:lpstr>NYC local efforts to regulate labor practices </vt:lpstr>
      <vt:lpstr>PowerPoint Presentation</vt:lpstr>
      <vt:lpstr>Mayor and Speaker appointed Advisory Commission on Property Tax Reform</vt:lpstr>
      <vt:lpstr> Real estate regulation a powerful lever </vt:lpstr>
      <vt:lpstr>Thank you.  James Parrott Center for New York City Affairs The New School ParrottJ@newschool.edu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Inequality and New York City  Economic Structure    June 12, 2019     James A. Parrott     Inequality by the Numbers Fifth Annual Workshop, June 10-14, 2019 CUNY Grad Center Stone Center on Socio-Economic Inequality </dc:title>
  <dc:creator>james parrott</dc:creator>
  <cp:lastModifiedBy>james parrott</cp:lastModifiedBy>
  <cp:revision>4</cp:revision>
  <cp:lastPrinted>2019-06-11T14:17:01Z</cp:lastPrinted>
  <dcterms:created xsi:type="dcterms:W3CDTF">2019-06-11T14:04:29Z</dcterms:created>
  <dcterms:modified xsi:type="dcterms:W3CDTF">2019-06-11T14:20:25Z</dcterms:modified>
</cp:coreProperties>
</file>