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72" r:id="rId4"/>
    <p:sldId id="694" r:id="rId5"/>
    <p:sldId id="696" r:id="rId6"/>
    <p:sldId id="697" r:id="rId7"/>
    <p:sldId id="698" r:id="rId8"/>
    <p:sldId id="699" r:id="rId9"/>
    <p:sldId id="701" r:id="rId10"/>
    <p:sldId id="702" r:id="rId11"/>
    <p:sldId id="704" r:id="rId12"/>
    <p:sldId id="693" r:id="rId13"/>
    <p:sldId id="303" r:id="rId14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parrott" initials="j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FAF258-9790-4B45-B7D4-DAA2E7AF69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E45E6C-6F49-489B-BE0E-A2BB1FF0EC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10" y="0"/>
            <a:ext cx="4028440" cy="351737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888ACB85-AB0E-49D1-9E3E-0534063771DE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A3C66-E552-4716-A34C-7777C19BAC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7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5E7FF2-C07B-41FD-95B4-6F96CA72ED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10" y="6658664"/>
            <a:ext cx="4028440" cy="351737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ABF9E09A-E9B3-41CA-9F06-4A18CBC42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40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7813" cy="351476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496" y="1"/>
            <a:ext cx="4027812" cy="351476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178BC018-C268-4053-AEBB-D308D0A7F113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4763" y="876300"/>
            <a:ext cx="4206875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9" tIns="45565" rIns="91129" bIns="455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013" y="3373696"/>
            <a:ext cx="7438375" cy="2760405"/>
          </a:xfrm>
          <a:prstGeom prst="rect">
            <a:avLst/>
          </a:prstGeom>
        </p:spPr>
        <p:txBody>
          <a:bodyPr vert="horz" lIns="91129" tIns="45565" rIns="91129" bIns="455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924"/>
            <a:ext cx="4027813" cy="351476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496" y="6658924"/>
            <a:ext cx="4027812" cy="351476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12EFAF96-5E9D-4E05-9361-A8437C690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AF96-5E9D-4E05-9361-A8437C6909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21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AF96-5E9D-4E05-9361-A8437C6909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4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AF96-5E9D-4E05-9361-A8437C6909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23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AF96-5E9D-4E05-9361-A8437C6909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5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14184-24AD-4842-8C7B-11385009D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33B59-04F0-4E1B-BB8A-D6E487E78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68FE6-20DC-450A-8209-DEBF616F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A48F-2CBD-4092-A0DC-DAA892ABD467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A209C-EA51-4D4A-9E3E-3EDED2AA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22DCF-0F24-4F6A-A7D7-32EB8AD5C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3DFF-8885-4DF9-B834-09ADC70E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5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6215-B5FE-4D86-B120-1B901576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1DDD7-5708-4E00-B43E-D353233A9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CD063-801F-4152-865B-8A2E70879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F6B4-469C-42BB-BE40-2FAF2423E0F6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3B6E3-A278-46B2-812F-E7FB7B73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0C9F9-E98E-4D8B-8836-27EF949A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3DFF-8885-4DF9-B834-09ADC70E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9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9917D9-2077-4158-AE0F-4E1CA7D74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ACD6E-5985-4A4F-B8A7-F6C66A85B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AE988-7F0B-40F4-B694-188569BC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F1EE-9EFA-4734-AD18-77A7A84050F9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78921-BBD2-4CC7-95A6-083B91D2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520B9-5883-47A7-94ED-7E1AB5F3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3DFF-8885-4DF9-B834-09ADC70E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5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713DB2E-5ED4-49A0-8D95-18CD078930CE}"/>
              </a:ext>
            </a:extLst>
          </p:cNvPr>
          <p:cNvSpPr txBox="1">
            <a:spLocks/>
          </p:cNvSpPr>
          <p:nvPr userDrawn="1"/>
        </p:nvSpPr>
        <p:spPr>
          <a:xfrm>
            <a:off x="457200" y="274638"/>
            <a:ext cx="109728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br>
              <a:rPr lang="en-US" altLang="en-US" sz="4600">
                <a:latin typeface="Neue Display Black" panose="020B0A04000000020003" pitchFamily="34" charset="0"/>
              </a:rPr>
            </a:br>
            <a:br>
              <a:rPr lang="en-US" altLang="en-US" sz="2400">
                <a:latin typeface="Neue Bold" panose="020B0805000000020003" pitchFamily="34" charset="0"/>
              </a:rPr>
            </a:br>
            <a:endParaRPr lang="en-US" altLang="en-US" sz="4600">
              <a:latin typeface="Neue Display Black" panose="020B0A04000000020003" pitchFamily="34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068A7EB-723D-402A-A2AD-445FC0B36736}"/>
              </a:ext>
            </a:extLst>
          </p:cNvPr>
          <p:cNvSpPr txBox="1">
            <a:spLocks/>
          </p:cNvSpPr>
          <p:nvPr userDrawn="1"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hangingPunct="1"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835151"/>
            <a:ext cx="111252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4"/>
            <a:endParaRPr lang="en-US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23333" y="1063625"/>
            <a:ext cx="52916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97933" y="457200"/>
            <a:ext cx="10972800" cy="8001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B9C439-3E0A-4522-A7DA-A4C8A1026CB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E46347-7FD8-48AD-A229-D2DD6B7B1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43D000C7-32E5-4DF3-BF14-E66B3C20A9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for New York City Affairs</a:t>
            </a:r>
          </a:p>
        </p:txBody>
      </p:sp>
    </p:spTree>
    <p:extLst>
      <p:ext uri="{BB962C8B-B14F-4D97-AF65-F5344CB8AC3E}">
        <p14:creationId xmlns:p14="http://schemas.microsoft.com/office/powerpoint/2010/main" val="1178114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9FCED59-27BB-4502-B99D-C7D503C5D6FD}"/>
              </a:ext>
            </a:extLst>
          </p:cNvPr>
          <p:cNvSpPr txBox="1">
            <a:spLocks/>
          </p:cNvSpPr>
          <p:nvPr userDrawn="1"/>
        </p:nvSpPr>
        <p:spPr>
          <a:xfrm>
            <a:off x="457200" y="274638"/>
            <a:ext cx="109728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br>
              <a:rPr lang="en-US" altLang="en-US" sz="4600">
                <a:latin typeface="Neue Display Black" panose="020B0A04000000020003" pitchFamily="34" charset="0"/>
              </a:rPr>
            </a:br>
            <a:br>
              <a:rPr lang="en-US" altLang="en-US" sz="2400">
                <a:latin typeface="Neue Bold" panose="020B0805000000020003" pitchFamily="34" charset="0"/>
              </a:rPr>
            </a:br>
            <a:endParaRPr lang="en-US" altLang="en-US" sz="4600">
              <a:latin typeface="Neue Display Black" panose="020B0A04000000020003" pitchFamily="34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4332290-D840-4149-8878-BE94A34A3A4B}"/>
              </a:ext>
            </a:extLst>
          </p:cNvPr>
          <p:cNvSpPr txBox="1">
            <a:spLocks/>
          </p:cNvSpPr>
          <p:nvPr userDrawn="1"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hangingPunct="1"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97933" y="1752600"/>
            <a:ext cx="53170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1" i="0"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2254251"/>
            <a:ext cx="11125200" cy="3871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4"/>
            <a:endParaRPr lang="en-US" noProof="0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ED0FE1-955E-4F6D-9BEC-F570764B9A8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84FB5D-CC3E-42F9-8D9B-71E68A2C03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2BE84AA-426E-40B8-94C5-BD2BDE1E82B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for New York City Affairs</a:t>
            </a:r>
          </a:p>
        </p:txBody>
      </p:sp>
    </p:spTree>
    <p:extLst>
      <p:ext uri="{BB962C8B-B14F-4D97-AF65-F5344CB8AC3E}">
        <p14:creationId xmlns:p14="http://schemas.microsoft.com/office/powerpoint/2010/main" val="972086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NS- 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46C010C-33BF-4000-A620-BC20F19AF06A}"/>
              </a:ext>
            </a:extLst>
          </p:cNvPr>
          <p:cNvSpPr txBox="1">
            <a:spLocks/>
          </p:cNvSpPr>
          <p:nvPr userDrawn="1"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hangingPunct="1"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667" y="1835151"/>
            <a:ext cx="11235267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000">
                <a:latin typeface="Arial"/>
                <a:cs typeface="Arial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600">
                <a:latin typeface="Arial"/>
                <a:cs typeface="Arial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400">
                <a:latin typeface="Arial"/>
                <a:cs typeface="Arial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23333" y="1063625"/>
            <a:ext cx="52916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1" i="0"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010DC-6409-4FE3-A14E-C48942E24D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5195E3-3893-4478-A08D-59474C1007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C39D73F-96D4-4FEE-AABF-87B9529C4B4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for New York City Affairs</a:t>
            </a:r>
          </a:p>
        </p:txBody>
      </p:sp>
    </p:spTree>
    <p:extLst>
      <p:ext uri="{BB962C8B-B14F-4D97-AF65-F5344CB8AC3E}">
        <p14:creationId xmlns:p14="http://schemas.microsoft.com/office/powerpoint/2010/main" val="2372649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NS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E2C8496-82B3-4F0B-AF13-D7D22E81F7C6}"/>
              </a:ext>
            </a:extLst>
          </p:cNvPr>
          <p:cNvSpPr txBox="1">
            <a:spLocks/>
          </p:cNvSpPr>
          <p:nvPr userDrawn="1"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hangingPunct="1"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7051" y="2336800"/>
            <a:ext cx="11283949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917" y="1733550"/>
            <a:ext cx="73152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23333" y="1063625"/>
            <a:ext cx="52916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1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5BA7DA-D2E0-4605-B265-178A719FE79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8ECF6B-7243-4DB1-AD76-02D43B14D2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BED6CE9-4228-4A74-BC5D-B16DD891F25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for New York City Affairs</a:t>
            </a:r>
          </a:p>
        </p:txBody>
      </p:sp>
    </p:spTree>
    <p:extLst>
      <p:ext uri="{BB962C8B-B14F-4D97-AF65-F5344CB8AC3E}">
        <p14:creationId xmlns:p14="http://schemas.microsoft.com/office/powerpoint/2010/main" val="4104849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NS - Multi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CD26789-9CC4-419E-AD0B-5236B0B0E641}"/>
              </a:ext>
            </a:extLst>
          </p:cNvPr>
          <p:cNvSpPr txBox="1">
            <a:spLocks/>
          </p:cNvSpPr>
          <p:nvPr userDrawn="1"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hangingPunct="1"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7051" y="2952750"/>
            <a:ext cx="6830483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917" y="1733550"/>
            <a:ext cx="73152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23333" y="1063625"/>
            <a:ext cx="5291667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1" i="0"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7628467" y="1733550"/>
            <a:ext cx="4133848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944098C-9050-41CE-91E8-FABF1B9B797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1E307A-E954-48AC-BB90-0865367C8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E28F4993-BFB4-4C3D-A827-8DCEA68C546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for New York City Affairs</a:t>
            </a:r>
          </a:p>
        </p:txBody>
      </p:sp>
    </p:spTree>
    <p:extLst>
      <p:ext uri="{BB962C8B-B14F-4D97-AF65-F5344CB8AC3E}">
        <p14:creationId xmlns:p14="http://schemas.microsoft.com/office/powerpoint/2010/main" val="357850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1514C-344B-4FE5-B14D-F5C14E0C7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9997C-5058-4E30-A061-F308E6EA5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9AB3B-F429-4B4D-BE6D-F4FAC46DF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1B74-BE76-4A2D-B97C-2DDA9B6768D3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A8E6F-56A9-4BC6-BDE2-CEA7D7BF9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B4238-EB6F-48CA-8A33-B26887AD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3DFF-8885-4DF9-B834-09ADC70E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2A9B8-46F6-45AB-BCB0-70775B8ED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3C032-5651-4D03-966E-BFCF2E5BE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C5C96-C679-4FAD-8936-92319B550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916B-47CA-492A-93D8-F3D3B8AD2F8D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E3DF6-CECE-4E2B-BD2A-42816C39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5A1D5-FACB-41A7-AA30-4CF8839D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3DFF-8885-4DF9-B834-09ADC70E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73DC8-7EF8-45B0-A3B5-A43149AD3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1430D-C859-4CFD-A3E5-93255526A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AA34C-85EC-493A-811D-DFA50B576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D0120-F3A6-4038-926D-519F6FAB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640D-346A-4478-A819-9B43A5D6D653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5178D-4C03-408F-89CD-02BD8AF1F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D6F54-A1F4-4081-963A-C2C798A4D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3DFF-8885-4DF9-B834-09ADC70E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9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D012-01C9-4205-8D25-A720D11D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F8B1B-2961-4ECE-879E-AA5D997BF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914B9-7699-48EF-A072-FE05555E4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F4172F-85E2-4A24-8AD4-0F4CBE46B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25B9A3-E741-4B14-9A2E-1F6C3A58A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937D3-2D67-4CF1-9153-983FE5598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59D8-7B5D-45C3-9A9B-4CF75F38D08C}" type="datetime1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8A70F0-EEB4-4961-BEFF-F2DBE0BF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309243-D727-4705-B4B3-ACD25687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3DFF-8885-4DF9-B834-09ADC70E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5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5C00E-BD1E-4770-B4FB-9BCA3B6E1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EF94D-2D5E-477F-A8FB-E39D3260B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071D-8A1F-4D98-BF82-6A9FB71F3E36}" type="datetime1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C45B7-5F29-4523-B265-511F1975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3AC3DF-F7DC-4AF3-98A6-9D8952B85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3DFF-8885-4DF9-B834-09ADC70E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2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15E2F-DEFE-4632-AABA-8F238127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DA5D-BC81-4037-8B96-199781D636F7}" type="datetime1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76D4C0-14A8-4A4B-B7E4-4F29BCB1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1E82E-C627-4351-890F-2FD9D8258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3DFF-8885-4DF9-B834-09ADC70E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7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C1F81-289E-4755-8145-71871A2BF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A0C19-B9DB-42D2-9DD1-D8D680CB9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2BE0A-03A7-41A5-B0EB-2AE532948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2E579-67E8-4DC9-BD97-6BAF464F5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F96E-9735-44D5-A553-4B0B42063339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B9D76-C8FA-4EF3-AE0F-9218CCBA5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8A1F3-FAA3-4490-A469-661B6F2DA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3DFF-8885-4DF9-B834-09ADC70E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1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5F5E-AC62-4DCC-903F-D654D996B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652CA-257E-499D-87F4-A888575A8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5BDF8F-2103-4E86-9E59-76EA5BF85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D6372-670E-4677-8441-FEA3EBDB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CF97-F1DB-4460-B323-88F6748CFD5F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AD26B-37FC-4B56-9711-24C2276FA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B28EB-07F7-40CA-A204-624F96A5A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3DFF-8885-4DF9-B834-09ADC70E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2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AB0941-51AE-425C-8B0E-295E9DBB2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F0CD5-236E-4F63-A119-84E36E0E7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6C6AF-FA30-4F09-ADFB-60722DFFD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F616B-DDAB-42EE-A4CD-0BD5EA0E9AF9}" type="datetime1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6BFF3-A740-4DCF-A4C0-2B191038C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Center for New York City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7F937-1170-4277-B9B6-25D0F455D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53DFF-8885-4DF9-B834-09ADC70E4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4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66F0E13-698E-4BDB-AD23-A53D31F07FDB}"/>
              </a:ext>
            </a:extLst>
          </p:cNvPr>
          <p:cNvSpPr txBox="1">
            <a:spLocks/>
          </p:cNvSpPr>
          <p:nvPr userDrawn="1"/>
        </p:nvSpPr>
        <p:spPr>
          <a:xfrm>
            <a:off x="457200" y="274638"/>
            <a:ext cx="109728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br>
              <a:rPr lang="en-US" altLang="en-US" sz="4600">
                <a:latin typeface="Neue Display Black" panose="020B0A04000000020003" pitchFamily="34" charset="0"/>
              </a:rPr>
            </a:br>
            <a:br>
              <a:rPr lang="en-US" altLang="en-US" sz="2400">
                <a:latin typeface="Neue Bold" panose="020B0805000000020003" pitchFamily="34" charset="0"/>
              </a:rPr>
            </a:br>
            <a:endParaRPr lang="en-US" altLang="en-US" sz="4600">
              <a:latin typeface="Neue Display Black" panose="020B0A04000000020003" pitchFamily="34" charset="0"/>
            </a:endParaRPr>
          </a:p>
        </p:txBody>
      </p:sp>
      <p:sp>
        <p:nvSpPr>
          <p:cNvPr id="6147" name="Title Placeholder 15">
            <a:extLst>
              <a:ext uri="{FF2B5EF4-FFF2-40B4-BE49-F238E27FC236}">
                <a16:creationId xmlns:a16="http://schemas.microsoft.com/office/drawing/2014/main" id="{CB2BDF92-32D4-4104-81FD-B6790577ED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97933" y="4572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3076" name="Picture 1">
            <a:extLst>
              <a:ext uri="{FF2B5EF4-FFF2-40B4-BE49-F238E27FC236}">
                <a16:creationId xmlns:a16="http://schemas.microsoft.com/office/drawing/2014/main" id="{DBB0541B-9BAA-49E4-8E3D-9C16918CBAD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6323013"/>
            <a:ext cx="11328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2E12790-3939-4914-997A-C43D98B50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6000" y="6600826"/>
            <a:ext cx="586317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B219B9-1ED4-467A-BDE8-433F00F46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7D7318D3-AA7D-428D-AF9A-D5080C14E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906000" y="6600826"/>
            <a:ext cx="1464733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Center for New York City Affairs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75E00837-1304-4B13-AECB-5A836E7E29CF}"/>
              </a:ext>
            </a:extLst>
          </p:cNvPr>
          <p:cNvSpPr txBox="1">
            <a:spLocks/>
          </p:cNvSpPr>
          <p:nvPr userDrawn="1"/>
        </p:nvSpPr>
        <p:spPr>
          <a:xfrm>
            <a:off x="6070600" y="6600826"/>
            <a:ext cx="38608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hangingPunct="1">
              <a:defRPr/>
            </a:pP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56618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rgbClr val="E32726"/>
          </a:solidFill>
          <a:latin typeface="Arial Black"/>
          <a:ea typeface="ＭＳ Ｐゴシック" pitchFamily="-65" charset="-128"/>
          <a:cs typeface="Arial Black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E32726"/>
          </a:solidFill>
          <a:latin typeface="Arial Black" pitchFamily="-102" charset="0"/>
          <a:ea typeface="ＭＳ Ｐゴシック" pitchFamily="-65" charset="-128"/>
          <a:cs typeface="Arial Black" panose="020B0A040201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E32726"/>
          </a:solidFill>
          <a:latin typeface="Arial Black" pitchFamily="-102" charset="0"/>
          <a:ea typeface="ＭＳ Ｐゴシック" pitchFamily="-65" charset="-128"/>
          <a:cs typeface="Arial Black" panose="020B0A040201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E32726"/>
          </a:solidFill>
          <a:latin typeface="Arial Black" pitchFamily="-102" charset="0"/>
          <a:ea typeface="ＭＳ Ｐゴシック" pitchFamily="-65" charset="-128"/>
          <a:cs typeface="Arial Black" panose="020B0A040201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E32726"/>
          </a:solidFill>
          <a:latin typeface="Arial Black" pitchFamily="-102" charset="0"/>
          <a:ea typeface="ＭＳ Ｐゴシック" pitchFamily="-65" charset="-128"/>
          <a:cs typeface="Arial Black" panose="020B0A0402010202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102" charset="-128"/>
          <a:cs typeface="ヒラギノ角ゴ Pro W3" pitchFamily="-102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102" charset="-128"/>
          <a:cs typeface="+mn-cs"/>
        </a:defRPr>
      </a:lvl4pPr>
      <a:lvl5pPr marL="2057400" indent="-2286000" algn="l" defTabSz="457200" rtl="0" eaLnBrk="0" fontAlgn="base" hangingPunct="0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ヒラギノ角ゴ Pro W3" pitchFamily="-102" charset="-128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nyc.org/ny-state-historic-disinvestm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nternyc.org/the-magnitude-of-low-paid-gig-and-independent-contract-work-in-new-york-state" TargetMode="External"/><Relationship Id="rId5" Type="http://schemas.openxmlformats.org/officeDocument/2006/relationships/hyperlink" Target="http://www.centernyc.org/new-york-citys-15-minimum-wage" TargetMode="External"/><Relationship Id="rId4" Type="http://schemas.openxmlformats.org/officeDocument/2006/relationships/hyperlink" Target="http://www.centernyc.org/real-look-nys-workers-com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nyc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5B4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F8BCAFE-4A31-4BDE-974E-BDA54EB24B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32" y="431656"/>
            <a:ext cx="4514281" cy="19298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968A90-9692-4D0E-A149-95D35621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140" y="431655"/>
            <a:ext cx="5205132" cy="5690849"/>
          </a:xfrm>
        </p:spPr>
        <p:txBody>
          <a:bodyPr anchor="b">
            <a:normAutofit/>
          </a:bodyPr>
          <a:lstStyle/>
          <a:p>
            <a:pPr algn="l"/>
            <a:r>
              <a:rPr lang="en-US" sz="2400" b="1" dirty="0">
                <a:latin typeface="Cambria" panose="02040503050406030204" pitchFamily="18" charset="0"/>
              </a:rPr>
              <a:t>The Road to and from Salary Parity in NYC: Collective Bargaining and Nonprofits in Early Childhood Education</a:t>
            </a:r>
            <a:br>
              <a:rPr lang="en-US" sz="2400" b="1" dirty="0">
                <a:latin typeface="Cambria" panose="02040503050406030204" pitchFamily="18" charset="0"/>
              </a:rPr>
            </a:br>
            <a:br>
              <a:rPr lang="en-US" sz="2800" b="1" dirty="0">
                <a:latin typeface="Cambria" panose="02040503050406030204" pitchFamily="18" charset="0"/>
              </a:rPr>
            </a:br>
            <a:r>
              <a:rPr lang="en-US" sz="1800" dirty="0">
                <a:latin typeface="Cambria" panose="02040503050406030204" pitchFamily="18" charset="0"/>
              </a:rPr>
              <a:t>March 12, 2020</a:t>
            </a:r>
            <a:br>
              <a:rPr lang="en-US" sz="2200" dirty="0">
                <a:latin typeface="Cambria" panose="02040503050406030204" pitchFamily="18" charset="0"/>
              </a:rPr>
            </a:br>
            <a:br>
              <a:rPr lang="en-US" sz="2200" dirty="0">
                <a:latin typeface="Cambria" panose="02040503050406030204" pitchFamily="18" charset="0"/>
              </a:rPr>
            </a:br>
            <a:r>
              <a:rPr lang="en-US" sz="2000" dirty="0">
                <a:latin typeface="Cambria" panose="02040503050406030204" pitchFamily="18" charset="0"/>
              </a:rPr>
              <a:t>James A. Parrott</a:t>
            </a:r>
            <a:br>
              <a:rPr lang="en-US" sz="2000" dirty="0">
                <a:latin typeface="Cambria" panose="02040503050406030204" pitchFamily="18" charset="0"/>
              </a:rPr>
            </a:br>
            <a:br>
              <a:rPr lang="en-US" sz="2200" dirty="0">
                <a:latin typeface="Cambria" panose="02040503050406030204" pitchFamily="18" charset="0"/>
              </a:rPr>
            </a:br>
            <a:r>
              <a:rPr lang="en-US" sz="2000" dirty="0">
                <a:latin typeface="Cambria" panose="02040503050406030204" pitchFamily="18" charset="0"/>
              </a:rPr>
              <a:t>Local Government Lab: A Forum for NYS Researchers, Practitioners, and Policymakers</a:t>
            </a:r>
            <a:br>
              <a:rPr lang="en-US" sz="2000" dirty="0">
                <a:latin typeface="Cambria" panose="02040503050406030204" pitchFamily="18" charset="0"/>
              </a:rPr>
            </a:br>
            <a:br>
              <a:rPr lang="en-US" sz="2200" dirty="0">
                <a:latin typeface="Cambria" panose="02040503050406030204" pitchFamily="18" charset="0"/>
              </a:rPr>
            </a:br>
            <a:r>
              <a:rPr lang="en-US" sz="2000" dirty="0">
                <a:latin typeface="Cambria" panose="02040503050406030204" pitchFamily="18" charset="0"/>
              </a:rPr>
              <a:t>Rockefeller Institute of Government</a:t>
            </a:r>
            <a:br>
              <a:rPr lang="en-US" sz="2200" dirty="0">
                <a:latin typeface="Cambria" panose="02040503050406030204" pitchFamily="18" charset="0"/>
              </a:rPr>
            </a:br>
            <a:r>
              <a:rPr lang="en-US" sz="2200" dirty="0">
                <a:latin typeface="Cambria" panose="02040503050406030204" pitchFamily="18" charset="0"/>
              </a:rPr>
              <a:t> </a:t>
            </a:r>
            <a:br>
              <a:rPr lang="en-US" sz="2200" dirty="0">
                <a:latin typeface="Cambria" panose="02040503050406030204" pitchFamily="18" charset="0"/>
              </a:rPr>
            </a:br>
            <a:br>
              <a:rPr lang="en-US" sz="2000" i="1" dirty="0">
                <a:latin typeface="Cambria" panose="02040503050406030204" pitchFamily="18" charset="0"/>
              </a:rPr>
            </a:br>
            <a:br>
              <a:rPr lang="en-US" sz="2000" i="1" dirty="0">
                <a:latin typeface="Cambria" panose="02040503050406030204" pitchFamily="18" charset="0"/>
              </a:rPr>
            </a:br>
            <a:endParaRPr lang="en-US" sz="2000" i="1" dirty="0">
              <a:latin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3C619-CF38-4A7A-BDFC-472112071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 fontScale="92500" lnSpcReduction="10000"/>
          </a:bodyPr>
          <a:lstStyle/>
          <a:p>
            <a:pPr algn="r"/>
            <a:endParaRPr lang="en-US" sz="1700" dirty="0">
              <a:solidFill>
                <a:srgbClr val="FFFFFF"/>
              </a:solidFill>
            </a:endParaRP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James A. Parrott, PhD   </a:t>
            </a: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Director of Economic and Fiscal Policies</a:t>
            </a: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Center for New York City Affairs</a:t>
            </a: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New School University</a:t>
            </a:r>
          </a:p>
          <a:p>
            <a:pPr algn="r"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</a:rPr>
              <a:t>JamesParrott@newschool.edu</a:t>
            </a:r>
          </a:p>
        </p:txBody>
      </p:sp>
    </p:spTree>
    <p:extLst>
      <p:ext uri="{BB962C8B-B14F-4D97-AF65-F5344CB8AC3E}">
        <p14:creationId xmlns:p14="http://schemas.microsoft.com/office/powerpoint/2010/main" val="1165411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25473B-3F17-45C3-94B3-786F086B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3" y="457200"/>
            <a:ext cx="10972800" cy="783203"/>
          </a:xfr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5A79B-E998-4EC0-82E1-C4FCF34E6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0403"/>
            <a:ext cx="11125200" cy="4885761"/>
          </a:xfrm>
        </p:spPr>
        <p:txBody>
          <a:bodyPr/>
          <a:lstStyle/>
          <a:p>
            <a:r>
              <a:rPr lang="en-US" dirty="0"/>
              <a:t>Local 205 contract expires Fall 2022—same time as UFT contract</a:t>
            </a:r>
          </a:p>
          <a:p>
            <a:r>
              <a:rPr lang="en-US" dirty="0"/>
              <a:t>Important for leadership of sector to stay unified and coordinate advocacy</a:t>
            </a:r>
          </a:p>
          <a:p>
            <a:r>
              <a:rPr lang="en-US" dirty="0"/>
              <a:t>Only about half of ECE sector is currently unionized—DC 37 seeks to expand organizing </a:t>
            </a:r>
          </a:p>
          <a:p>
            <a:r>
              <a:rPr lang="en-US" dirty="0"/>
              <a:t>Gains can be made on health and pension benefits if union</a:t>
            </a:r>
          </a:p>
          <a:p>
            <a:r>
              <a:rPr lang="en-US" dirty="0"/>
              <a:t>Opportunity with 2021 City elections to advance agenda for increased 0-3 investments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025B9-A637-4A8C-BCFB-1AA6736D247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84FB5D-CC3E-42F9-8D9B-71E68A2C03BC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52FF9-A603-4E1F-AFBF-777136CFBDE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636982" y="6600826"/>
            <a:ext cx="1733752" cy="227013"/>
          </a:xfrm>
        </p:spPr>
        <p:txBody>
          <a:bodyPr/>
          <a:lstStyle/>
          <a:p>
            <a:pPr>
              <a:defRPr/>
            </a:pPr>
            <a:r>
              <a:rPr lang="en-US" dirty="0"/>
              <a:t>Center for New York City Affairs</a:t>
            </a:r>
          </a:p>
        </p:txBody>
      </p:sp>
    </p:spTree>
    <p:extLst>
      <p:ext uri="{BB962C8B-B14F-4D97-AF65-F5344CB8AC3E}">
        <p14:creationId xmlns:p14="http://schemas.microsoft.com/office/powerpoint/2010/main" val="1563725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D86BD-9715-4819-8FAF-DE96F4192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3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These analyses might also be of interest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72572-98F4-46D6-B2E3-219C029D3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798022"/>
            <a:ext cx="6377769" cy="50961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1" i="1" dirty="0"/>
              <a:t>New York State’s Historic Disinvestment in Human Services since the Great Recession: The Impact in NYC and Around the State                                  </a:t>
            </a:r>
            <a:r>
              <a:rPr lang="en-US" sz="1600" dirty="0"/>
              <a:t>March 2019, by James Parrott and Angela </a:t>
            </a:r>
            <a:r>
              <a:rPr lang="en-US" sz="1600" dirty="0" err="1"/>
              <a:t>Butel</a:t>
            </a:r>
            <a:r>
              <a:rPr lang="en-US" sz="1600" dirty="0"/>
              <a:t>, Center for NYC Affairs</a:t>
            </a:r>
          </a:p>
          <a:p>
            <a:pPr marL="0" indent="0">
              <a:buNone/>
            </a:pPr>
            <a:r>
              <a:rPr lang="en-US" sz="1600" dirty="0">
                <a:hlinkClick r:id="rId3"/>
              </a:rPr>
              <a:t>http://www.centernyc.org/ny-state-historic-disinvestment</a:t>
            </a:r>
            <a:endParaRPr lang="en-US" sz="16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b="1" i="1" dirty="0"/>
              <a:t>Time for a Real Look at How the New York State Workers’ Compensation System Treats Workers  </a:t>
            </a:r>
            <a:r>
              <a:rPr lang="en-US" sz="2200" b="1" i="1" dirty="0"/>
              <a:t>                                                                                                                       </a:t>
            </a:r>
            <a:r>
              <a:rPr lang="en-US" sz="1600" dirty="0"/>
              <a:t>Feb. 2020, by James Parrott and Nicholas Martin, Center for NYC Affairs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hlinkClick r:id="rId4"/>
              </a:rPr>
              <a:t>http://www.centernyc.org/real-look-nys-workers-comp</a:t>
            </a:r>
            <a:endParaRPr lang="en-US" sz="1600" b="1" i="1" dirty="0"/>
          </a:p>
          <a:p>
            <a:pPr marL="0" indent="0">
              <a:buNone/>
            </a:pPr>
            <a:r>
              <a:rPr lang="en-US" sz="1800" b="1" i="1" dirty="0"/>
              <a:t>New York City’s $15 Minimum Wage and Restaurant Employment and Earnings </a:t>
            </a:r>
            <a:r>
              <a:rPr lang="en-US" sz="2200" b="1" i="1" dirty="0"/>
              <a:t> </a:t>
            </a:r>
            <a:r>
              <a:rPr lang="en-US" sz="1600" dirty="0"/>
              <a:t>July 2019, by Lina Moe, James Parrott and </a:t>
            </a:r>
            <a:r>
              <a:rPr lang="en-US" sz="1600" dirty="0" err="1"/>
              <a:t>Yannet</a:t>
            </a:r>
            <a:r>
              <a:rPr lang="en-US" sz="1600" dirty="0"/>
              <a:t> Lathrop, Center for NYC Affairs and the National Employment Law Project </a:t>
            </a:r>
          </a:p>
          <a:p>
            <a:pPr marL="0" indent="0">
              <a:buNone/>
            </a:pPr>
            <a:r>
              <a:rPr lang="en-US" sz="1600" dirty="0">
                <a:hlinkClick r:id="rId5"/>
              </a:rPr>
              <a:t>http://www.centernyc.org/new-york-citys-15-minimum-wage</a:t>
            </a:r>
            <a:endParaRPr lang="en-US" sz="1600" dirty="0"/>
          </a:p>
          <a:p>
            <a:pPr marL="0" indent="0">
              <a:buNone/>
            </a:pPr>
            <a:r>
              <a:rPr lang="en-US" sz="1800" b="1" i="1" dirty="0"/>
              <a:t>The Magnitude of Low-Paid Gig and Independent Contract Work in NYS </a:t>
            </a:r>
            <a:r>
              <a:rPr lang="en-US" sz="1600" dirty="0"/>
              <a:t> Feb. 2020, by Lina Moe, James Parrott and Jason Rochford.</a:t>
            </a:r>
          </a:p>
          <a:p>
            <a:pPr marL="0" indent="0">
              <a:buNone/>
            </a:pPr>
            <a:r>
              <a:rPr lang="en-US" sz="1600" dirty="0">
                <a:hlinkClick r:id="rId6"/>
              </a:rPr>
              <a:t>http://www.centernyc.org/the-magnitude-of-low-paid-gig-and-independent-contract-work-in-new-york-state</a:t>
            </a:r>
            <a:endParaRPr lang="en-US" sz="1600" b="1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3DE841-2865-4F80-AF74-9D7CA1A04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34220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 dirty="0">
                <a:solidFill>
                  <a:schemeClr val="tx1">
                    <a:alpha val="80000"/>
                  </a:schemeClr>
                </a:solidFill>
              </a:rPr>
              <a:t>Center for New York City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D8E5A-E24C-4D42-8242-F18E00FE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5753DFF-8885-4DF9-B834-09ADC70E4708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501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6B4FE3-5E18-4F08-B3C6-8775B1CFB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you.</a:t>
            </a:r>
            <a:b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James Parrott</a:t>
            </a:r>
            <a:b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Center for New York City Affairs</a:t>
            </a:r>
            <a:b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New School</a:t>
            </a:r>
            <a:b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JamesParrott@newschool.edu</a:t>
            </a:r>
            <a:b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2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16DF4C6-8349-4F8E-B170-373C69320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879688"/>
            <a:ext cx="4047843" cy="1730452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63F71-02E6-4F58-A992-9D46D156A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New York City Affairs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90F72-A35E-4FA9-B812-E2C85BB06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53DFF-8885-4DF9-B834-09ADC70E47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6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>
            <a:extLst>
              <a:ext uri="{FF2B5EF4-FFF2-40B4-BE49-F238E27FC236}">
                <a16:creationId xmlns:a16="http://schemas.microsoft.com/office/drawing/2014/main" id="{D00CEEE1-5434-48A6-8F1E-717203D0DF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xfrm>
            <a:off x="2730279" y="783936"/>
            <a:ext cx="7194550" cy="42910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000" dirty="0">
                <a:latin typeface="Arial" charset="0"/>
                <a:ea typeface="ＭＳ Ｐゴシック" charset="-128"/>
                <a:cs typeface="ＭＳ Ｐゴシック" charset="-128"/>
              </a:rPr>
              <a:t>The </a:t>
            </a:r>
            <a:r>
              <a:rPr lang="en-US" altLang="en-US" b="1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Center for New York City Affairs</a:t>
            </a:r>
            <a:r>
              <a:rPr lang="en-US" altLang="en-US" sz="2000" dirty="0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altLang="en-US" sz="2000" dirty="0">
                <a:latin typeface="Arial" charset="0"/>
                <a:ea typeface="ＭＳ Ｐゴシック" charset="-128"/>
                <a:cs typeface="ＭＳ Ｐゴシック" charset="-128"/>
              </a:rPr>
              <a:t>at The New School is an applied policy research organization that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offers solutions to </a:t>
            </a:r>
            <a:r>
              <a:rPr lang="en-US" altLang="en-US" sz="2000" dirty="0">
                <a:latin typeface="Arial" charset="0"/>
                <a:ea typeface="ＭＳ Ｐゴシック" charset="-128"/>
                <a:cs typeface="ＭＳ Ｐゴシック" charset="-128"/>
              </a:rPr>
              <a:t>the most pressing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rPr>
              <a:t>social and economic challenges faced by New York communities</a:t>
            </a:r>
            <a:r>
              <a:rPr lang="en-US" altLang="en-US" sz="2000" dirty="0">
                <a:latin typeface="Arial" charset="0"/>
                <a:ea typeface="ＭＳ Ｐゴシック" charset="-128"/>
                <a:cs typeface="ＭＳ Ｐゴシック" charset="-128"/>
              </a:rPr>
              <a:t>. The Center conducts in-depth, timely research that informs public policy.</a:t>
            </a: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000" dirty="0">
              <a:latin typeface="Arial" charset="0"/>
              <a:ea typeface="ＭＳ Ｐゴシック" charset="-128"/>
              <a:cs typeface="Arial" charset="0"/>
              <a:hlinkClick r:id="rId3"/>
            </a:endParaRP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000" i="1" dirty="0">
                <a:latin typeface="Arial" charset="0"/>
                <a:ea typeface="ＭＳ Ｐゴシック" charset="-128"/>
                <a:cs typeface="Arial" charset="0"/>
                <a:hlinkClick r:id="rId3"/>
              </a:rPr>
              <a:t>www.centernyc.org</a:t>
            </a:r>
            <a:endParaRPr lang="en-US" altLang="en-US" sz="2000" i="1" dirty="0">
              <a:latin typeface="Arial" charset="0"/>
              <a:ea typeface="ＭＳ Ｐゴシック" charset="-128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000" dirty="0">
              <a:latin typeface="Arial" charset="0"/>
              <a:ea typeface="Neue Regular" charset="0"/>
              <a:cs typeface="Arial" charset="0"/>
            </a:endParaRPr>
          </a:p>
        </p:txBody>
      </p:sp>
      <p:sp>
        <p:nvSpPr>
          <p:cNvPr id="17411" name="Title 2">
            <a:extLst>
              <a:ext uri="{FF2B5EF4-FFF2-40B4-BE49-F238E27FC236}">
                <a16:creationId xmlns:a16="http://schemas.microsoft.com/office/drawing/2014/main" id="{1D3C579F-C43D-4230-95B7-2E444EB44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3" y="457200"/>
            <a:ext cx="10972800" cy="775252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pitchFamily="-84" charset="-128"/>
              </a:rPr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91BB9B-46E2-4907-82DE-5A24988F3E3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9819244" y="6600826"/>
            <a:ext cx="1649914" cy="148742"/>
          </a:xfrm>
        </p:spPr>
        <p:txBody>
          <a:bodyPr/>
          <a:lstStyle/>
          <a:p>
            <a:pPr>
              <a:defRPr/>
            </a:pPr>
            <a:r>
              <a:rPr lang="en-US" dirty="0"/>
              <a:t>Center for New York City Affairs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715E43-6AF4-4410-AFD5-B733E406AD3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15195E3-3893-4478-A08D-59474C10077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DCE96-0973-4E8E-849A-514758CC0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Major Commitment to achieve starting pay salary parity in Early Childhood Education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BD1454-45EA-42CF-8B91-BF34C52F8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1125200" cy="4525965"/>
          </a:xfrm>
        </p:spPr>
        <p:txBody>
          <a:bodyPr>
            <a:normAutofit/>
          </a:bodyPr>
          <a:lstStyle/>
          <a:p>
            <a:r>
              <a:rPr lang="en-US" sz="2400" dirty="0"/>
              <a:t>Reached through collective bargaining July 2019 to raise pay for certified teachers in community-based organizations (CBOs) 30-40% by Oct. 2021.</a:t>
            </a:r>
          </a:p>
          <a:p>
            <a:r>
              <a:rPr lang="en-US" sz="2400" dirty="0"/>
              <a:t>First large-scale national example achieving semblance of salary parity between public schools and nonprofit-based ECE.</a:t>
            </a:r>
          </a:p>
          <a:p>
            <a:r>
              <a:rPr lang="en-US" sz="2400" dirty="0"/>
              <a:t>Nationally, 5 of every 6 ECE educators are not in public schools, many in nonprofits.</a:t>
            </a:r>
          </a:p>
          <a:p>
            <a:r>
              <a:rPr lang="en-US" sz="2400" dirty="0"/>
              <a:t>Pay disparities between public schools and nonprofits must be addressed with the expansion of Universal Pre-Kindergarten (UPK).</a:t>
            </a:r>
          </a:p>
          <a:p>
            <a:r>
              <a:rPr lang="en-US" sz="2400" dirty="0"/>
              <a:t>Also lessons for the broader nonprofit sector providing publicly-funded human services.</a:t>
            </a:r>
          </a:p>
          <a:p>
            <a:r>
              <a:rPr lang="en-US" sz="2400" dirty="0"/>
              <a:t>Connections to collective bargaining.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BDD4DE-2D51-4DB0-B27A-E5813025C7C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84FB5D-CC3E-42F9-8D9B-71E68A2C03B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9BC18E-4857-4FE7-9892-DEAE4B20CB3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905999" y="6600826"/>
            <a:ext cx="1766515" cy="227013"/>
          </a:xfrm>
        </p:spPr>
        <p:txBody>
          <a:bodyPr/>
          <a:lstStyle/>
          <a:p>
            <a:pPr>
              <a:defRPr/>
            </a:pPr>
            <a:r>
              <a:rPr lang="en-US"/>
              <a:t>Center for New York City Affairs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9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81A830-103C-45F0-B789-4108E0D41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3" y="457200"/>
            <a:ext cx="10972800" cy="775252"/>
          </a:xfrm>
        </p:spPr>
        <p:txBody>
          <a:bodyPr/>
          <a:lstStyle/>
          <a:p>
            <a:r>
              <a:rPr lang="en-US" sz="3200" dirty="0"/>
              <a:t>Road to salary parity  … (not just 2019)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2C1CC-DE95-4DD3-B33F-A688B0520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2452"/>
            <a:ext cx="11125200" cy="4893713"/>
          </a:xfrm>
        </p:spPr>
        <p:txBody>
          <a:bodyPr/>
          <a:lstStyle/>
          <a:p>
            <a:r>
              <a:rPr lang="en-US" dirty="0"/>
              <a:t>Push for Pre-K to make it part of public education system (UPK)</a:t>
            </a:r>
          </a:p>
          <a:p>
            <a:r>
              <a:rPr lang="en-US" dirty="0"/>
              <a:t>Extensive system of nonprofits providing human services, including ECE in subsidized centers, Head Start and others.</a:t>
            </a:r>
          </a:p>
          <a:p>
            <a:r>
              <a:rPr lang="en-US" dirty="0"/>
              <a:t>Historic pay disparities between nonprofits and public sector.</a:t>
            </a:r>
          </a:p>
          <a:p>
            <a:r>
              <a:rPr lang="en-US" dirty="0"/>
              <a:t>Prior NYC admin. invested little in nonprofits post-2008.</a:t>
            </a:r>
          </a:p>
          <a:p>
            <a:r>
              <a:rPr lang="en-US" dirty="0"/>
              <a:t>Didn’t negotiate with ECE union for nonprofit workers.</a:t>
            </a:r>
          </a:p>
          <a:p>
            <a:r>
              <a:rPr lang="en-US" dirty="0"/>
              <a:t>Early Learn in 2011 further disrupted ECE sector.</a:t>
            </a:r>
          </a:p>
          <a:p>
            <a:r>
              <a:rPr lang="en-US" dirty="0"/>
              <a:t>Transition to have Dept. of Education assume ECE responsibility.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C56E98-A7D3-474D-B59B-18B1D6F419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84FB5D-CC3E-42F9-8D9B-71E68A2C03BC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8E219-3DE2-4966-BB2F-515CD36C436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613128" y="6543924"/>
            <a:ext cx="1757606" cy="283916"/>
          </a:xfrm>
        </p:spPr>
        <p:txBody>
          <a:bodyPr/>
          <a:lstStyle/>
          <a:p>
            <a:pPr>
              <a:defRPr/>
            </a:pPr>
            <a:r>
              <a:rPr lang="en-US" dirty="0"/>
              <a:t>Center for New York City Affairs</a:t>
            </a:r>
          </a:p>
        </p:txBody>
      </p:sp>
    </p:spTree>
    <p:extLst>
      <p:ext uri="{BB962C8B-B14F-4D97-AF65-F5344CB8AC3E}">
        <p14:creationId xmlns:p14="http://schemas.microsoft.com/office/powerpoint/2010/main" val="1199420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86AA6C-7DCE-4A6E-9E2C-41174310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3" y="457200"/>
            <a:ext cx="10972800" cy="989937"/>
          </a:xfrm>
        </p:spPr>
        <p:txBody>
          <a:bodyPr/>
          <a:lstStyle/>
          <a:p>
            <a:r>
              <a:rPr lang="en-US" sz="3200" dirty="0"/>
              <a:t>Road from salary parity … </a:t>
            </a:r>
            <a:br>
              <a:rPr lang="en-US" sz="3200" dirty="0"/>
            </a:br>
            <a:r>
              <a:rPr lang="en-US" sz="3200" dirty="0"/>
              <a:t>3 big challenges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4ACBE-1DFA-4C18-831A-FB6CD8936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6650"/>
            <a:ext cx="11125200" cy="4599515"/>
          </a:xfrm>
        </p:spPr>
        <p:txBody>
          <a:bodyPr/>
          <a:lstStyle/>
          <a:p>
            <a:r>
              <a:rPr lang="en-US" dirty="0"/>
              <a:t>Comprehensive salary parity (length of school year, longevity, benefits)</a:t>
            </a:r>
          </a:p>
          <a:p>
            <a:r>
              <a:rPr lang="en-US" dirty="0"/>
              <a:t>Enhanced career ladder—to more actively build pipeline of lead and certified teachers from current assistant teachers who are predominantly women of color</a:t>
            </a:r>
          </a:p>
          <a:p>
            <a:r>
              <a:rPr lang="en-US" dirty="0"/>
              <a:t>Increase family child care investments—home-based family child care providers not covered by salary parity agreement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E5B10-6260-4972-A209-19C2AA0F160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84FB5D-CC3E-42F9-8D9B-71E68A2C03B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62E0B-E87E-4D5B-946D-33FF1D05FA6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692640" y="6496216"/>
            <a:ext cx="1678093" cy="331623"/>
          </a:xfrm>
        </p:spPr>
        <p:txBody>
          <a:bodyPr/>
          <a:lstStyle/>
          <a:p>
            <a:pPr>
              <a:defRPr/>
            </a:pPr>
            <a:r>
              <a:rPr lang="en-US" dirty="0"/>
              <a:t>Center for New York City Affairs</a:t>
            </a:r>
          </a:p>
        </p:txBody>
      </p:sp>
    </p:spTree>
    <p:extLst>
      <p:ext uri="{BB962C8B-B14F-4D97-AF65-F5344CB8AC3E}">
        <p14:creationId xmlns:p14="http://schemas.microsoft.com/office/powerpoint/2010/main" val="152340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570D82-EA6F-47B1-BAF1-8ACD769C7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Public policy dynamics in the </a:t>
            </a:r>
            <a:r>
              <a:rPr lang="en-US" sz="3200" dirty="0" err="1"/>
              <a:t>nyc</a:t>
            </a:r>
            <a:r>
              <a:rPr lang="en-US" sz="3200" dirty="0"/>
              <a:t> </a:t>
            </a:r>
            <a:r>
              <a:rPr lang="en-US" sz="3200" dirty="0" err="1"/>
              <a:t>ece</a:t>
            </a:r>
            <a:r>
              <a:rPr lang="en-US" sz="3200" dirty="0"/>
              <a:t> salary parity case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072C4-BA2F-4734-B736-13B7F4E65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11125200" cy="42599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Complicated context with multiple stakeholders</a:t>
            </a:r>
          </a:p>
          <a:p>
            <a:r>
              <a:rPr lang="en-US" dirty="0"/>
              <a:t>Active Campaign for Children comprised of leading providers</a:t>
            </a:r>
          </a:p>
          <a:p>
            <a:r>
              <a:rPr lang="en-US" dirty="0"/>
              <a:t>Enlightened and ambitious public officials pre-disposed on the issue, but needed to be pushed</a:t>
            </a:r>
          </a:p>
          <a:p>
            <a:r>
              <a:rPr lang="en-US" dirty="0"/>
              <a:t>Campaign secured City Council support for funding as part of FY 2020 budget negotiations</a:t>
            </a:r>
          </a:p>
          <a:p>
            <a:r>
              <a:rPr lang="en-US" dirty="0"/>
              <a:t>Powerful union became involved through union merger of AFSCME DC 37 and DC 1707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2ADA27-0ED0-4391-A9E2-F8FC07167EE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84FB5D-CC3E-42F9-8D9B-71E68A2C03B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7E269-3F19-4832-A8D0-70306A49C64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525664" y="6600826"/>
            <a:ext cx="1845070" cy="227013"/>
          </a:xfrm>
        </p:spPr>
        <p:txBody>
          <a:bodyPr/>
          <a:lstStyle/>
          <a:p>
            <a:pPr>
              <a:defRPr/>
            </a:pPr>
            <a:r>
              <a:rPr lang="en-US" dirty="0"/>
              <a:t>Center for New York City Affairs</a:t>
            </a:r>
          </a:p>
        </p:txBody>
      </p:sp>
    </p:spTree>
    <p:extLst>
      <p:ext uri="{BB962C8B-B14F-4D97-AF65-F5344CB8AC3E}">
        <p14:creationId xmlns:p14="http://schemas.microsoft.com/office/powerpoint/2010/main" val="81651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ADB23E8-DEE3-4008-B6EC-EB50D2562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3" y="457200"/>
            <a:ext cx="10972800" cy="757237"/>
          </a:xfrm>
        </p:spPr>
        <p:txBody>
          <a:bodyPr/>
          <a:lstStyle/>
          <a:p>
            <a:r>
              <a:rPr lang="en-US" sz="2800" dirty="0"/>
              <a:t>Starting pay levels, certified teachers w/ M.A.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CA32975-608C-4865-B406-D43B4BE37A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5782" y="1144988"/>
            <a:ext cx="8228034" cy="49811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4F3FA-B095-4C34-86FA-339FBD7A04D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84FB5D-CC3E-42F9-8D9B-71E68A2C03BC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C40CA-EAA1-47B9-94EA-6E387F6958D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565420" y="6496216"/>
            <a:ext cx="1805314" cy="331623"/>
          </a:xfrm>
        </p:spPr>
        <p:txBody>
          <a:bodyPr/>
          <a:lstStyle/>
          <a:p>
            <a:pPr>
              <a:defRPr/>
            </a:pPr>
            <a:r>
              <a:rPr lang="en-US" dirty="0"/>
              <a:t>Center for New York City Affairs</a:t>
            </a:r>
          </a:p>
        </p:txBody>
      </p:sp>
    </p:spTree>
    <p:extLst>
      <p:ext uri="{BB962C8B-B14F-4D97-AF65-F5344CB8AC3E}">
        <p14:creationId xmlns:p14="http://schemas.microsoft.com/office/powerpoint/2010/main" val="4203213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A23BC4-A461-495F-AC7E-1903ECEF5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3" y="457200"/>
            <a:ext cx="10972800" cy="743447"/>
          </a:xfrm>
        </p:spPr>
        <p:txBody>
          <a:bodyPr/>
          <a:lstStyle/>
          <a:p>
            <a:r>
              <a:rPr lang="en-US" sz="2800" dirty="0"/>
              <a:t>Starting pay levels, certified teachers w/ B.A.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B8A0FB4-6728-4C5F-893A-ACFD80A7D7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0118" y="1293137"/>
            <a:ext cx="8348869" cy="479756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342D9-4F09-49A9-B657-A1827BAE49B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84FB5D-CC3E-42F9-8D9B-71E68A2C03BC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88E04-4CCB-4880-ACF8-89DDD8597EB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636982" y="6600826"/>
            <a:ext cx="1733752" cy="227013"/>
          </a:xfrm>
        </p:spPr>
        <p:txBody>
          <a:bodyPr/>
          <a:lstStyle/>
          <a:p>
            <a:pPr>
              <a:defRPr/>
            </a:pPr>
            <a:r>
              <a:rPr lang="en-US"/>
              <a:t>Center for New York City Affairs</a:t>
            </a:r>
          </a:p>
        </p:txBody>
      </p:sp>
    </p:spTree>
    <p:extLst>
      <p:ext uri="{BB962C8B-B14F-4D97-AF65-F5344CB8AC3E}">
        <p14:creationId xmlns:p14="http://schemas.microsoft.com/office/powerpoint/2010/main" val="3676986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179D3B0-4DC9-449F-984E-373F10334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3" y="457200"/>
            <a:ext cx="10972800" cy="807057"/>
          </a:xfrm>
        </p:spPr>
        <p:txBody>
          <a:bodyPr/>
          <a:lstStyle/>
          <a:p>
            <a:r>
              <a:rPr lang="en-US" dirty="0" err="1"/>
              <a:t>Ece</a:t>
            </a:r>
            <a:r>
              <a:rPr lang="en-US" dirty="0"/>
              <a:t> salary parity—2019 timeline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82CB5-CAB6-4250-8D52-1EAFC0187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51" y="1407381"/>
            <a:ext cx="11125200" cy="4758540"/>
          </a:xfrm>
        </p:spPr>
        <p:txBody>
          <a:bodyPr/>
          <a:lstStyle/>
          <a:p>
            <a:pPr lvl="0"/>
            <a:r>
              <a:rPr lang="en-US" dirty="0"/>
              <a:t>Campaign for Children stepped up year before</a:t>
            </a:r>
          </a:p>
          <a:p>
            <a:pPr lvl="0"/>
            <a:r>
              <a:rPr lang="en-US" dirty="0"/>
              <a:t>DCCNY report estimating cost of salary parity—Apr./May</a:t>
            </a:r>
          </a:p>
          <a:p>
            <a:pPr lvl="0"/>
            <a:r>
              <a:rPr lang="en-US" dirty="0"/>
              <a:t>City Council makes high priority in FY20 budget—Apr.</a:t>
            </a:r>
          </a:p>
          <a:p>
            <a:pPr lvl="0"/>
            <a:r>
              <a:rPr lang="en-US" dirty="0"/>
              <a:t>DC 1707-Local 205 contract talks re-opened—May</a:t>
            </a:r>
          </a:p>
          <a:p>
            <a:pPr lvl="0"/>
            <a:r>
              <a:rPr lang="en-US" dirty="0"/>
              <a:t>DC 37 &amp; DC 1707 merge—June </a:t>
            </a:r>
          </a:p>
          <a:p>
            <a:pPr lvl="0"/>
            <a:r>
              <a:rPr lang="en-US" dirty="0"/>
              <a:t>Council-Mayor budget agreement—June </a:t>
            </a:r>
          </a:p>
          <a:p>
            <a:pPr lvl="0"/>
            <a:r>
              <a:rPr lang="en-US" dirty="0"/>
              <a:t>Salary parity agreement through 1707 contract—July</a:t>
            </a:r>
          </a:p>
          <a:p>
            <a:pPr lvl="0"/>
            <a:r>
              <a:rPr lang="en-US" dirty="0"/>
              <a:t>Formal announcement to extend sector-wide—Nov.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B57764-A1B6-4877-A3A6-6DFEDDA0FAB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84FB5D-CC3E-42F9-8D9B-71E68A2C03B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1126E-A038-4B51-9B65-DF8B0DC5DAA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9636982" y="6600826"/>
            <a:ext cx="1733752" cy="227013"/>
          </a:xfrm>
        </p:spPr>
        <p:txBody>
          <a:bodyPr/>
          <a:lstStyle/>
          <a:p>
            <a:pPr>
              <a:defRPr/>
            </a:pPr>
            <a:r>
              <a:rPr lang="en-US" dirty="0"/>
              <a:t>Center for New York City Affairs</a:t>
            </a:r>
          </a:p>
        </p:txBody>
      </p:sp>
    </p:spTree>
    <p:extLst>
      <p:ext uri="{BB962C8B-B14F-4D97-AF65-F5344CB8AC3E}">
        <p14:creationId xmlns:p14="http://schemas.microsoft.com/office/powerpoint/2010/main" val="1704952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NS WHITE - INTERIOR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899</Words>
  <Application>Microsoft Office PowerPoint</Application>
  <PresentationFormat>Widescreen</PresentationFormat>
  <Paragraphs>89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Cambria</vt:lpstr>
      <vt:lpstr>Neue Bold</vt:lpstr>
      <vt:lpstr>Neue Display Black</vt:lpstr>
      <vt:lpstr>Neue Light</vt:lpstr>
      <vt:lpstr>Neue Regular</vt:lpstr>
      <vt:lpstr>Wingdings</vt:lpstr>
      <vt:lpstr>Office Theme</vt:lpstr>
      <vt:lpstr>TNS WHITE - INTERIOR THEME</vt:lpstr>
      <vt:lpstr>The Road to and from Salary Parity in NYC: Collective Bargaining and Nonprofits in Early Childhood Education  March 12, 2020  James A. Parrott  Local Government Lab: A Forum for NYS Researchers, Practitioners, and Policymakers  Rockefeller Institute of Government     </vt:lpstr>
      <vt:lpstr> </vt:lpstr>
      <vt:lpstr>Major Commitment to achieve starting pay salary parity in Early Childhood Education</vt:lpstr>
      <vt:lpstr>Road to salary parity  … (not just 2019)</vt:lpstr>
      <vt:lpstr>Road from salary parity …  3 big challenges</vt:lpstr>
      <vt:lpstr>Public policy dynamics in the nyc ece salary parity case</vt:lpstr>
      <vt:lpstr>Starting pay levels, certified teachers w/ M.A.</vt:lpstr>
      <vt:lpstr>Starting pay levels, certified teachers w/ B.A.</vt:lpstr>
      <vt:lpstr>Ece salary parity—2019 timeline</vt:lpstr>
      <vt:lpstr>What’s next?</vt:lpstr>
      <vt:lpstr>These analyses might also be of interest</vt:lpstr>
      <vt:lpstr>Thank you.  James Parrott Center for New York City Affairs The New School JamesParrott@newschool.edu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Policy Matters   When It Comes to Inequality    September 27, 2019    James A. Parrott    Lindsay Fellows in Government  Leadership and Practice CUNY Institute for State and Local Governance</dc:title>
  <dc:creator>james parrott</dc:creator>
  <cp:lastModifiedBy>james parrott</cp:lastModifiedBy>
  <cp:revision>21</cp:revision>
  <cp:lastPrinted>2019-09-26T14:35:27Z</cp:lastPrinted>
  <dcterms:created xsi:type="dcterms:W3CDTF">2019-09-24T01:45:23Z</dcterms:created>
  <dcterms:modified xsi:type="dcterms:W3CDTF">2020-03-05T19:40:56Z</dcterms:modified>
</cp:coreProperties>
</file>