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7"/>
  </p:notesMasterIdLst>
  <p:handoutMasterIdLst>
    <p:handoutMasterId r:id="rId18"/>
  </p:handoutMasterIdLst>
  <p:sldIdLst>
    <p:sldId id="300" r:id="rId2"/>
    <p:sldId id="298" r:id="rId3"/>
    <p:sldId id="289" r:id="rId4"/>
    <p:sldId id="299" r:id="rId5"/>
    <p:sldId id="305" r:id="rId6"/>
    <p:sldId id="304" r:id="rId7"/>
    <p:sldId id="306" r:id="rId8"/>
    <p:sldId id="265" r:id="rId9"/>
    <p:sldId id="295" r:id="rId10"/>
    <p:sldId id="301" r:id="rId11"/>
    <p:sldId id="302" r:id="rId12"/>
    <p:sldId id="303" r:id="rId13"/>
    <p:sldId id="273" r:id="rId14"/>
    <p:sldId id="296" r:id="rId15"/>
    <p:sldId id="272" r:id="rId1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rrott" initials="jp" lastIdx="1" clrIdx="0">
    <p:extLst>
      <p:ext uri="{19B8F6BF-5375-455C-9EA6-DF929625EA0E}">
        <p15:presenceInfo xmlns:p15="http://schemas.microsoft.com/office/powerpoint/2012/main" userId="39f4bc21b1b17a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660"/>
  </p:normalViewPr>
  <p:slideViewPr>
    <p:cSldViewPr>
      <p:cViewPr varScale="1">
        <p:scale>
          <a:sx n="62" d="100"/>
          <a:sy n="62" d="100"/>
        </p:scale>
        <p:origin x="134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06778-380C-40A5-85B4-5C166FC17A4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CA6BEF8-AA2F-46DD-9DF3-561AA34B368A}">
      <dgm:prSet/>
      <dgm:spPr/>
      <dgm:t>
        <a:bodyPr/>
        <a:lstStyle/>
        <a:p>
          <a:r>
            <a:rPr lang="en-US" dirty="0"/>
            <a:t>No alternative to massive Federal economic support:</a:t>
          </a:r>
        </a:p>
      </dgm:t>
    </dgm:pt>
    <dgm:pt modelId="{C0F24EF7-15FD-4323-A8D6-E572487E272A}" type="parTrans" cxnId="{959D31AD-3133-4600-AABD-D3EB0D80EA1B}">
      <dgm:prSet/>
      <dgm:spPr/>
      <dgm:t>
        <a:bodyPr/>
        <a:lstStyle/>
        <a:p>
          <a:endParaRPr lang="en-US"/>
        </a:p>
      </dgm:t>
    </dgm:pt>
    <dgm:pt modelId="{B5FEC133-5F1A-4563-9B7A-824DD0D6F6C0}" type="sibTrans" cxnId="{959D31AD-3133-4600-AABD-D3EB0D80EA1B}">
      <dgm:prSet/>
      <dgm:spPr/>
      <dgm:t>
        <a:bodyPr/>
        <a:lstStyle/>
        <a:p>
          <a:endParaRPr lang="en-US"/>
        </a:p>
      </dgm:t>
    </dgm:pt>
    <dgm:pt modelId="{2E26F7CB-F1B7-440C-9C18-367A865E402D}">
      <dgm:prSet/>
      <dgm:spPr/>
      <dgm:t>
        <a:bodyPr/>
        <a:lstStyle/>
        <a:p>
          <a:r>
            <a:rPr lang="en-US" dirty="0"/>
            <a:t>For workers and families</a:t>
          </a:r>
        </a:p>
      </dgm:t>
    </dgm:pt>
    <dgm:pt modelId="{7A1C33A6-6F62-46BB-88EF-284D11CB4BA0}" type="parTrans" cxnId="{826CB289-21E3-45CE-B306-870168DDCC73}">
      <dgm:prSet/>
      <dgm:spPr/>
      <dgm:t>
        <a:bodyPr/>
        <a:lstStyle/>
        <a:p>
          <a:endParaRPr lang="en-US"/>
        </a:p>
      </dgm:t>
    </dgm:pt>
    <dgm:pt modelId="{E2F79C4B-C92F-46D8-8B7E-54FDC12500B9}" type="sibTrans" cxnId="{826CB289-21E3-45CE-B306-870168DDCC73}">
      <dgm:prSet/>
      <dgm:spPr/>
      <dgm:t>
        <a:bodyPr/>
        <a:lstStyle/>
        <a:p>
          <a:endParaRPr lang="en-US"/>
        </a:p>
      </dgm:t>
    </dgm:pt>
    <dgm:pt modelId="{CBDE8B27-D19B-4533-BB9F-ABF2C2E0742F}">
      <dgm:prSet/>
      <dgm:spPr/>
      <dgm:t>
        <a:bodyPr/>
        <a:lstStyle/>
        <a:p>
          <a:r>
            <a:rPr lang="en-US" dirty="0"/>
            <a:t>To keep small businesses alive</a:t>
          </a:r>
        </a:p>
      </dgm:t>
    </dgm:pt>
    <dgm:pt modelId="{5882037C-B220-4B3F-BA3C-B95FCF5F7F10}" type="parTrans" cxnId="{97DBA3FC-5979-4470-9CDE-900DF3BB4BAC}">
      <dgm:prSet/>
      <dgm:spPr/>
      <dgm:t>
        <a:bodyPr/>
        <a:lstStyle/>
        <a:p>
          <a:endParaRPr lang="en-US"/>
        </a:p>
      </dgm:t>
    </dgm:pt>
    <dgm:pt modelId="{4E8DC3D1-C5FB-4B1E-86EB-B53643BA542F}" type="sibTrans" cxnId="{97DBA3FC-5979-4470-9CDE-900DF3BB4BAC}">
      <dgm:prSet/>
      <dgm:spPr/>
      <dgm:t>
        <a:bodyPr/>
        <a:lstStyle/>
        <a:p>
          <a:endParaRPr lang="en-US"/>
        </a:p>
      </dgm:t>
    </dgm:pt>
    <dgm:pt modelId="{3D4168CC-43C4-4099-BC83-CD2988FD1920}">
      <dgm:prSet/>
      <dgm:spPr/>
      <dgm:t>
        <a:bodyPr/>
        <a:lstStyle/>
        <a:p>
          <a:r>
            <a:rPr lang="en-US" dirty="0"/>
            <a:t>The last portions of Federal aid enacted in March will run out at the end of Dec, </a:t>
          </a:r>
        </a:p>
      </dgm:t>
    </dgm:pt>
    <dgm:pt modelId="{B4D08A31-E066-4365-BB46-090A35F580F1}" type="parTrans" cxnId="{EA78D026-27F0-4996-AE9E-833A88B121EA}">
      <dgm:prSet/>
      <dgm:spPr/>
      <dgm:t>
        <a:bodyPr/>
        <a:lstStyle/>
        <a:p>
          <a:endParaRPr lang="en-US"/>
        </a:p>
      </dgm:t>
    </dgm:pt>
    <dgm:pt modelId="{C0D45C6B-0B9E-4286-92F9-E1BE3DDB8053}" type="sibTrans" cxnId="{EA78D026-27F0-4996-AE9E-833A88B121EA}">
      <dgm:prSet/>
      <dgm:spPr/>
      <dgm:t>
        <a:bodyPr/>
        <a:lstStyle/>
        <a:p>
          <a:endParaRPr lang="en-US"/>
        </a:p>
      </dgm:t>
    </dgm:pt>
    <dgm:pt modelId="{553EB47A-7430-48EB-9717-12577D042FF0}">
      <dgm:prSet/>
      <dgm:spPr/>
      <dgm:t>
        <a:bodyPr/>
        <a:lstStyle/>
        <a:p>
          <a:r>
            <a:rPr lang="en-US" dirty="0"/>
            <a:t>To maintain public services and re-build our health care system</a:t>
          </a:r>
        </a:p>
      </dgm:t>
    </dgm:pt>
    <dgm:pt modelId="{34FCE9D3-E170-4A48-9AC9-291E5D71D2EE}" type="parTrans" cxnId="{0FAAFD53-8A9C-48B1-AD67-4828724FD313}">
      <dgm:prSet/>
      <dgm:spPr/>
      <dgm:t>
        <a:bodyPr/>
        <a:lstStyle/>
        <a:p>
          <a:endParaRPr lang="en-US"/>
        </a:p>
      </dgm:t>
    </dgm:pt>
    <dgm:pt modelId="{B76E072D-FBBA-46F1-B40E-306ABD95B346}" type="sibTrans" cxnId="{0FAAFD53-8A9C-48B1-AD67-4828724FD313}">
      <dgm:prSet/>
      <dgm:spPr/>
      <dgm:t>
        <a:bodyPr/>
        <a:lstStyle/>
        <a:p>
          <a:endParaRPr lang="en-US"/>
        </a:p>
      </dgm:t>
    </dgm:pt>
    <dgm:pt modelId="{9602A625-F2F6-4A7C-8E38-94104056D340}">
      <dgm:prSet/>
      <dgm:spPr/>
      <dgm:t>
        <a:bodyPr/>
        <a:lstStyle/>
        <a:p>
          <a:endParaRPr lang="en-US" dirty="0"/>
        </a:p>
      </dgm:t>
    </dgm:pt>
    <dgm:pt modelId="{8045864F-5FCD-436D-A258-271B50657E85}" type="sibTrans" cxnId="{A42F1EBB-4B41-4AD8-91F7-73433A2BBD18}">
      <dgm:prSet/>
      <dgm:spPr/>
      <dgm:t>
        <a:bodyPr/>
        <a:lstStyle/>
        <a:p>
          <a:endParaRPr lang="en-US"/>
        </a:p>
      </dgm:t>
    </dgm:pt>
    <dgm:pt modelId="{E81EDEB0-1C97-4BEA-869B-C50E978BBC5D}" type="parTrans" cxnId="{A42F1EBB-4B41-4AD8-91F7-73433A2BBD18}">
      <dgm:prSet/>
      <dgm:spPr/>
      <dgm:t>
        <a:bodyPr/>
        <a:lstStyle/>
        <a:p>
          <a:endParaRPr lang="en-US"/>
        </a:p>
      </dgm:t>
    </dgm:pt>
    <dgm:pt modelId="{4F76B5D7-2B8E-4271-A43A-9F6EDFA9696B}">
      <dgm:prSet/>
      <dgm:spPr/>
      <dgm:t>
        <a:bodyPr/>
        <a:lstStyle/>
        <a:p>
          <a:r>
            <a:rPr lang="en-US" dirty="0"/>
            <a:t>A vaccine won’t bring the economy back--ultimately, we’ll need Fed. investments in mass transit, infrastructure and the caring economy.</a:t>
          </a:r>
        </a:p>
      </dgm:t>
    </dgm:pt>
    <dgm:pt modelId="{9530DCEB-1CB1-430D-A720-CDDF6D41F3FB}" type="parTrans" cxnId="{70C14A70-59CB-4DA2-B7D0-1E7032BD887E}">
      <dgm:prSet/>
      <dgm:spPr/>
      <dgm:t>
        <a:bodyPr/>
        <a:lstStyle/>
        <a:p>
          <a:endParaRPr lang="en-US"/>
        </a:p>
      </dgm:t>
    </dgm:pt>
    <dgm:pt modelId="{C4BD3865-1A98-403B-87B7-602F49E131DE}" type="sibTrans" cxnId="{70C14A70-59CB-4DA2-B7D0-1E7032BD887E}">
      <dgm:prSet/>
      <dgm:spPr/>
      <dgm:t>
        <a:bodyPr/>
        <a:lstStyle/>
        <a:p>
          <a:endParaRPr lang="en-US"/>
        </a:p>
      </dgm:t>
    </dgm:pt>
    <dgm:pt modelId="{47620DCA-6714-45C1-8DA7-9A02912EBBE7}">
      <dgm:prSet/>
      <dgm:spPr/>
      <dgm:t>
        <a:bodyPr/>
        <a:lstStyle/>
        <a:p>
          <a:r>
            <a:rPr lang="en-US" dirty="0"/>
            <a:t>The lop-sided pandemic economy calls for a commitment to burden-sharing from large corporations and the super-wealthy.</a:t>
          </a:r>
        </a:p>
      </dgm:t>
    </dgm:pt>
    <dgm:pt modelId="{9D369C97-8A3B-464D-9A15-5436D53232B2}" type="parTrans" cxnId="{D94F5950-CFAA-469B-8408-68E13D95D44F}">
      <dgm:prSet/>
      <dgm:spPr/>
      <dgm:t>
        <a:bodyPr/>
        <a:lstStyle/>
        <a:p>
          <a:endParaRPr lang="en-US"/>
        </a:p>
      </dgm:t>
    </dgm:pt>
    <dgm:pt modelId="{A54B2ED5-30DD-4E73-B812-2F8B7F9E7BAE}" type="sibTrans" cxnId="{D94F5950-CFAA-469B-8408-68E13D95D44F}">
      <dgm:prSet/>
      <dgm:spPr/>
      <dgm:t>
        <a:bodyPr/>
        <a:lstStyle/>
        <a:p>
          <a:endParaRPr lang="en-US"/>
        </a:p>
      </dgm:t>
    </dgm:pt>
    <dgm:pt modelId="{9C3704B9-CAFF-4D00-B3E9-1B1F60AAD42A}" type="pres">
      <dgm:prSet presAssocID="{F2806778-380C-40A5-85B4-5C166FC17A47}" presName="linear" presStyleCnt="0">
        <dgm:presLayoutVars>
          <dgm:animLvl val="lvl"/>
          <dgm:resizeHandles val="exact"/>
        </dgm:presLayoutVars>
      </dgm:prSet>
      <dgm:spPr/>
    </dgm:pt>
    <dgm:pt modelId="{AAEC3D85-6CB5-40B5-986D-9CAECB1EEA5E}" type="pres">
      <dgm:prSet presAssocID="{9602A625-F2F6-4A7C-8E38-94104056D340}" presName="parentText" presStyleLbl="node1" presStyleIdx="0" presStyleCnt="1" custFlipVert="1" custFlipHor="1" custScaleX="936" custScaleY="7632" custLinFactNeighborY="-356">
        <dgm:presLayoutVars>
          <dgm:chMax val="0"/>
          <dgm:bulletEnabled val="1"/>
        </dgm:presLayoutVars>
      </dgm:prSet>
      <dgm:spPr/>
    </dgm:pt>
    <dgm:pt modelId="{868DDE6C-47CC-4048-8370-D7CBA6CCE38D}" type="pres">
      <dgm:prSet presAssocID="{9602A625-F2F6-4A7C-8E38-94104056D340}" presName="childText" presStyleLbl="revTx" presStyleIdx="0" presStyleCnt="1" custScaleY="103115">
        <dgm:presLayoutVars>
          <dgm:bulletEnabled val="1"/>
        </dgm:presLayoutVars>
      </dgm:prSet>
      <dgm:spPr/>
    </dgm:pt>
  </dgm:ptLst>
  <dgm:cxnLst>
    <dgm:cxn modelId="{5BDB7C1A-38D7-4C0F-8769-565EB06F9B47}" type="presOf" srcId="{CBDE8B27-D19B-4533-BB9F-ABF2C2E0742F}" destId="{868DDE6C-47CC-4048-8370-D7CBA6CCE38D}" srcOrd="0" destOrd="2" presId="urn:microsoft.com/office/officeart/2005/8/layout/vList2"/>
    <dgm:cxn modelId="{A4667021-92B7-49CC-A526-328407AB4E24}" type="presOf" srcId="{4F76B5D7-2B8E-4271-A43A-9F6EDFA9696B}" destId="{868DDE6C-47CC-4048-8370-D7CBA6CCE38D}" srcOrd="0" destOrd="5" presId="urn:microsoft.com/office/officeart/2005/8/layout/vList2"/>
    <dgm:cxn modelId="{EA78D026-27F0-4996-AE9E-833A88B121EA}" srcId="{9602A625-F2F6-4A7C-8E38-94104056D340}" destId="{3D4168CC-43C4-4099-BC83-CD2988FD1920}" srcOrd="1" destOrd="0" parTransId="{B4D08A31-E066-4365-BB46-090A35F580F1}" sibTransId="{C0D45C6B-0B9E-4286-92F9-E1BE3DDB8053}"/>
    <dgm:cxn modelId="{C919B264-99C7-4A4E-B52A-AB286FCA66B5}" type="presOf" srcId="{2E26F7CB-F1B7-440C-9C18-367A865E402D}" destId="{868DDE6C-47CC-4048-8370-D7CBA6CCE38D}" srcOrd="0" destOrd="1" presId="urn:microsoft.com/office/officeart/2005/8/layout/vList2"/>
    <dgm:cxn modelId="{70C14A70-59CB-4DA2-B7D0-1E7032BD887E}" srcId="{9602A625-F2F6-4A7C-8E38-94104056D340}" destId="{4F76B5D7-2B8E-4271-A43A-9F6EDFA9696B}" srcOrd="2" destOrd="0" parTransId="{9530DCEB-1CB1-430D-A720-CDDF6D41F3FB}" sibTransId="{C4BD3865-1A98-403B-87B7-602F49E131DE}"/>
    <dgm:cxn modelId="{D94F5950-CFAA-469B-8408-68E13D95D44F}" srcId="{9602A625-F2F6-4A7C-8E38-94104056D340}" destId="{47620DCA-6714-45C1-8DA7-9A02912EBBE7}" srcOrd="3" destOrd="0" parTransId="{9D369C97-8A3B-464D-9A15-5436D53232B2}" sibTransId="{A54B2ED5-30DD-4E73-B812-2F8B7F9E7BAE}"/>
    <dgm:cxn modelId="{0FAAFD53-8A9C-48B1-AD67-4828724FD313}" srcId="{3CA6BEF8-AA2F-46DD-9DF3-561AA34B368A}" destId="{553EB47A-7430-48EB-9717-12577D042FF0}" srcOrd="2" destOrd="0" parTransId="{34FCE9D3-E170-4A48-9AC9-291E5D71D2EE}" sibTransId="{B76E072D-FBBA-46F1-B40E-306ABD95B346}"/>
    <dgm:cxn modelId="{826CB289-21E3-45CE-B306-870168DDCC73}" srcId="{3CA6BEF8-AA2F-46DD-9DF3-561AA34B368A}" destId="{2E26F7CB-F1B7-440C-9C18-367A865E402D}" srcOrd="0" destOrd="0" parTransId="{7A1C33A6-6F62-46BB-88EF-284D11CB4BA0}" sibTransId="{E2F79C4B-C92F-46D8-8B7E-54FDC12500B9}"/>
    <dgm:cxn modelId="{255E6D98-FA9E-44C1-B584-49DE43B7DC7E}" type="presOf" srcId="{F2806778-380C-40A5-85B4-5C166FC17A47}" destId="{9C3704B9-CAFF-4D00-B3E9-1B1F60AAD42A}" srcOrd="0" destOrd="0" presId="urn:microsoft.com/office/officeart/2005/8/layout/vList2"/>
    <dgm:cxn modelId="{1F598DA6-0E0C-42AB-87CF-9A5BF3B98D7C}" type="presOf" srcId="{553EB47A-7430-48EB-9717-12577D042FF0}" destId="{868DDE6C-47CC-4048-8370-D7CBA6CCE38D}" srcOrd="0" destOrd="3" presId="urn:microsoft.com/office/officeart/2005/8/layout/vList2"/>
    <dgm:cxn modelId="{959D31AD-3133-4600-AABD-D3EB0D80EA1B}" srcId="{9602A625-F2F6-4A7C-8E38-94104056D340}" destId="{3CA6BEF8-AA2F-46DD-9DF3-561AA34B368A}" srcOrd="0" destOrd="0" parTransId="{C0F24EF7-15FD-4323-A8D6-E572487E272A}" sibTransId="{B5FEC133-5F1A-4563-9B7A-824DD0D6F6C0}"/>
    <dgm:cxn modelId="{A42F1EBB-4B41-4AD8-91F7-73433A2BBD18}" srcId="{F2806778-380C-40A5-85B4-5C166FC17A47}" destId="{9602A625-F2F6-4A7C-8E38-94104056D340}" srcOrd="0" destOrd="0" parTransId="{E81EDEB0-1C97-4BEA-869B-C50E978BBC5D}" sibTransId="{8045864F-5FCD-436D-A258-271B50657E85}"/>
    <dgm:cxn modelId="{6A4EF8C9-0067-43B2-B4A3-7B26EF672B71}" type="presOf" srcId="{3CA6BEF8-AA2F-46DD-9DF3-561AA34B368A}" destId="{868DDE6C-47CC-4048-8370-D7CBA6CCE38D}" srcOrd="0" destOrd="0" presId="urn:microsoft.com/office/officeart/2005/8/layout/vList2"/>
    <dgm:cxn modelId="{E13320D7-97F0-43F8-B97E-3F03CC6B79FE}" type="presOf" srcId="{9602A625-F2F6-4A7C-8E38-94104056D340}" destId="{AAEC3D85-6CB5-40B5-986D-9CAECB1EEA5E}" srcOrd="0" destOrd="0" presId="urn:microsoft.com/office/officeart/2005/8/layout/vList2"/>
    <dgm:cxn modelId="{7BE875E1-109D-48A1-AD86-4026EBF35B6C}" type="presOf" srcId="{3D4168CC-43C4-4099-BC83-CD2988FD1920}" destId="{868DDE6C-47CC-4048-8370-D7CBA6CCE38D}" srcOrd="0" destOrd="4" presId="urn:microsoft.com/office/officeart/2005/8/layout/vList2"/>
    <dgm:cxn modelId="{97DBA3FC-5979-4470-9CDE-900DF3BB4BAC}" srcId="{3CA6BEF8-AA2F-46DD-9DF3-561AA34B368A}" destId="{CBDE8B27-D19B-4533-BB9F-ABF2C2E0742F}" srcOrd="1" destOrd="0" parTransId="{5882037C-B220-4B3F-BA3C-B95FCF5F7F10}" sibTransId="{4E8DC3D1-C5FB-4B1E-86EB-B53643BA542F}"/>
    <dgm:cxn modelId="{EA181EFD-6069-460E-982B-6961417928DB}" type="presOf" srcId="{47620DCA-6714-45C1-8DA7-9A02912EBBE7}" destId="{868DDE6C-47CC-4048-8370-D7CBA6CCE38D}" srcOrd="0" destOrd="6" presId="urn:microsoft.com/office/officeart/2005/8/layout/vList2"/>
    <dgm:cxn modelId="{9A348235-B320-4A97-B29A-A66CA6DAB7AF}" type="presParOf" srcId="{9C3704B9-CAFF-4D00-B3E9-1B1F60AAD42A}" destId="{AAEC3D85-6CB5-40B5-986D-9CAECB1EEA5E}" srcOrd="0" destOrd="0" presId="urn:microsoft.com/office/officeart/2005/8/layout/vList2"/>
    <dgm:cxn modelId="{17BC5BCF-0557-4FB2-8311-FA9325403CE6}" type="presParOf" srcId="{9C3704B9-CAFF-4D00-B3E9-1B1F60AAD42A}" destId="{868DDE6C-47CC-4048-8370-D7CBA6CCE38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C3D85-6CB5-40B5-986D-9CAECB1EEA5E}">
      <dsp:nvSpPr>
        <dsp:cNvPr id="0" name=""/>
        <dsp:cNvSpPr/>
      </dsp:nvSpPr>
      <dsp:spPr>
        <a:xfrm flipH="1" flipV="1">
          <a:off x="2467868" y="280360"/>
          <a:ext cx="46635" cy="371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endParaRPr lang="en-US" sz="2600" kern="1200" dirty="0"/>
        </a:p>
      </dsp:txBody>
      <dsp:txXfrm rot="10800000">
        <a:off x="2469681" y="282173"/>
        <a:ext cx="43009" cy="33520"/>
      </dsp:txXfrm>
    </dsp:sp>
    <dsp:sp modelId="{868DDE6C-47CC-4048-8370-D7CBA6CCE38D}">
      <dsp:nvSpPr>
        <dsp:cNvPr id="0" name=""/>
        <dsp:cNvSpPr/>
      </dsp:nvSpPr>
      <dsp:spPr>
        <a:xfrm>
          <a:off x="0" y="333984"/>
          <a:ext cx="4982373" cy="477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No alternative to massive Federal economic support:</a:t>
          </a:r>
        </a:p>
        <a:p>
          <a:pPr marL="457200" lvl="2" indent="-228600" algn="l" defTabSz="889000">
            <a:lnSpc>
              <a:spcPct val="90000"/>
            </a:lnSpc>
            <a:spcBef>
              <a:spcPct val="0"/>
            </a:spcBef>
            <a:spcAft>
              <a:spcPct val="20000"/>
            </a:spcAft>
            <a:buChar char="•"/>
          </a:pPr>
          <a:r>
            <a:rPr lang="en-US" sz="2000" kern="1200" dirty="0"/>
            <a:t>For workers and families</a:t>
          </a:r>
        </a:p>
        <a:p>
          <a:pPr marL="457200" lvl="2" indent="-228600" algn="l" defTabSz="889000">
            <a:lnSpc>
              <a:spcPct val="90000"/>
            </a:lnSpc>
            <a:spcBef>
              <a:spcPct val="0"/>
            </a:spcBef>
            <a:spcAft>
              <a:spcPct val="20000"/>
            </a:spcAft>
            <a:buChar char="•"/>
          </a:pPr>
          <a:r>
            <a:rPr lang="en-US" sz="2000" kern="1200" dirty="0"/>
            <a:t>To keep small businesses alive</a:t>
          </a:r>
        </a:p>
        <a:p>
          <a:pPr marL="457200" lvl="2" indent="-228600" algn="l" defTabSz="889000">
            <a:lnSpc>
              <a:spcPct val="90000"/>
            </a:lnSpc>
            <a:spcBef>
              <a:spcPct val="0"/>
            </a:spcBef>
            <a:spcAft>
              <a:spcPct val="20000"/>
            </a:spcAft>
            <a:buChar char="•"/>
          </a:pPr>
          <a:r>
            <a:rPr lang="en-US" sz="2000" kern="1200" dirty="0"/>
            <a:t>To maintain public services and re-build our health care system</a:t>
          </a:r>
        </a:p>
        <a:p>
          <a:pPr marL="228600" lvl="1" indent="-228600" algn="l" defTabSz="889000">
            <a:lnSpc>
              <a:spcPct val="90000"/>
            </a:lnSpc>
            <a:spcBef>
              <a:spcPct val="0"/>
            </a:spcBef>
            <a:spcAft>
              <a:spcPct val="20000"/>
            </a:spcAft>
            <a:buChar char="•"/>
          </a:pPr>
          <a:r>
            <a:rPr lang="en-US" sz="2000" kern="1200" dirty="0"/>
            <a:t>The last portions of Federal aid enacted in March will run out at the end of Dec, </a:t>
          </a:r>
        </a:p>
        <a:p>
          <a:pPr marL="228600" lvl="1" indent="-228600" algn="l" defTabSz="889000">
            <a:lnSpc>
              <a:spcPct val="90000"/>
            </a:lnSpc>
            <a:spcBef>
              <a:spcPct val="0"/>
            </a:spcBef>
            <a:spcAft>
              <a:spcPct val="20000"/>
            </a:spcAft>
            <a:buChar char="•"/>
          </a:pPr>
          <a:r>
            <a:rPr lang="en-US" sz="2000" kern="1200" dirty="0"/>
            <a:t>A vaccine won’t bring the economy back--ultimately, we’ll need Fed. investments in mass transit, infrastructure and the caring economy.</a:t>
          </a:r>
        </a:p>
        <a:p>
          <a:pPr marL="228600" lvl="1" indent="-228600" algn="l" defTabSz="889000">
            <a:lnSpc>
              <a:spcPct val="90000"/>
            </a:lnSpc>
            <a:spcBef>
              <a:spcPct val="0"/>
            </a:spcBef>
            <a:spcAft>
              <a:spcPct val="20000"/>
            </a:spcAft>
            <a:buChar char="•"/>
          </a:pPr>
          <a:r>
            <a:rPr lang="en-US" sz="2000" kern="1200" dirty="0"/>
            <a:t>The lop-sided pandemic economy calls for a commitment to burden-sharing from large corporations and the super-wealthy.</a:t>
          </a:r>
        </a:p>
      </dsp:txBody>
      <dsp:txXfrm>
        <a:off x="0" y="333984"/>
        <a:ext cx="4982373" cy="47726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228" cy="465773"/>
          </a:xfrm>
          <a:prstGeom prst="rect">
            <a:avLst/>
          </a:prstGeom>
        </p:spPr>
        <p:txBody>
          <a:bodyPr vert="horz" lIns="92461" tIns="46232" rIns="92461" bIns="46232" rtlCol="0"/>
          <a:lstStyle>
            <a:lvl1pPr algn="l">
              <a:defRPr sz="1200"/>
            </a:lvl1pPr>
          </a:lstStyle>
          <a:p>
            <a:endParaRPr lang="en-US"/>
          </a:p>
        </p:txBody>
      </p:sp>
      <p:sp>
        <p:nvSpPr>
          <p:cNvPr id="3" name="Date Placeholder 2"/>
          <p:cNvSpPr>
            <a:spLocks noGrp="1"/>
          </p:cNvSpPr>
          <p:nvPr>
            <p:ph type="dt" sz="quarter" idx="1"/>
          </p:nvPr>
        </p:nvSpPr>
        <p:spPr>
          <a:xfrm>
            <a:off x="3994410" y="0"/>
            <a:ext cx="3057227" cy="465773"/>
          </a:xfrm>
          <a:prstGeom prst="rect">
            <a:avLst/>
          </a:prstGeom>
        </p:spPr>
        <p:txBody>
          <a:bodyPr vert="horz" lIns="92461" tIns="46232" rIns="92461" bIns="46232" rtlCol="0"/>
          <a:lstStyle>
            <a:lvl1pPr algn="r">
              <a:defRPr sz="1200"/>
            </a:lvl1pPr>
          </a:lstStyle>
          <a:p>
            <a:fld id="{4321B746-2C64-4C9F-B268-4A0008034CF6}" type="datetimeFigureOut">
              <a:rPr lang="en-US" smtClean="0"/>
              <a:t>11/29/2020</a:t>
            </a:fld>
            <a:endParaRPr lang="en-US"/>
          </a:p>
        </p:txBody>
      </p:sp>
      <p:sp>
        <p:nvSpPr>
          <p:cNvPr id="4" name="Footer Placeholder 3"/>
          <p:cNvSpPr>
            <a:spLocks noGrp="1"/>
          </p:cNvSpPr>
          <p:nvPr>
            <p:ph type="ftr" sz="quarter" idx="2"/>
          </p:nvPr>
        </p:nvSpPr>
        <p:spPr>
          <a:xfrm>
            <a:off x="0" y="8841739"/>
            <a:ext cx="3057228" cy="465773"/>
          </a:xfrm>
          <a:prstGeom prst="rect">
            <a:avLst/>
          </a:prstGeom>
        </p:spPr>
        <p:txBody>
          <a:bodyPr vert="horz" lIns="92461" tIns="46232" rIns="92461"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3994410" y="8841739"/>
            <a:ext cx="3057227" cy="465773"/>
          </a:xfrm>
          <a:prstGeom prst="rect">
            <a:avLst/>
          </a:prstGeom>
        </p:spPr>
        <p:txBody>
          <a:bodyPr vert="horz" lIns="92461" tIns="46232" rIns="92461" bIns="46232" rtlCol="0" anchor="b"/>
          <a:lstStyle>
            <a:lvl1pPr algn="r">
              <a:defRPr sz="1200"/>
            </a:lvl1pPr>
          </a:lstStyle>
          <a:p>
            <a:fld id="{06F95E5C-53CF-48F7-BF73-9810BB38F52C}" type="slidenum">
              <a:rPr lang="en-US" smtClean="0"/>
              <a:t>‹#›</a:t>
            </a:fld>
            <a:endParaRPr lang="en-US"/>
          </a:p>
        </p:txBody>
      </p:sp>
    </p:spTree>
    <p:extLst>
      <p:ext uri="{BB962C8B-B14F-4D97-AF65-F5344CB8AC3E}">
        <p14:creationId xmlns:p14="http://schemas.microsoft.com/office/powerpoint/2010/main" val="226762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77ABFD83-6436-47F4-A076-F0BC235D44EF}" type="datetimeFigureOut">
              <a:rPr lang="en-US" smtClean="0"/>
              <a:t>11/29/2020</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716EFE9D-3260-4192-996F-D9F665FB8C95}" type="slidenum">
              <a:rPr lang="en-US" smtClean="0"/>
              <a:t>‹#›</a:t>
            </a:fld>
            <a:endParaRPr lang="en-US"/>
          </a:p>
        </p:txBody>
      </p:sp>
    </p:spTree>
    <p:extLst>
      <p:ext uri="{BB962C8B-B14F-4D97-AF65-F5344CB8AC3E}">
        <p14:creationId xmlns:p14="http://schemas.microsoft.com/office/powerpoint/2010/main" val="14801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FB8E6A-8F3F-412A-AF15-9EDCB6FAA5E5}" type="datetime1">
              <a:rPr lang="en-US" smtClean="0"/>
              <a:t>11/30/2020</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36110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0B781-4D9F-4EF9-A485-A7DE8AAB1C48}" type="datetime1">
              <a:rPr lang="en-US" smtClean="0"/>
              <a:t>11/30/2020</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67574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7A38D-003E-4639-B80D-78416567C620}" type="datetime1">
              <a:rPr lang="en-US" smtClean="0"/>
              <a:t>11/30/2020</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65621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330457-E3A8-4936-863B-730A9DCA8C9D}" type="datetime1">
              <a:rPr lang="en-US" smtClean="0"/>
              <a:t>11/30/2020</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323647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E8E3C-4D06-42B2-ACB5-90CA2723C2DE}" type="datetime1">
              <a:rPr lang="en-US" smtClean="0"/>
              <a:t>11/30/2020</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03606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BD40A0-50F4-45C8-BC37-45BB1D549C50}" type="datetime1">
              <a:rPr lang="en-US" smtClean="0"/>
              <a:t>11/30/2020</a:t>
            </a:fld>
            <a:endParaRPr lang="en-US"/>
          </a:p>
        </p:txBody>
      </p:sp>
      <p:sp>
        <p:nvSpPr>
          <p:cNvPr id="6" name="Footer Placeholder 5"/>
          <p:cNvSpPr>
            <a:spLocks noGrp="1"/>
          </p:cNvSpPr>
          <p:nvPr>
            <p:ph type="ftr" sz="quarter" idx="11"/>
          </p:nvPr>
        </p:nvSpPr>
        <p:spPr/>
        <p:txBody>
          <a:bodyPr/>
          <a:lstStyle/>
          <a:p>
            <a:r>
              <a:rPr lang="en-US"/>
              <a:t>Center for New York City Affairs</a:t>
            </a:r>
          </a:p>
        </p:txBody>
      </p:sp>
      <p:sp>
        <p:nvSpPr>
          <p:cNvPr id="7" name="Slide Number Placeholder 6"/>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50455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B2EA0-8ABC-40FD-9343-12ECA1FE21CA}" type="datetime1">
              <a:rPr lang="en-US" smtClean="0"/>
              <a:t>11/30/2020</a:t>
            </a:fld>
            <a:endParaRPr lang="en-US"/>
          </a:p>
        </p:txBody>
      </p:sp>
      <p:sp>
        <p:nvSpPr>
          <p:cNvPr id="8" name="Footer Placeholder 7"/>
          <p:cNvSpPr>
            <a:spLocks noGrp="1"/>
          </p:cNvSpPr>
          <p:nvPr>
            <p:ph type="ftr" sz="quarter" idx="11"/>
          </p:nvPr>
        </p:nvSpPr>
        <p:spPr/>
        <p:txBody>
          <a:bodyPr/>
          <a:lstStyle/>
          <a:p>
            <a:r>
              <a:rPr lang="en-US"/>
              <a:t>Center for New York City Affairs</a:t>
            </a:r>
          </a:p>
        </p:txBody>
      </p:sp>
      <p:sp>
        <p:nvSpPr>
          <p:cNvPr id="9" name="Slide Number Placeholder 8"/>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340066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F842A-D573-4BFB-99D5-4747C8C79F7A}" type="datetime1">
              <a:rPr lang="en-US" smtClean="0"/>
              <a:t>11/30/2020</a:t>
            </a:fld>
            <a:endParaRPr lang="en-US"/>
          </a:p>
        </p:txBody>
      </p:sp>
      <p:sp>
        <p:nvSpPr>
          <p:cNvPr id="4" name="Footer Placeholder 3"/>
          <p:cNvSpPr>
            <a:spLocks noGrp="1"/>
          </p:cNvSpPr>
          <p:nvPr>
            <p:ph type="ftr" sz="quarter" idx="11"/>
          </p:nvPr>
        </p:nvSpPr>
        <p:spPr/>
        <p:txBody>
          <a:bodyPr/>
          <a:lstStyle/>
          <a:p>
            <a:r>
              <a:rPr lang="en-US"/>
              <a:t>Center for New York City Affairs</a:t>
            </a:r>
          </a:p>
        </p:txBody>
      </p:sp>
      <p:sp>
        <p:nvSpPr>
          <p:cNvPr id="5" name="Slide Number Placeholder 4"/>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1475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14A69-F6FD-4D8C-A70D-0D3E9ED370C0}" type="datetime1">
              <a:rPr lang="en-US" smtClean="0"/>
              <a:t>11/30/2020</a:t>
            </a:fld>
            <a:endParaRPr lang="en-US"/>
          </a:p>
        </p:txBody>
      </p:sp>
      <p:sp>
        <p:nvSpPr>
          <p:cNvPr id="3" name="Footer Placeholder 2"/>
          <p:cNvSpPr>
            <a:spLocks noGrp="1"/>
          </p:cNvSpPr>
          <p:nvPr>
            <p:ph type="ftr" sz="quarter" idx="11"/>
          </p:nvPr>
        </p:nvSpPr>
        <p:spPr/>
        <p:txBody>
          <a:bodyPr/>
          <a:lstStyle/>
          <a:p>
            <a:r>
              <a:rPr lang="en-US"/>
              <a:t>Center for New York City Affairs</a:t>
            </a:r>
          </a:p>
        </p:txBody>
      </p:sp>
      <p:sp>
        <p:nvSpPr>
          <p:cNvPr id="4" name="Slide Number Placeholder 3"/>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03581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D2714-EE63-441A-9A28-08FF137E9AE2}" type="datetime1">
              <a:rPr lang="en-US" smtClean="0"/>
              <a:t>11/30/2020</a:t>
            </a:fld>
            <a:endParaRPr lang="en-US"/>
          </a:p>
        </p:txBody>
      </p:sp>
      <p:sp>
        <p:nvSpPr>
          <p:cNvPr id="6" name="Footer Placeholder 5"/>
          <p:cNvSpPr>
            <a:spLocks noGrp="1"/>
          </p:cNvSpPr>
          <p:nvPr>
            <p:ph type="ftr" sz="quarter" idx="11"/>
          </p:nvPr>
        </p:nvSpPr>
        <p:spPr/>
        <p:txBody>
          <a:bodyPr/>
          <a:lstStyle/>
          <a:p>
            <a:r>
              <a:rPr lang="en-US"/>
              <a:t>Center for New York City Affairs</a:t>
            </a:r>
          </a:p>
        </p:txBody>
      </p:sp>
      <p:sp>
        <p:nvSpPr>
          <p:cNvPr id="7" name="Slide Number Placeholder 6"/>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21462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D877E-666B-4E21-9781-EBC9E6CD6153}" type="datetime1">
              <a:rPr lang="en-US" smtClean="0"/>
              <a:t>11/30/2020</a:t>
            </a:fld>
            <a:endParaRPr lang="en-US"/>
          </a:p>
        </p:txBody>
      </p:sp>
      <p:sp>
        <p:nvSpPr>
          <p:cNvPr id="6" name="Footer Placeholder 5"/>
          <p:cNvSpPr>
            <a:spLocks noGrp="1"/>
          </p:cNvSpPr>
          <p:nvPr>
            <p:ph type="ftr" sz="quarter" idx="11"/>
          </p:nvPr>
        </p:nvSpPr>
        <p:spPr/>
        <p:txBody>
          <a:bodyPr/>
          <a:lstStyle/>
          <a:p>
            <a:r>
              <a:rPr lang="en-US"/>
              <a:t>Center for New York City Affairs</a:t>
            </a:r>
          </a:p>
        </p:txBody>
      </p:sp>
      <p:sp>
        <p:nvSpPr>
          <p:cNvPr id="7" name="Slide Number Placeholder 6"/>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82575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A6BD5-F358-4E52-B115-013FB30CB0DD}" type="datetime1">
              <a:rPr lang="en-US" smtClean="0"/>
              <a:t>11/30/2020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Center for New York City Affairs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0FB8B-015B-4BB6-AD14-7BEA45E4DF49}" type="slidenum">
              <a:rPr lang="en-US" smtClean="0"/>
              <a:t>‹#›</a:t>
            </a:fld>
            <a:endParaRPr lang="en-US"/>
          </a:p>
        </p:txBody>
      </p:sp>
    </p:spTree>
    <p:extLst>
      <p:ext uri="{BB962C8B-B14F-4D97-AF65-F5344CB8AC3E}">
        <p14:creationId xmlns:p14="http://schemas.microsoft.com/office/powerpoint/2010/main" val="30028790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Parrott@newschool.ed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centernyc.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1F8BCAFE-4A31-4BDE-974E-BDA54EB24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49" y="431657"/>
            <a:ext cx="3385711" cy="1929855"/>
          </a:xfrm>
          <a:prstGeom prst="rect">
            <a:avLst/>
          </a:prstGeom>
        </p:spPr>
      </p:pic>
      <p:sp>
        <p:nvSpPr>
          <p:cNvPr id="2" name="Title 1">
            <a:extLst>
              <a:ext uri="{FF2B5EF4-FFF2-40B4-BE49-F238E27FC236}">
                <a16:creationId xmlns:a16="http://schemas.microsoft.com/office/drawing/2014/main" id="{80968A90-9692-4D0E-A149-95D356212432}"/>
              </a:ext>
            </a:extLst>
          </p:cNvPr>
          <p:cNvSpPr>
            <a:spLocks noGrp="1"/>
          </p:cNvSpPr>
          <p:nvPr>
            <p:ph type="ctrTitle"/>
          </p:nvPr>
        </p:nvSpPr>
        <p:spPr>
          <a:xfrm>
            <a:off x="3703664" y="304800"/>
            <a:ext cx="4927754" cy="6096000"/>
          </a:xfrm>
        </p:spPr>
        <p:txBody>
          <a:bodyPr anchor="b">
            <a:normAutofit fontScale="90000"/>
          </a:bodyPr>
          <a:lstStyle/>
          <a:p>
            <a:pPr algn="l"/>
            <a:br>
              <a:rPr lang="en-US" sz="3100" b="1" dirty="0">
                <a:latin typeface="Cambria" panose="02040503050406030204" pitchFamily="18" charset="0"/>
              </a:rPr>
            </a:br>
            <a:br>
              <a:rPr lang="en-US" sz="3100" b="1" dirty="0">
                <a:latin typeface="Cambria" panose="02040503050406030204" pitchFamily="18" charset="0"/>
              </a:rPr>
            </a:br>
            <a:br>
              <a:rPr lang="en-US" sz="3100" b="1" dirty="0">
                <a:latin typeface="Cambria" panose="02040503050406030204" pitchFamily="18" charset="0"/>
              </a:rPr>
            </a:br>
            <a:r>
              <a:rPr lang="en-US" sz="2200" b="1" dirty="0">
                <a:latin typeface="Cambria" panose="02040503050406030204" pitchFamily="18" charset="0"/>
              </a:rPr>
              <a:t>The Covid-19 winter is fast approaching</a:t>
            </a:r>
            <a:br>
              <a:rPr lang="en-US" sz="2200" b="1" dirty="0">
                <a:latin typeface="Cambria" panose="02040503050406030204" pitchFamily="18" charset="0"/>
              </a:rPr>
            </a:br>
            <a:r>
              <a:rPr lang="en-US" sz="2800" b="1" dirty="0">
                <a:latin typeface="Cambria" panose="02040503050406030204" pitchFamily="18" charset="0"/>
              </a:rPr>
              <a:t> </a:t>
            </a:r>
            <a:br>
              <a:rPr lang="en-US" sz="2200" b="1" dirty="0">
                <a:latin typeface="Cambria" panose="02040503050406030204" pitchFamily="18" charset="0"/>
              </a:rPr>
            </a:br>
            <a:r>
              <a:rPr lang="en-US" sz="2000" b="1" dirty="0">
                <a:latin typeface="Cambria" panose="02040503050406030204" pitchFamily="18" charset="0"/>
              </a:rPr>
              <a:t> </a:t>
            </a:r>
            <a:r>
              <a:rPr lang="en-US" sz="2000" dirty="0">
                <a:latin typeface="Cambria" panose="02040503050406030204" pitchFamily="18" charset="0"/>
              </a:rPr>
              <a:t>James A. Parrott, PhD</a:t>
            </a:r>
            <a:br>
              <a:rPr lang="en-US" sz="2000" dirty="0">
                <a:latin typeface="Cambria" panose="02040503050406030204" pitchFamily="18" charset="0"/>
              </a:rPr>
            </a:br>
            <a:r>
              <a:rPr lang="en-US" sz="2000" dirty="0">
                <a:latin typeface="Cambria" panose="02040503050406030204" pitchFamily="18" charset="0"/>
              </a:rPr>
              <a:t> Center for New York City Affairs at  </a:t>
            </a:r>
            <a:br>
              <a:rPr lang="en-US" sz="2000" dirty="0">
                <a:latin typeface="Cambria" panose="02040503050406030204" pitchFamily="18" charset="0"/>
              </a:rPr>
            </a:br>
            <a:r>
              <a:rPr lang="en-US" sz="2000" dirty="0">
                <a:latin typeface="Cambria" panose="02040503050406030204" pitchFamily="18" charset="0"/>
              </a:rPr>
              <a:t> The New   School</a:t>
            </a:r>
            <a:br>
              <a:rPr lang="en-US" sz="2000" dirty="0">
                <a:latin typeface="Cambria" panose="02040503050406030204" pitchFamily="18" charset="0"/>
              </a:rPr>
            </a:br>
            <a:r>
              <a:rPr lang="en-US" sz="2200" dirty="0">
                <a:latin typeface="Cambria" panose="02040503050406030204" pitchFamily="18" charset="0"/>
              </a:rPr>
              <a:t> </a:t>
            </a:r>
            <a:r>
              <a:rPr lang="en-US" sz="1800" dirty="0">
                <a:latin typeface="Cambria" panose="02040503050406030204" pitchFamily="18" charset="0"/>
                <a:hlinkClick r:id="rId3"/>
              </a:rPr>
              <a:t>JamesParrott@newschool.edu</a:t>
            </a:r>
            <a:br>
              <a:rPr lang="en-US" sz="1800" dirty="0">
                <a:latin typeface="Cambria" panose="02040503050406030204" pitchFamily="18" charset="0"/>
              </a:rPr>
            </a:br>
            <a:r>
              <a:rPr lang="en-US" sz="1800" dirty="0">
                <a:latin typeface="Cambria" panose="02040503050406030204" pitchFamily="18" charset="0"/>
              </a:rPr>
              <a:t> </a:t>
            </a:r>
            <a:r>
              <a:rPr lang="en-US" sz="1800" dirty="0">
                <a:latin typeface="Cambria" panose="02040503050406030204" pitchFamily="18" charset="0"/>
                <a:hlinkClick r:id="rId4"/>
              </a:rPr>
              <a:t>www.centernyc.org</a:t>
            </a:r>
            <a:br>
              <a:rPr lang="en-US" sz="1800" dirty="0">
                <a:latin typeface="Cambria" panose="02040503050406030204" pitchFamily="18" charset="0"/>
              </a:rPr>
            </a:br>
            <a:br>
              <a:rPr lang="en-US" sz="2200" dirty="0">
                <a:latin typeface="Cambria" panose="02040503050406030204" pitchFamily="18" charset="0"/>
              </a:rPr>
            </a:br>
            <a:r>
              <a:rPr lang="en-US" sz="2000" dirty="0">
                <a:latin typeface="Cambria" panose="02040503050406030204" pitchFamily="18" charset="0"/>
              </a:rPr>
              <a:t>Manhattan Chamber of Commerce</a:t>
            </a:r>
            <a:br>
              <a:rPr lang="en-US" sz="2000" dirty="0">
                <a:latin typeface="Cambria" panose="02040503050406030204" pitchFamily="18" charset="0"/>
              </a:rPr>
            </a:br>
            <a:r>
              <a:rPr lang="en-US" sz="2000" dirty="0">
                <a:latin typeface="Cambria" panose="02040503050406030204" pitchFamily="18" charset="0"/>
              </a:rPr>
              <a:t>December 1,</a:t>
            </a:r>
            <a:r>
              <a:rPr lang="en-US" sz="1800" dirty="0">
                <a:latin typeface="Cambria" panose="02040503050406030204" pitchFamily="18" charset="0"/>
              </a:rPr>
              <a:t>  2020</a:t>
            </a:r>
            <a:br>
              <a:rPr lang="en-US" sz="2000" dirty="0">
                <a:latin typeface="Cambria" panose="02040503050406030204" pitchFamily="18" charset="0"/>
              </a:rPr>
            </a:br>
            <a:br>
              <a:rPr lang="en-US" sz="2000" dirty="0">
                <a:latin typeface="Cambria" panose="02040503050406030204" pitchFamily="18" charset="0"/>
              </a:rPr>
            </a:br>
            <a:r>
              <a:rPr lang="en-US" sz="1800" dirty="0">
                <a:latin typeface="Cambria" panose="02040503050406030204" pitchFamily="18" charset="0"/>
              </a:rPr>
              <a:t>Funding support provided by Robin Hood Foundation, JPMorgan Chase Foundation, New York City Workforce Development Fund, New York Community Trust,  21</a:t>
            </a:r>
            <a:r>
              <a:rPr lang="en-US" sz="1800" baseline="30000" dirty="0">
                <a:latin typeface="Cambria" panose="02040503050406030204" pitchFamily="18" charset="0"/>
              </a:rPr>
              <a:t>st</a:t>
            </a:r>
            <a:r>
              <a:rPr lang="en-US" sz="1800" dirty="0">
                <a:latin typeface="Cambria" panose="02040503050406030204" pitchFamily="18" charset="0"/>
              </a:rPr>
              <a:t> Century ILGWU Heritage Fund, and Consortium for Worker Education</a:t>
            </a:r>
            <a:br>
              <a:rPr lang="en-US" sz="1800" dirty="0">
                <a:latin typeface="Cambria" panose="02040503050406030204" pitchFamily="18" charset="0"/>
              </a:rPr>
            </a:br>
            <a:br>
              <a:rPr lang="en-US" sz="2000" dirty="0">
                <a:latin typeface="Cambria" panose="02040503050406030204" pitchFamily="18" charset="0"/>
              </a:rPr>
            </a:br>
            <a:br>
              <a:rPr lang="en-US" sz="2000" i="1" dirty="0">
                <a:latin typeface="Cambria" panose="02040503050406030204" pitchFamily="18" charset="0"/>
              </a:rPr>
            </a:br>
            <a:br>
              <a:rPr lang="en-US" sz="2000" i="1" dirty="0">
                <a:latin typeface="Cambria" panose="02040503050406030204" pitchFamily="18" charset="0"/>
              </a:rPr>
            </a:br>
            <a:endParaRPr lang="en-US" sz="2000" i="1" dirty="0">
              <a:latin typeface="Cambria" panose="02040503050406030204" pitchFamily="18" charset="0"/>
            </a:endParaRPr>
          </a:p>
        </p:txBody>
      </p:sp>
      <p:sp>
        <p:nvSpPr>
          <p:cNvPr id="3" name="Subtitle 2">
            <a:extLst>
              <a:ext uri="{FF2B5EF4-FFF2-40B4-BE49-F238E27FC236}">
                <a16:creationId xmlns:a16="http://schemas.microsoft.com/office/drawing/2014/main" id="{77E3C619-CF38-4A7A-BDFC-47211207153A}"/>
              </a:ext>
            </a:extLst>
          </p:cNvPr>
          <p:cNvSpPr>
            <a:spLocks noGrp="1"/>
          </p:cNvSpPr>
          <p:nvPr>
            <p:ph type="subTitle" idx="1"/>
          </p:nvPr>
        </p:nvSpPr>
        <p:spPr>
          <a:xfrm>
            <a:off x="479191" y="4013165"/>
            <a:ext cx="3153009" cy="2205732"/>
          </a:xfrm>
        </p:spPr>
        <p:txBody>
          <a:bodyPr anchor="t">
            <a:normAutofit lnSpcReduction="10000"/>
          </a:bodyPr>
          <a:lstStyle/>
          <a:p>
            <a:pPr algn="r"/>
            <a:endParaRPr lang="en-US" sz="1700" dirty="0">
              <a:solidFill>
                <a:srgbClr val="FFFFFF"/>
              </a:solidFill>
            </a:endParaRPr>
          </a:p>
          <a:p>
            <a:pPr algn="r">
              <a:lnSpc>
                <a:spcPct val="110000"/>
              </a:lnSpc>
            </a:pPr>
            <a:r>
              <a:rPr lang="en-US" sz="1700" dirty="0">
                <a:solidFill>
                  <a:srgbClr val="FFFFFF"/>
                </a:solidFill>
              </a:rPr>
              <a:t>James A. Parrott, PhD   </a:t>
            </a:r>
          </a:p>
          <a:p>
            <a:pPr algn="r">
              <a:lnSpc>
                <a:spcPct val="110000"/>
              </a:lnSpc>
            </a:pPr>
            <a:r>
              <a:rPr lang="en-US" sz="1700" dirty="0">
                <a:solidFill>
                  <a:srgbClr val="FFFFFF"/>
                </a:solidFill>
              </a:rPr>
              <a:t>Director of Economic and Fiscal Policies</a:t>
            </a:r>
          </a:p>
          <a:p>
            <a:pPr algn="r">
              <a:lnSpc>
                <a:spcPct val="110000"/>
              </a:lnSpc>
            </a:pPr>
            <a:r>
              <a:rPr lang="en-US" sz="1700" dirty="0">
                <a:solidFill>
                  <a:srgbClr val="FFFFFF"/>
                </a:solidFill>
              </a:rPr>
              <a:t>Center for New York City Affairs</a:t>
            </a:r>
          </a:p>
          <a:p>
            <a:pPr algn="r">
              <a:lnSpc>
                <a:spcPct val="110000"/>
              </a:lnSpc>
            </a:pPr>
            <a:r>
              <a:rPr lang="en-US" sz="1700" dirty="0">
                <a:solidFill>
                  <a:srgbClr val="FFFFFF"/>
                </a:solidFill>
              </a:rPr>
              <a:t>New School University</a:t>
            </a:r>
          </a:p>
          <a:p>
            <a:pPr algn="r">
              <a:lnSpc>
                <a:spcPct val="110000"/>
              </a:lnSpc>
            </a:pPr>
            <a:r>
              <a:rPr lang="en-US" sz="1700" dirty="0">
                <a:solidFill>
                  <a:srgbClr val="FFFFFF"/>
                </a:solidFill>
              </a:rPr>
              <a:t>JamesParrott@newschool.edu</a:t>
            </a:r>
          </a:p>
        </p:txBody>
      </p:sp>
    </p:spTree>
    <p:extLst>
      <p:ext uri="{BB962C8B-B14F-4D97-AF65-F5344CB8AC3E}">
        <p14:creationId xmlns:p14="http://schemas.microsoft.com/office/powerpoint/2010/main" val="21985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B20A-D1B2-4F69-9D7A-C5E3B1CD6271}"/>
              </a:ext>
            </a:extLst>
          </p:cNvPr>
          <p:cNvSpPr>
            <a:spLocks noGrp="1"/>
          </p:cNvSpPr>
          <p:nvPr>
            <p:ph type="title"/>
          </p:nvPr>
        </p:nvSpPr>
        <p:spPr/>
        <p:txBody>
          <a:bodyPr>
            <a:normAutofit fontScale="90000"/>
          </a:bodyPr>
          <a:lstStyle/>
          <a:p>
            <a:pPr algn="l"/>
            <a:r>
              <a:rPr lang="en-US" sz="2800" b="1" dirty="0"/>
              <a:t>In the Hotel &amp; Restaurant sector so critical for Manhattan, </a:t>
            </a:r>
            <a:r>
              <a:rPr lang="en-US" sz="2800" b="1" dirty="0">
                <a:latin typeface="+mn-lt"/>
              </a:rPr>
              <a:t>October</a:t>
            </a:r>
            <a:r>
              <a:rPr lang="en-US" sz="2800" b="1" dirty="0"/>
              <a:t> jobs were still 38% below Feb., vs. 17% for the U.S.</a:t>
            </a:r>
          </a:p>
        </p:txBody>
      </p:sp>
      <p:pic>
        <p:nvPicPr>
          <p:cNvPr id="7" name="Content Placeholder 6">
            <a:extLst>
              <a:ext uri="{FF2B5EF4-FFF2-40B4-BE49-F238E27FC236}">
                <a16:creationId xmlns:a16="http://schemas.microsoft.com/office/drawing/2014/main" id="{FA1B93C5-123C-4E00-A0B9-A22718A3BFE6}"/>
              </a:ext>
            </a:extLst>
          </p:cNvPr>
          <p:cNvPicPr>
            <a:picLocks noGrp="1" noChangeAspect="1"/>
          </p:cNvPicPr>
          <p:nvPr>
            <p:ph idx="1"/>
          </p:nvPr>
        </p:nvPicPr>
        <p:blipFill>
          <a:blip r:embed="rId2"/>
          <a:stretch>
            <a:fillRect/>
          </a:stretch>
        </p:blipFill>
        <p:spPr>
          <a:xfrm>
            <a:off x="762000" y="1577182"/>
            <a:ext cx="7696199" cy="4290217"/>
          </a:xfrm>
          <a:prstGeom prst="rect">
            <a:avLst/>
          </a:prstGeom>
        </p:spPr>
      </p:pic>
      <p:sp>
        <p:nvSpPr>
          <p:cNvPr id="4" name="Footer Placeholder 3">
            <a:extLst>
              <a:ext uri="{FF2B5EF4-FFF2-40B4-BE49-F238E27FC236}">
                <a16:creationId xmlns:a16="http://schemas.microsoft.com/office/drawing/2014/main" id="{ED9CA2FC-F0C9-4EC6-8365-82112C184B99}"/>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67548831-A41A-48C5-863C-E722E825C218}"/>
              </a:ext>
            </a:extLst>
          </p:cNvPr>
          <p:cNvSpPr>
            <a:spLocks noGrp="1"/>
          </p:cNvSpPr>
          <p:nvPr>
            <p:ph type="sldNum" sz="quarter" idx="12"/>
          </p:nvPr>
        </p:nvSpPr>
        <p:spPr/>
        <p:txBody>
          <a:bodyPr/>
          <a:lstStyle/>
          <a:p>
            <a:fld id="{B330FB8B-015B-4BB6-AD14-7BEA45E4DF49}" type="slidenum">
              <a:rPr lang="en-US" smtClean="0"/>
              <a:t>10</a:t>
            </a:fld>
            <a:endParaRPr lang="en-US"/>
          </a:p>
        </p:txBody>
      </p:sp>
    </p:spTree>
    <p:extLst>
      <p:ext uri="{BB962C8B-B14F-4D97-AF65-F5344CB8AC3E}">
        <p14:creationId xmlns:p14="http://schemas.microsoft.com/office/powerpoint/2010/main" val="238460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66D25-E2DE-4767-B978-15880C583BD0}"/>
              </a:ext>
            </a:extLst>
          </p:cNvPr>
          <p:cNvSpPr>
            <a:spLocks noGrp="1"/>
          </p:cNvSpPr>
          <p:nvPr>
            <p:ph type="title"/>
          </p:nvPr>
        </p:nvSpPr>
        <p:spPr>
          <a:xfrm>
            <a:off x="628650" y="381001"/>
            <a:ext cx="7886700" cy="1309688"/>
          </a:xfrm>
        </p:spPr>
        <p:txBody>
          <a:bodyPr vert="horz" lIns="91440" tIns="45720" rIns="91440" bIns="45720" rtlCol="0" anchor="ctr">
            <a:normAutofit/>
          </a:bodyPr>
          <a:lstStyle/>
          <a:p>
            <a:pPr algn="l">
              <a:lnSpc>
                <a:spcPct val="90000"/>
              </a:lnSpc>
            </a:pPr>
            <a:r>
              <a:rPr lang="en-US" sz="2400" b="1" dirty="0">
                <a:latin typeface="+mn-lt"/>
              </a:rPr>
              <a:t>Total NYC Oct. Retail employment was 9% below Feb., but Clothing Store jobs (2/3 of which are in Manhattan) were still down 38%</a:t>
            </a:r>
          </a:p>
        </p:txBody>
      </p:sp>
      <p:pic>
        <p:nvPicPr>
          <p:cNvPr id="6" name="Content Placeholder 5" descr="Chart, line chart&#10;&#10;Description automatically generated">
            <a:extLst>
              <a:ext uri="{FF2B5EF4-FFF2-40B4-BE49-F238E27FC236}">
                <a16:creationId xmlns:a16="http://schemas.microsoft.com/office/drawing/2014/main" id="{0573FAAF-EE5B-4216-A0B7-4FFDCA30BE82}"/>
              </a:ext>
            </a:extLst>
          </p:cNvPr>
          <p:cNvPicPr>
            <a:picLocks noGrp="1" noChangeAspect="1"/>
          </p:cNvPicPr>
          <p:nvPr>
            <p:ph idx="1"/>
          </p:nvPr>
        </p:nvPicPr>
        <p:blipFill rotWithShape="1">
          <a:blip r:embed="rId2"/>
          <a:srcRect r="2" b="6058"/>
          <a:stretch/>
        </p:blipFill>
        <p:spPr>
          <a:xfrm>
            <a:off x="628650" y="1845426"/>
            <a:ext cx="7884410" cy="4450303"/>
          </a:xfrm>
          <a:prstGeom prst="rect">
            <a:avLst/>
          </a:prstGeom>
        </p:spPr>
      </p:pic>
      <p:sp>
        <p:nvSpPr>
          <p:cNvPr id="4" name="Footer Placeholder 3">
            <a:extLst>
              <a:ext uri="{FF2B5EF4-FFF2-40B4-BE49-F238E27FC236}">
                <a16:creationId xmlns:a16="http://schemas.microsoft.com/office/drawing/2014/main" id="{2D477485-7853-452F-9C3B-515723E6A65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B43F6F01-B5C9-4E89-852E-B4BF6A8839A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B330FB8B-015B-4BB6-AD14-7BEA45E4DF49}" type="slidenum">
              <a:rPr lang="en-US" smtClean="0"/>
              <a:pPr defTabSz="457200">
                <a:spcAft>
                  <a:spcPts val="600"/>
                </a:spcAft>
              </a:pPr>
              <a:t>11</a:t>
            </a:fld>
            <a:endParaRPr lang="en-US"/>
          </a:p>
        </p:txBody>
      </p:sp>
    </p:spTree>
    <p:extLst>
      <p:ext uri="{BB962C8B-B14F-4D97-AF65-F5344CB8AC3E}">
        <p14:creationId xmlns:p14="http://schemas.microsoft.com/office/powerpoint/2010/main" val="395380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91EE2-F4F1-4ED8-A82B-B380332B806B}"/>
              </a:ext>
            </a:extLst>
          </p:cNvPr>
          <p:cNvSpPr>
            <a:spLocks noGrp="1"/>
          </p:cNvSpPr>
          <p:nvPr>
            <p:ph type="title"/>
          </p:nvPr>
        </p:nvSpPr>
        <p:spPr>
          <a:xfrm>
            <a:off x="628650" y="457201"/>
            <a:ext cx="7886700" cy="1233488"/>
          </a:xfrm>
        </p:spPr>
        <p:txBody>
          <a:bodyPr vert="horz" lIns="91440" tIns="45720" rIns="91440" bIns="45720" rtlCol="0" anchor="ctr">
            <a:normAutofit fontScale="90000"/>
          </a:bodyPr>
          <a:lstStyle/>
          <a:p>
            <a:pPr algn="l">
              <a:lnSpc>
                <a:spcPct val="90000"/>
              </a:lnSpc>
            </a:pPr>
            <a:r>
              <a:rPr lang="en-US" sz="2800" b="1" dirty="0">
                <a:latin typeface="+mn-lt"/>
              </a:rPr>
              <a:t>In Arts, Recreation and Entertainment, there has been no recovery in NYC, but U.S. has recovered half of jobs lost</a:t>
            </a:r>
          </a:p>
        </p:txBody>
      </p:sp>
      <p:pic>
        <p:nvPicPr>
          <p:cNvPr id="6" name="Content Placeholder 5" descr="Chart, line chart&#10;&#10;Description automatically generated">
            <a:extLst>
              <a:ext uri="{FF2B5EF4-FFF2-40B4-BE49-F238E27FC236}">
                <a16:creationId xmlns:a16="http://schemas.microsoft.com/office/drawing/2014/main" id="{E2441B6B-716B-4EE5-AD49-450F38B63830}"/>
              </a:ext>
            </a:extLst>
          </p:cNvPr>
          <p:cNvPicPr>
            <a:picLocks noGrp="1" noChangeAspect="1"/>
          </p:cNvPicPr>
          <p:nvPr>
            <p:ph idx="1"/>
          </p:nvPr>
        </p:nvPicPr>
        <p:blipFill rotWithShape="1">
          <a:blip r:embed="rId2"/>
          <a:srcRect t="810" r="2" b="5248"/>
          <a:stretch/>
        </p:blipFill>
        <p:spPr>
          <a:xfrm>
            <a:off x="628650" y="1845426"/>
            <a:ext cx="7884410" cy="4450303"/>
          </a:xfrm>
          <a:prstGeom prst="rect">
            <a:avLst/>
          </a:prstGeom>
        </p:spPr>
      </p:pic>
      <p:sp>
        <p:nvSpPr>
          <p:cNvPr id="4" name="Footer Placeholder 3">
            <a:extLst>
              <a:ext uri="{FF2B5EF4-FFF2-40B4-BE49-F238E27FC236}">
                <a16:creationId xmlns:a16="http://schemas.microsoft.com/office/drawing/2014/main" id="{8867D965-E825-446D-B61C-68BCBC00ECB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3C2C72E0-5AE2-4D4F-B4BF-8C3F64F674A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B330FB8B-015B-4BB6-AD14-7BEA45E4DF49}" type="slidenum">
              <a:rPr lang="en-US" smtClean="0"/>
              <a:pPr defTabSz="457200">
                <a:spcAft>
                  <a:spcPts val="600"/>
                </a:spcAft>
              </a:pPr>
              <a:t>12</a:t>
            </a:fld>
            <a:endParaRPr lang="en-US"/>
          </a:p>
        </p:txBody>
      </p:sp>
    </p:spTree>
    <p:extLst>
      <p:ext uri="{BB962C8B-B14F-4D97-AF65-F5344CB8AC3E}">
        <p14:creationId xmlns:p14="http://schemas.microsoft.com/office/powerpoint/2010/main" val="1746690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6339-DA95-4CF1-98B8-3446870FB170}"/>
              </a:ext>
            </a:extLst>
          </p:cNvPr>
          <p:cNvSpPr>
            <a:spLocks noGrp="1"/>
          </p:cNvSpPr>
          <p:nvPr>
            <p:ph type="title"/>
          </p:nvPr>
        </p:nvSpPr>
        <p:spPr>
          <a:xfrm>
            <a:off x="457200" y="274637"/>
            <a:ext cx="8229600" cy="1095375"/>
          </a:xfrm>
        </p:spPr>
        <p:txBody>
          <a:bodyPr>
            <a:noAutofit/>
          </a:bodyPr>
          <a:lstStyle/>
          <a:p>
            <a:pPr algn="l"/>
            <a:r>
              <a:rPr lang="en-US" sz="2800" dirty="0"/>
              <a:t>2.3 million NYS residents receiving unemployment insurance as of 1</a:t>
            </a:r>
            <a:r>
              <a:rPr lang="en-US" sz="2800" baseline="30000" dirty="0"/>
              <a:t>st</a:t>
            </a:r>
            <a:r>
              <a:rPr lang="en-US" sz="2800" dirty="0"/>
              <a:t> wk. of November; PUA ends Dec. 27</a:t>
            </a:r>
          </a:p>
        </p:txBody>
      </p:sp>
      <p:sp>
        <p:nvSpPr>
          <p:cNvPr id="4" name="Footer Placeholder 3">
            <a:extLst>
              <a:ext uri="{FF2B5EF4-FFF2-40B4-BE49-F238E27FC236}">
                <a16:creationId xmlns:a16="http://schemas.microsoft.com/office/drawing/2014/main" id="{CF6E3229-941E-4651-BF8E-DCA3111C4583}"/>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15B284A3-DA4C-44FD-B06F-E9891EF1FA99}"/>
              </a:ext>
            </a:extLst>
          </p:cNvPr>
          <p:cNvSpPr>
            <a:spLocks noGrp="1"/>
          </p:cNvSpPr>
          <p:nvPr>
            <p:ph type="sldNum" sz="quarter" idx="12"/>
          </p:nvPr>
        </p:nvSpPr>
        <p:spPr/>
        <p:txBody>
          <a:bodyPr/>
          <a:lstStyle/>
          <a:p>
            <a:fld id="{B330FB8B-015B-4BB6-AD14-7BEA45E4DF49}" type="slidenum">
              <a:rPr lang="en-US" smtClean="0"/>
              <a:t>13</a:t>
            </a:fld>
            <a:endParaRPr lang="en-US"/>
          </a:p>
        </p:txBody>
      </p:sp>
      <p:sp>
        <p:nvSpPr>
          <p:cNvPr id="6" name="Content Placeholder 5">
            <a:extLst>
              <a:ext uri="{FF2B5EF4-FFF2-40B4-BE49-F238E27FC236}">
                <a16:creationId xmlns:a16="http://schemas.microsoft.com/office/drawing/2014/main" id="{62AD2F74-BBC8-4E32-8279-343F6816302D}"/>
              </a:ext>
            </a:extLst>
          </p:cNvPr>
          <p:cNvSpPr>
            <a:spLocks noGrp="1"/>
          </p:cNvSpPr>
          <p:nvPr>
            <p:ph idx="1"/>
          </p:nvPr>
        </p:nvSpPr>
        <p:spPr/>
        <p:txBody>
          <a:bodyPr/>
          <a:lstStyle/>
          <a:p>
            <a:pPr marL="0" indent="0">
              <a:buNone/>
            </a:pPr>
            <a:r>
              <a:rPr lang="en-US" dirty="0"/>
              <a:t> </a:t>
            </a:r>
          </a:p>
        </p:txBody>
      </p:sp>
      <p:pic>
        <p:nvPicPr>
          <p:cNvPr id="7" name="Picture 6">
            <a:extLst>
              <a:ext uri="{FF2B5EF4-FFF2-40B4-BE49-F238E27FC236}">
                <a16:creationId xmlns:a16="http://schemas.microsoft.com/office/drawing/2014/main" id="{24B32430-B564-40ED-97FF-6C8BC9882169}"/>
              </a:ext>
            </a:extLst>
          </p:cNvPr>
          <p:cNvPicPr>
            <a:picLocks noChangeAspect="1"/>
          </p:cNvPicPr>
          <p:nvPr/>
        </p:nvPicPr>
        <p:blipFill>
          <a:blip r:embed="rId2"/>
          <a:stretch>
            <a:fillRect/>
          </a:stretch>
        </p:blipFill>
        <p:spPr>
          <a:xfrm>
            <a:off x="762000" y="1624238"/>
            <a:ext cx="7320427" cy="4525962"/>
          </a:xfrm>
          <a:prstGeom prst="rect">
            <a:avLst/>
          </a:prstGeom>
        </p:spPr>
      </p:pic>
    </p:spTree>
    <p:extLst>
      <p:ext uri="{BB962C8B-B14F-4D97-AF65-F5344CB8AC3E}">
        <p14:creationId xmlns:p14="http://schemas.microsoft.com/office/powerpoint/2010/main" val="354123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9FD67-4670-4DA5-8B4B-CE268C1B7F45}"/>
              </a:ext>
            </a:extLst>
          </p:cNvPr>
          <p:cNvSpPr>
            <a:spLocks noGrp="1"/>
          </p:cNvSpPr>
          <p:nvPr>
            <p:ph type="title"/>
          </p:nvPr>
        </p:nvSpPr>
        <p:spPr>
          <a:xfrm>
            <a:off x="806825" y="1188637"/>
            <a:ext cx="2241175" cy="4480726"/>
          </a:xfrm>
        </p:spPr>
        <p:txBody>
          <a:bodyPr>
            <a:normAutofit/>
          </a:bodyPr>
          <a:lstStyle/>
          <a:p>
            <a:pPr algn="r">
              <a:lnSpc>
                <a:spcPct val="90000"/>
              </a:lnSpc>
            </a:pPr>
            <a:r>
              <a:rPr lang="en-US" sz="4000" b="1" dirty="0"/>
              <a:t>CNYCA Covid-19 Economic Recovery Project</a:t>
            </a:r>
          </a:p>
        </p:txBody>
      </p:sp>
      <p:sp>
        <p:nvSpPr>
          <p:cNvPr id="4" name="Footer Placeholder 3">
            <a:extLst>
              <a:ext uri="{FF2B5EF4-FFF2-40B4-BE49-F238E27FC236}">
                <a16:creationId xmlns:a16="http://schemas.microsoft.com/office/drawing/2014/main" id="{01843ABC-43AC-4FB6-B161-9A1677A97922}"/>
              </a:ext>
            </a:extLst>
          </p:cNvPr>
          <p:cNvSpPr>
            <a:spLocks noGrp="1"/>
          </p:cNvSpPr>
          <p:nvPr>
            <p:ph type="ftr" sz="quarter" idx="11"/>
          </p:nvPr>
        </p:nvSpPr>
        <p:spPr>
          <a:xfrm rot="5400000">
            <a:off x="-1781124" y="3246436"/>
            <a:ext cx="4205910" cy="365125"/>
          </a:xfrm>
        </p:spPr>
        <p:txBody>
          <a:bodyPr anchor="t">
            <a:normAutofit/>
          </a:bodyPr>
          <a:lstStyle/>
          <a:p>
            <a:pPr algn="l">
              <a:spcAft>
                <a:spcPts val="600"/>
              </a:spcAft>
            </a:pPr>
            <a:r>
              <a:rPr lang="en-US" sz="1000">
                <a:solidFill>
                  <a:schemeClr val="tx1">
                    <a:lumMod val="85000"/>
                    <a:lumOff val="15000"/>
                  </a:schemeClr>
                </a:solidFill>
              </a:rPr>
              <a:t>Center for New York City Affairs</a:t>
            </a:r>
          </a:p>
        </p:txBody>
      </p:sp>
      <p:cxnSp>
        <p:nvCxnSpPr>
          <p:cNvPr id="27" name="Straight Connector 2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89E9CF-B992-427A-AF12-EFC431EA0AB2}"/>
              </a:ext>
            </a:extLst>
          </p:cNvPr>
          <p:cNvSpPr>
            <a:spLocks noGrp="1"/>
          </p:cNvSpPr>
          <p:nvPr>
            <p:ph idx="1"/>
          </p:nvPr>
        </p:nvSpPr>
        <p:spPr>
          <a:xfrm>
            <a:off x="3733804" y="1648870"/>
            <a:ext cx="3734777" cy="3560260"/>
          </a:xfrm>
        </p:spPr>
        <p:txBody>
          <a:bodyPr anchor="ctr">
            <a:noAutofit/>
          </a:bodyPr>
          <a:lstStyle/>
          <a:p>
            <a:r>
              <a:rPr lang="en-US" sz="2000" dirty="0"/>
              <a:t>Analyze nature and magnitude of job displacements to inform NYC &amp; NYS policy (UI , workers comp, small business aid, tax &amp; budget issues)</a:t>
            </a:r>
          </a:p>
          <a:p>
            <a:pPr marL="0" indent="0">
              <a:buNone/>
            </a:pPr>
            <a:endParaRPr lang="en-US" sz="2000" dirty="0"/>
          </a:p>
          <a:p>
            <a:r>
              <a:rPr lang="en-US" sz="2000" dirty="0"/>
              <a:t>Inform workforce development organizations regarding return to work, health &amp; safety, training needs, and demand-side policies</a:t>
            </a:r>
          </a:p>
        </p:txBody>
      </p:sp>
      <p:sp>
        <p:nvSpPr>
          <p:cNvPr id="5" name="Slide Number Placeholder 4">
            <a:extLst>
              <a:ext uri="{FF2B5EF4-FFF2-40B4-BE49-F238E27FC236}">
                <a16:creationId xmlns:a16="http://schemas.microsoft.com/office/drawing/2014/main" id="{8879E48E-577C-4871-9D73-E5021D96FD41}"/>
              </a:ext>
            </a:extLst>
          </p:cNvPr>
          <p:cNvSpPr>
            <a:spLocks noGrp="1"/>
          </p:cNvSpPr>
          <p:nvPr>
            <p:ph type="sldNum" sz="quarter" idx="12"/>
          </p:nvPr>
        </p:nvSpPr>
        <p:spPr>
          <a:xfrm>
            <a:off x="7468580" y="5209130"/>
            <a:ext cx="1049055" cy="688750"/>
          </a:xfrm>
        </p:spPr>
        <p:txBody>
          <a:bodyPr>
            <a:normAutofit/>
          </a:bodyPr>
          <a:lstStyle/>
          <a:p>
            <a:pPr>
              <a:spcAft>
                <a:spcPts val="600"/>
              </a:spcAft>
            </a:pPr>
            <a:fld id="{B330FB8B-015B-4BB6-AD14-7BEA45E4DF49}" type="slidenum">
              <a:rPr lang="en-US" sz="2400">
                <a:solidFill>
                  <a:srgbClr val="FFFFFF"/>
                </a:solidFill>
              </a:rPr>
              <a:pPr>
                <a:spcAft>
                  <a:spcPts val="600"/>
                </a:spcAft>
              </a:pPr>
              <a:t>14</a:t>
            </a:fld>
            <a:endParaRPr lang="en-US" sz="2400" dirty="0">
              <a:solidFill>
                <a:srgbClr val="FFFFFF"/>
              </a:solidFill>
            </a:endParaRPr>
          </a:p>
        </p:txBody>
      </p:sp>
    </p:spTree>
    <p:extLst>
      <p:ext uri="{BB962C8B-B14F-4D97-AF65-F5344CB8AC3E}">
        <p14:creationId xmlns:p14="http://schemas.microsoft.com/office/powerpoint/2010/main" val="36106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75" y="-4763"/>
            <a:ext cx="2500311"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E5DDD-A5C5-4E95-A5D5-2963BC06A5B0}"/>
              </a:ext>
            </a:extLst>
          </p:cNvPr>
          <p:cNvSpPr>
            <a:spLocks noGrp="1"/>
          </p:cNvSpPr>
          <p:nvPr>
            <p:ph type="title"/>
          </p:nvPr>
        </p:nvSpPr>
        <p:spPr>
          <a:xfrm>
            <a:off x="771525" y="190501"/>
            <a:ext cx="2164556" cy="2486024"/>
          </a:xfrm>
          <a:noFill/>
        </p:spPr>
        <p:txBody>
          <a:bodyPr vert="horz" lIns="91440" tIns="45720" rIns="91440" bIns="45720" rtlCol="0" anchor="ctr">
            <a:normAutofit/>
          </a:bodyPr>
          <a:lstStyle/>
          <a:p>
            <a:pPr>
              <a:lnSpc>
                <a:spcPct val="90000"/>
              </a:lnSpc>
            </a:pPr>
            <a:r>
              <a:rPr lang="en-US" sz="3100">
                <a:solidFill>
                  <a:schemeClr val="bg1"/>
                </a:solidFill>
              </a:rPr>
              <a:t>The road from here?</a:t>
            </a:r>
          </a:p>
        </p:txBody>
      </p:sp>
      <p:sp>
        <p:nvSpPr>
          <p:cNvPr id="4" name="Footer Placeholder 3">
            <a:extLst>
              <a:ext uri="{FF2B5EF4-FFF2-40B4-BE49-F238E27FC236}">
                <a16:creationId xmlns:a16="http://schemas.microsoft.com/office/drawing/2014/main" id="{51370FCD-100D-4237-8C14-8323794A849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spcAft>
                <a:spcPts val="600"/>
              </a:spcAft>
              <a:defRPr/>
            </a:pPr>
            <a:r>
              <a:rPr lang="en-US" kern="1200">
                <a:solidFill>
                  <a:srgbClr val="FFFFFF"/>
                </a:solidFill>
                <a:latin typeface="+mn-lt"/>
                <a:ea typeface="+mn-ea"/>
                <a:cs typeface="+mn-cs"/>
              </a:rPr>
              <a:t>Center for New York City Affairs</a:t>
            </a:r>
          </a:p>
        </p:txBody>
      </p:sp>
      <p:sp>
        <p:nvSpPr>
          <p:cNvPr id="6" name="Slide Number Placeholder 5">
            <a:extLst>
              <a:ext uri="{FF2B5EF4-FFF2-40B4-BE49-F238E27FC236}">
                <a16:creationId xmlns:a16="http://schemas.microsoft.com/office/drawing/2014/main" id="{FDA9742A-3733-4666-8C80-6C64D2D2E3B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defRPr/>
            </a:pPr>
            <a:fld id="{B330FB8B-015B-4BB6-AD14-7BEA45E4DF49}" type="slidenum">
              <a:rPr lang="en-US">
                <a:solidFill>
                  <a:srgbClr val="FFFFFF"/>
                </a:solidFill>
              </a:rPr>
              <a:pPr defTabSz="457200">
                <a:spcAft>
                  <a:spcPts val="600"/>
                </a:spcAft>
                <a:defRPr/>
              </a:pPr>
              <a:t>15</a:t>
            </a:fld>
            <a:endParaRPr lang="en-US">
              <a:solidFill>
                <a:srgbClr val="FFFFFF"/>
              </a:solidFill>
            </a:endParaRPr>
          </a:p>
        </p:txBody>
      </p:sp>
      <p:graphicFrame>
        <p:nvGraphicFramePr>
          <p:cNvPr id="5" name="Content Placeholder 2">
            <a:extLst>
              <a:ext uri="{FF2B5EF4-FFF2-40B4-BE49-F238E27FC236}">
                <a16:creationId xmlns:a16="http://schemas.microsoft.com/office/drawing/2014/main" id="{F32E8AB4-4D86-4828-BCDB-6310D1D0E122}"/>
              </a:ext>
            </a:extLst>
          </p:cNvPr>
          <p:cNvGraphicFramePr>
            <a:graphicFrameLocks noGrp="1"/>
          </p:cNvGraphicFramePr>
          <p:nvPr>
            <p:ph idx="1"/>
            <p:extLst>
              <p:ext uri="{D42A27DB-BD31-4B8C-83A1-F6EECF244321}">
                <p14:modId xmlns:p14="http://schemas.microsoft.com/office/powerpoint/2010/main" val="610846056"/>
              </p:ext>
            </p:extLst>
          </p:nvPr>
        </p:nvGraphicFramePr>
        <p:xfrm>
          <a:off x="4062013" y="311479"/>
          <a:ext cx="4982373" cy="5403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1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CE25A-B889-4F61-A74B-8954408067AB}"/>
              </a:ext>
            </a:extLst>
          </p:cNvPr>
          <p:cNvSpPr>
            <a:spLocks noGrp="1"/>
          </p:cNvSpPr>
          <p:nvPr>
            <p:ph type="title"/>
          </p:nvPr>
        </p:nvSpPr>
        <p:spPr>
          <a:xfrm>
            <a:off x="515125" y="1153573"/>
            <a:ext cx="2400300" cy="3951828"/>
          </a:xfrm>
        </p:spPr>
        <p:txBody>
          <a:bodyPr>
            <a:normAutofit/>
          </a:bodyPr>
          <a:lstStyle/>
          <a:p>
            <a:pPr algn="l">
              <a:lnSpc>
                <a:spcPct val="90000"/>
              </a:lnSpc>
            </a:pPr>
            <a:r>
              <a:rPr lang="en-US" sz="3600" dirty="0">
                <a:solidFill>
                  <a:srgbClr val="FFFFFF"/>
                </a:solidFill>
                <a:latin typeface="Arial" panose="020B0604020202020204" pitchFamily="34" charset="0"/>
                <a:cs typeface="Arial" panose="020B0604020202020204" pitchFamily="34" charset="0"/>
              </a:rPr>
              <a:t>Economic Update</a:t>
            </a:r>
            <a:r>
              <a:rPr lang="en-US" sz="2400" dirty="0">
                <a:solidFill>
                  <a:srgbClr val="FFFFFF"/>
                </a:solidFill>
                <a:latin typeface="Arial" panose="020B0604020202020204" pitchFamily="34" charset="0"/>
                <a:cs typeface="Arial" panose="020B0604020202020204" pitchFamily="34" charset="0"/>
              </a:rPr>
              <a:t>:</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More precarious NYC economy than any time since the 1970s economic/fiscal crisis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E23D29-017D-4B94-B8EF-529A65F89C79}"/>
              </a:ext>
            </a:extLst>
          </p:cNvPr>
          <p:cNvSpPr>
            <a:spLocks noGrp="1"/>
          </p:cNvSpPr>
          <p:nvPr>
            <p:ph idx="1"/>
          </p:nvPr>
        </p:nvSpPr>
        <p:spPr>
          <a:xfrm>
            <a:off x="3335480" y="591344"/>
            <a:ext cx="5389895" cy="5585619"/>
          </a:xfrm>
        </p:spPr>
        <p:txBody>
          <a:bodyPr anchor="ctr">
            <a:normAutofit/>
          </a:bodyPr>
          <a:lstStyle/>
          <a:p>
            <a:pPr>
              <a:lnSpc>
                <a:spcPct val="90000"/>
              </a:lnSpc>
            </a:pPr>
            <a:r>
              <a:rPr lang="en-US" sz="2700" dirty="0"/>
              <a:t>Covid-19 economy job losses not like a recession. Lop-sided impact hitting hardest at low-paying services; high-paying </a:t>
            </a:r>
            <a:r>
              <a:rPr lang="en-US" sz="2700" dirty="0" err="1"/>
              <a:t>inds</a:t>
            </a:r>
            <a:r>
              <a:rPr lang="en-US" sz="2700" dirty="0"/>
              <a:t>. spared.</a:t>
            </a:r>
          </a:p>
          <a:p>
            <a:pPr>
              <a:lnSpc>
                <a:spcPct val="90000"/>
              </a:lnSpc>
            </a:pPr>
            <a:endParaRPr lang="en-US" sz="800" dirty="0"/>
          </a:p>
          <a:p>
            <a:pPr>
              <a:lnSpc>
                <a:spcPct val="90000"/>
              </a:lnSpc>
            </a:pPr>
            <a:r>
              <a:rPr lang="en-US" sz="2700" dirty="0"/>
              <a:t>Altogether, 1.2 million NYC residents (1/3 of total workforce) receiving </a:t>
            </a:r>
            <a:r>
              <a:rPr lang="en-US" sz="2700" dirty="0" err="1"/>
              <a:t>unemploy</a:t>
            </a:r>
            <a:r>
              <a:rPr lang="en-US" sz="2700" dirty="0"/>
              <a:t>. benefits.</a:t>
            </a:r>
          </a:p>
          <a:p>
            <a:pPr>
              <a:lnSpc>
                <a:spcPct val="90000"/>
              </a:lnSpc>
            </a:pPr>
            <a:endParaRPr lang="en-US" sz="800" dirty="0"/>
          </a:p>
          <a:p>
            <a:pPr>
              <a:lnSpc>
                <a:spcPct val="90000"/>
              </a:lnSpc>
            </a:pPr>
            <a:r>
              <a:rPr lang="en-US" sz="2700" dirty="0"/>
              <a:t>Disproportionate impact on persons of color, young adults, immigrants, entry-level workers.</a:t>
            </a:r>
          </a:p>
          <a:p>
            <a:pPr>
              <a:lnSpc>
                <a:spcPct val="90000"/>
              </a:lnSpc>
            </a:pPr>
            <a:endParaRPr lang="en-US" sz="800" dirty="0"/>
          </a:p>
          <a:p>
            <a:pPr>
              <a:lnSpc>
                <a:spcPct val="90000"/>
              </a:lnSpc>
            </a:pPr>
            <a:r>
              <a:rPr lang="en-US" sz="2700" dirty="0"/>
              <a:t>Small, locally-owned businesses in greater jeopardy than ever.</a:t>
            </a:r>
          </a:p>
          <a:p>
            <a:pPr>
              <a:lnSpc>
                <a:spcPct val="90000"/>
              </a:lnSpc>
            </a:pPr>
            <a:endParaRPr lang="en-US" sz="2700" dirty="0"/>
          </a:p>
        </p:txBody>
      </p:sp>
      <p:sp>
        <p:nvSpPr>
          <p:cNvPr id="4" name="Footer Placeholder 3">
            <a:extLst>
              <a:ext uri="{FF2B5EF4-FFF2-40B4-BE49-F238E27FC236}">
                <a16:creationId xmlns:a16="http://schemas.microsoft.com/office/drawing/2014/main" id="{9B098577-CC53-4D9E-9E1C-B5B827E64B21}"/>
              </a:ext>
            </a:extLst>
          </p:cNvPr>
          <p:cNvSpPr>
            <a:spLocks noGrp="1"/>
          </p:cNvSpPr>
          <p:nvPr>
            <p:ph type="ftr" sz="quarter" idx="11"/>
          </p:nvPr>
        </p:nvSpPr>
        <p:spPr>
          <a:xfrm>
            <a:off x="3028950" y="6356350"/>
            <a:ext cx="3938380" cy="365125"/>
          </a:xfrm>
        </p:spPr>
        <p:txBody>
          <a:bodyPr>
            <a:normAutofit/>
          </a:bodyPr>
          <a:lstStyle/>
          <a:p>
            <a:pPr>
              <a:spcAft>
                <a:spcPts val="600"/>
              </a:spcAft>
            </a:pPr>
            <a:r>
              <a:rPr lang="en-US"/>
              <a:t>Center for New York City Affairs</a:t>
            </a:r>
          </a:p>
        </p:txBody>
      </p:sp>
      <p:sp>
        <p:nvSpPr>
          <p:cNvPr id="5" name="Slide Number Placeholder 4">
            <a:extLst>
              <a:ext uri="{FF2B5EF4-FFF2-40B4-BE49-F238E27FC236}">
                <a16:creationId xmlns:a16="http://schemas.microsoft.com/office/drawing/2014/main" id="{D61A68DD-BF7D-4355-95F0-EE8F38170B3F}"/>
              </a:ext>
            </a:extLst>
          </p:cNvPr>
          <p:cNvSpPr>
            <a:spLocks noGrp="1"/>
          </p:cNvSpPr>
          <p:nvPr>
            <p:ph type="sldNum" sz="quarter" idx="12"/>
          </p:nvPr>
        </p:nvSpPr>
        <p:spPr>
          <a:xfrm>
            <a:off x="7156173" y="6356350"/>
            <a:ext cx="1359176" cy="365125"/>
          </a:xfrm>
        </p:spPr>
        <p:txBody>
          <a:bodyPr>
            <a:normAutofit/>
          </a:bodyPr>
          <a:lstStyle/>
          <a:p>
            <a:pPr>
              <a:spcAft>
                <a:spcPts val="600"/>
              </a:spcAft>
            </a:pPr>
            <a:fld id="{B330FB8B-015B-4BB6-AD14-7BEA45E4DF49}" type="slidenum">
              <a:rPr lang="en-US" smtClean="0"/>
              <a:pPr>
                <a:spcAft>
                  <a:spcPts val="600"/>
                </a:spcAft>
              </a:pPr>
              <a:t>2</a:t>
            </a:fld>
            <a:endParaRPr lang="en-US"/>
          </a:p>
        </p:txBody>
      </p:sp>
    </p:spTree>
    <p:extLst>
      <p:ext uri="{BB962C8B-B14F-4D97-AF65-F5344CB8AC3E}">
        <p14:creationId xmlns:p14="http://schemas.microsoft.com/office/powerpoint/2010/main" val="181953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276F2-B0EF-47A3-8A4B-E7DFF9BC2FED}"/>
              </a:ext>
            </a:extLst>
          </p:cNvPr>
          <p:cNvSpPr>
            <a:spLocks noGrp="1"/>
          </p:cNvSpPr>
          <p:nvPr>
            <p:ph type="title"/>
          </p:nvPr>
        </p:nvSpPr>
        <p:spPr>
          <a:xfrm>
            <a:off x="515125" y="1153573"/>
            <a:ext cx="2400300" cy="3951828"/>
          </a:xfrm>
        </p:spPr>
        <p:txBody>
          <a:bodyPr>
            <a:normAutofit/>
          </a:bodyPr>
          <a:lstStyle/>
          <a:p>
            <a:pPr algn="l">
              <a:lnSpc>
                <a:spcPct val="90000"/>
              </a:lnSpc>
            </a:pPr>
            <a:r>
              <a:rPr lang="en-US" sz="3200" dirty="0">
                <a:solidFill>
                  <a:srgbClr val="FFFFFF"/>
                </a:solidFill>
              </a:rPr>
              <a:t>In addition to enormous job losses, broader economic risks to NYC</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A583EA2-BB33-4A37-A8D5-040151C5C74B}"/>
              </a:ext>
            </a:extLst>
          </p:cNvPr>
          <p:cNvSpPr>
            <a:spLocks noGrp="1"/>
          </p:cNvSpPr>
          <p:nvPr>
            <p:ph idx="1"/>
          </p:nvPr>
        </p:nvSpPr>
        <p:spPr>
          <a:xfrm>
            <a:off x="3335480" y="136526"/>
            <a:ext cx="5503719" cy="6040438"/>
          </a:xfrm>
        </p:spPr>
        <p:txBody>
          <a:bodyPr anchor="ctr">
            <a:normAutofit/>
          </a:bodyPr>
          <a:lstStyle/>
          <a:p>
            <a:pPr>
              <a:lnSpc>
                <a:spcPct val="90000"/>
              </a:lnSpc>
            </a:pPr>
            <a:r>
              <a:rPr lang="en-US" sz="2800" dirty="0" err="1"/>
              <a:t>Covid</a:t>
            </a:r>
            <a:r>
              <a:rPr lang="en-US" sz="2800" dirty="0"/>
              <a:t> economy not only hitting certain industries hard and jeopardizing business survival,</a:t>
            </a:r>
          </a:p>
          <a:p>
            <a:pPr>
              <a:lnSpc>
                <a:spcPct val="90000"/>
              </a:lnSpc>
            </a:pPr>
            <a:r>
              <a:rPr lang="en-US" sz="2800" dirty="0"/>
              <a:t>Poses severe challenge to how NYC functions—threatens arts, tourism, </a:t>
            </a:r>
            <a:r>
              <a:rPr lang="en-US" sz="2800" dirty="0" err="1"/>
              <a:t>Manh</a:t>
            </a:r>
            <a:r>
              <a:rPr lang="en-US" sz="2800" dirty="0"/>
              <a:t>. office-using econ., real estate &amp; NYC tax base.</a:t>
            </a:r>
          </a:p>
          <a:p>
            <a:pPr>
              <a:lnSpc>
                <a:spcPct val="90000"/>
              </a:lnSpc>
            </a:pPr>
            <a:r>
              <a:rPr lang="en-US" sz="2800" dirty="0"/>
              <a:t>We risk losing many of the gains achieved in recent years with low unemployment, strong job growth, and historic wage gains.</a:t>
            </a:r>
          </a:p>
        </p:txBody>
      </p:sp>
      <p:sp>
        <p:nvSpPr>
          <p:cNvPr id="4" name="Footer Placeholder 3">
            <a:extLst>
              <a:ext uri="{FF2B5EF4-FFF2-40B4-BE49-F238E27FC236}">
                <a16:creationId xmlns:a16="http://schemas.microsoft.com/office/drawing/2014/main" id="{A294E93C-EC76-46A7-8884-0B7CFD580F4C}"/>
              </a:ext>
            </a:extLst>
          </p:cNvPr>
          <p:cNvSpPr>
            <a:spLocks noGrp="1"/>
          </p:cNvSpPr>
          <p:nvPr>
            <p:ph type="ftr" sz="quarter" idx="11"/>
          </p:nvPr>
        </p:nvSpPr>
        <p:spPr>
          <a:xfrm>
            <a:off x="3028950" y="6356350"/>
            <a:ext cx="3938380" cy="365125"/>
          </a:xfrm>
        </p:spPr>
        <p:txBody>
          <a:bodyPr>
            <a:normAutofit/>
          </a:bodyPr>
          <a:lstStyle/>
          <a:p>
            <a:pPr>
              <a:spcAft>
                <a:spcPts val="600"/>
              </a:spcAft>
            </a:pPr>
            <a:r>
              <a:rPr lang="en-US"/>
              <a:t>Center for New York City Affairs</a:t>
            </a:r>
          </a:p>
        </p:txBody>
      </p:sp>
      <p:sp>
        <p:nvSpPr>
          <p:cNvPr id="5" name="Slide Number Placeholder 4">
            <a:extLst>
              <a:ext uri="{FF2B5EF4-FFF2-40B4-BE49-F238E27FC236}">
                <a16:creationId xmlns:a16="http://schemas.microsoft.com/office/drawing/2014/main" id="{46852DC8-EC7E-4DDB-8D61-5F888F487360}"/>
              </a:ext>
            </a:extLst>
          </p:cNvPr>
          <p:cNvSpPr>
            <a:spLocks noGrp="1"/>
          </p:cNvSpPr>
          <p:nvPr>
            <p:ph type="sldNum" sz="quarter" idx="12"/>
          </p:nvPr>
        </p:nvSpPr>
        <p:spPr>
          <a:xfrm>
            <a:off x="7156173" y="6356350"/>
            <a:ext cx="1359176" cy="365125"/>
          </a:xfrm>
        </p:spPr>
        <p:txBody>
          <a:bodyPr>
            <a:normAutofit/>
          </a:bodyPr>
          <a:lstStyle/>
          <a:p>
            <a:pPr>
              <a:spcAft>
                <a:spcPts val="600"/>
              </a:spcAft>
            </a:pPr>
            <a:fld id="{B330FB8B-015B-4BB6-AD14-7BEA45E4DF49}" type="slidenum">
              <a:rPr lang="en-US" smtClean="0"/>
              <a:pPr>
                <a:spcAft>
                  <a:spcPts val="600"/>
                </a:spcAft>
              </a:pPr>
              <a:t>3</a:t>
            </a:fld>
            <a:endParaRPr lang="en-US"/>
          </a:p>
        </p:txBody>
      </p:sp>
    </p:spTree>
    <p:extLst>
      <p:ext uri="{BB962C8B-B14F-4D97-AF65-F5344CB8AC3E}">
        <p14:creationId xmlns:p14="http://schemas.microsoft.com/office/powerpoint/2010/main" val="30999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1FAA-43D0-4A85-8592-2ED2AA69090F}"/>
              </a:ext>
            </a:extLst>
          </p:cNvPr>
          <p:cNvSpPr>
            <a:spLocks noGrp="1"/>
          </p:cNvSpPr>
          <p:nvPr>
            <p:ph type="title"/>
          </p:nvPr>
        </p:nvSpPr>
        <p:spPr>
          <a:xfrm>
            <a:off x="457200" y="274638"/>
            <a:ext cx="8229600" cy="1401762"/>
          </a:xfrm>
        </p:spPr>
        <p:txBody>
          <a:bodyPr>
            <a:normAutofit fontScale="90000"/>
          </a:bodyPr>
          <a:lstStyle/>
          <a:p>
            <a:pPr algn="l"/>
            <a:r>
              <a:rPr lang="en-US" sz="3200" b="1" dirty="0">
                <a:latin typeface="+mn-lt"/>
              </a:rPr>
              <a:t>Since Feb., total jobs in NYC declined more and have rebounded less than for the nation overall—NYC jobs still down 12% vs. 5% for U.S.</a:t>
            </a:r>
          </a:p>
        </p:txBody>
      </p:sp>
      <p:sp>
        <p:nvSpPr>
          <p:cNvPr id="4" name="Footer Placeholder 3">
            <a:extLst>
              <a:ext uri="{FF2B5EF4-FFF2-40B4-BE49-F238E27FC236}">
                <a16:creationId xmlns:a16="http://schemas.microsoft.com/office/drawing/2014/main" id="{41D485F9-1C17-423E-A293-C4FD8C0DE1A1}"/>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EFA885BE-852B-48F7-98DD-E7D8A7B690FB}"/>
              </a:ext>
            </a:extLst>
          </p:cNvPr>
          <p:cNvSpPr>
            <a:spLocks noGrp="1"/>
          </p:cNvSpPr>
          <p:nvPr>
            <p:ph type="sldNum" sz="quarter" idx="12"/>
          </p:nvPr>
        </p:nvSpPr>
        <p:spPr/>
        <p:txBody>
          <a:bodyPr/>
          <a:lstStyle/>
          <a:p>
            <a:fld id="{B330FB8B-015B-4BB6-AD14-7BEA45E4DF49}" type="slidenum">
              <a:rPr lang="en-US" smtClean="0"/>
              <a:t>4</a:t>
            </a:fld>
            <a:endParaRPr lang="en-US"/>
          </a:p>
        </p:txBody>
      </p:sp>
      <p:pic>
        <p:nvPicPr>
          <p:cNvPr id="8" name="Content Placeholder 7">
            <a:extLst>
              <a:ext uri="{FF2B5EF4-FFF2-40B4-BE49-F238E27FC236}">
                <a16:creationId xmlns:a16="http://schemas.microsoft.com/office/drawing/2014/main" id="{4B8749FE-C92E-4F93-BA2E-EA7CF58933C5}"/>
              </a:ext>
            </a:extLst>
          </p:cNvPr>
          <p:cNvPicPr>
            <a:picLocks noGrp="1" noChangeAspect="1"/>
          </p:cNvPicPr>
          <p:nvPr>
            <p:ph idx="1"/>
          </p:nvPr>
        </p:nvPicPr>
        <p:blipFill>
          <a:blip r:embed="rId2"/>
          <a:stretch>
            <a:fillRect/>
          </a:stretch>
        </p:blipFill>
        <p:spPr>
          <a:xfrm>
            <a:off x="838201" y="1894496"/>
            <a:ext cx="7450010" cy="4201503"/>
          </a:xfrm>
          <a:prstGeom prst="rect">
            <a:avLst/>
          </a:prstGeom>
        </p:spPr>
      </p:pic>
    </p:spTree>
    <p:extLst>
      <p:ext uri="{BB962C8B-B14F-4D97-AF65-F5344CB8AC3E}">
        <p14:creationId xmlns:p14="http://schemas.microsoft.com/office/powerpoint/2010/main" val="229662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4624CC-519E-4B04-A130-E698CA323484}"/>
              </a:ext>
            </a:extLst>
          </p:cNvPr>
          <p:cNvSpPr>
            <a:spLocks noGrp="1"/>
          </p:cNvSpPr>
          <p:nvPr>
            <p:ph type="title"/>
          </p:nvPr>
        </p:nvSpPr>
        <p:spPr>
          <a:xfrm>
            <a:off x="628650" y="228601"/>
            <a:ext cx="7886700" cy="990600"/>
          </a:xfrm>
        </p:spPr>
        <p:txBody>
          <a:bodyPr vert="horz" lIns="91440" tIns="45720" rIns="91440" bIns="45720" rtlCol="0" anchor="ctr">
            <a:normAutofit/>
          </a:bodyPr>
          <a:lstStyle/>
          <a:p>
            <a:pPr algn="l">
              <a:lnSpc>
                <a:spcPct val="90000"/>
              </a:lnSpc>
            </a:pPr>
            <a:r>
              <a:rPr lang="en-US" sz="2800" b="1" dirty="0">
                <a:latin typeface="+mn-lt"/>
              </a:rPr>
              <a:t>2</a:t>
            </a:r>
            <a:r>
              <a:rPr lang="en-US" sz="2800" b="1" baseline="30000" dirty="0">
                <a:latin typeface="+mn-lt"/>
              </a:rPr>
              <a:t>nd</a:t>
            </a:r>
            <a:r>
              <a:rPr lang="en-US" sz="2800" b="1" dirty="0">
                <a:latin typeface="+mn-lt"/>
              </a:rPr>
              <a:t> wave of </a:t>
            </a:r>
            <a:r>
              <a:rPr lang="en-US" sz="2800" b="1" dirty="0" err="1">
                <a:latin typeface="+mn-lt"/>
              </a:rPr>
              <a:t>Covid</a:t>
            </a:r>
            <a:r>
              <a:rPr lang="en-US" sz="2800" b="1" dirty="0">
                <a:latin typeface="+mn-lt"/>
              </a:rPr>
              <a:t> cases greater in other large cities and the U.S. (about 50 as of Nov. 27) than in NYC</a:t>
            </a:r>
            <a:r>
              <a:rPr lang="en-US" sz="2800" dirty="0">
                <a:latin typeface="+mn-lt"/>
              </a:rPr>
              <a:t> </a:t>
            </a:r>
          </a:p>
        </p:txBody>
      </p:sp>
      <p:sp>
        <p:nvSpPr>
          <p:cNvPr id="4" name="Footer Placeholder 3">
            <a:extLst>
              <a:ext uri="{FF2B5EF4-FFF2-40B4-BE49-F238E27FC236}">
                <a16:creationId xmlns:a16="http://schemas.microsoft.com/office/drawing/2014/main" id="{93575775-18D6-4334-ACE0-BFD0B79ECB22}"/>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4D26374F-AEB7-43FE-96DA-7C05761B314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B330FB8B-015B-4BB6-AD14-7BEA45E4DF49}" type="slidenum">
              <a:rPr lang="en-US" smtClean="0"/>
              <a:pPr defTabSz="457200">
                <a:spcAft>
                  <a:spcPts val="600"/>
                </a:spcAft>
              </a:pPr>
              <a:t>5</a:t>
            </a:fld>
            <a:endParaRPr lang="en-US"/>
          </a:p>
        </p:txBody>
      </p:sp>
      <p:sp>
        <p:nvSpPr>
          <p:cNvPr id="8" name="Content Placeholder 7">
            <a:extLst>
              <a:ext uri="{FF2B5EF4-FFF2-40B4-BE49-F238E27FC236}">
                <a16:creationId xmlns:a16="http://schemas.microsoft.com/office/drawing/2014/main" id="{A00A11B5-E3A2-4221-9BA7-A84E79FF99F5}"/>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784D91DA-92FB-4547-9B6C-0B0721B2B765}"/>
              </a:ext>
            </a:extLst>
          </p:cNvPr>
          <p:cNvPicPr>
            <a:picLocks noChangeAspect="1"/>
          </p:cNvPicPr>
          <p:nvPr/>
        </p:nvPicPr>
        <p:blipFill>
          <a:blip r:embed="rId2"/>
          <a:stretch>
            <a:fillRect/>
          </a:stretch>
        </p:blipFill>
        <p:spPr>
          <a:xfrm>
            <a:off x="381000" y="1371600"/>
            <a:ext cx="8305800" cy="4914543"/>
          </a:xfrm>
          <a:prstGeom prst="rect">
            <a:avLst/>
          </a:prstGeom>
        </p:spPr>
      </p:pic>
    </p:spTree>
    <p:extLst>
      <p:ext uri="{BB962C8B-B14F-4D97-AF65-F5344CB8AC3E}">
        <p14:creationId xmlns:p14="http://schemas.microsoft.com/office/powerpoint/2010/main" val="7496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FC3B-92B0-4C9A-8750-838BD14ABC77}"/>
              </a:ext>
            </a:extLst>
          </p:cNvPr>
          <p:cNvSpPr>
            <a:spLocks noGrp="1"/>
          </p:cNvSpPr>
          <p:nvPr>
            <p:ph type="title"/>
          </p:nvPr>
        </p:nvSpPr>
        <p:spPr>
          <a:xfrm>
            <a:off x="457200" y="274638"/>
            <a:ext cx="8229600" cy="715962"/>
          </a:xfrm>
        </p:spPr>
        <p:txBody>
          <a:bodyPr>
            <a:noAutofit/>
          </a:bodyPr>
          <a:lstStyle/>
          <a:p>
            <a:pPr algn="l"/>
            <a:r>
              <a:rPr lang="en-US" sz="2800" b="1" dirty="0">
                <a:latin typeface="+mn-lt"/>
              </a:rPr>
              <a:t>NYC metro small business revenue still down &gt; 40% vs. Feb. (and declining); trailing other large metro areas</a:t>
            </a:r>
          </a:p>
        </p:txBody>
      </p:sp>
      <p:pic>
        <p:nvPicPr>
          <p:cNvPr id="6" name="Content Placeholder 5">
            <a:extLst>
              <a:ext uri="{FF2B5EF4-FFF2-40B4-BE49-F238E27FC236}">
                <a16:creationId xmlns:a16="http://schemas.microsoft.com/office/drawing/2014/main" id="{05802A0E-C7E6-4E2E-860B-6ECF658EDD88}"/>
              </a:ext>
            </a:extLst>
          </p:cNvPr>
          <p:cNvPicPr>
            <a:picLocks noGrp="1" noChangeAspect="1"/>
          </p:cNvPicPr>
          <p:nvPr>
            <p:ph idx="1"/>
          </p:nvPr>
        </p:nvPicPr>
        <p:blipFill>
          <a:blip r:embed="rId2"/>
          <a:stretch>
            <a:fillRect/>
          </a:stretch>
        </p:blipFill>
        <p:spPr>
          <a:xfrm>
            <a:off x="685800" y="1447800"/>
            <a:ext cx="7696200" cy="4754564"/>
          </a:xfrm>
          <a:prstGeom prst="rect">
            <a:avLst/>
          </a:prstGeom>
        </p:spPr>
      </p:pic>
      <p:sp>
        <p:nvSpPr>
          <p:cNvPr id="4" name="Footer Placeholder 3">
            <a:extLst>
              <a:ext uri="{FF2B5EF4-FFF2-40B4-BE49-F238E27FC236}">
                <a16:creationId xmlns:a16="http://schemas.microsoft.com/office/drawing/2014/main" id="{C3E69A9B-DAD2-42B0-A79B-10B02F5266C1}"/>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86EAF2BD-065F-4834-B656-2995B57C66B5}"/>
              </a:ext>
            </a:extLst>
          </p:cNvPr>
          <p:cNvSpPr>
            <a:spLocks noGrp="1"/>
          </p:cNvSpPr>
          <p:nvPr>
            <p:ph type="sldNum" sz="quarter" idx="12"/>
          </p:nvPr>
        </p:nvSpPr>
        <p:spPr/>
        <p:txBody>
          <a:bodyPr/>
          <a:lstStyle/>
          <a:p>
            <a:fld id="{B330FB8B-015B-4BB6-AD14-7BEA45E4DF49}" type="slidenum">
              <a:rPr lang="en-US" smtClean="0"/>
              <a:t>6</a:t>
            </a:fld>
            <a:endParaRPr lang="en-US"/>
          </a:p>
        </p:txBody>
      </p:sp>
    </p:spTree>
    <p:extLst>
      <p:ext uri="{BB962C8B-B14F-4D97-AF65-F5344CB8AC3E}">
        <p14:creationId xmlns:p14="http://schemas.microsoft.com/office/powerpoint/2010/main" val="153624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4693-3D0E-41DB-B955-F7C69D70672B}"/>
              </a:ext>
            </a:extLst>
          </p:cNvPr>
          <p:cNvSpPr>
            <a:spLocks noGrp="1"/>
          </p:cNvSpPr>
          <p:nvPr>
            <p:ph type="title"/>
          </p:nvPr>
        </p:nvSpPr>
        <p:spPr/>
        <p:txBody>
          <a:bodyPr>
            <a:normAutofit fontScale="90000"/>
          </a:bodyPr>
          <a:lstStyle/>
          <a:p>
            <a:pPr algn="l"/>
            <a:r>
              <a:rPr lang="en-US" sz="2800" b="1" dirty="0">
                <a:latin typeface="+mn-lt"/>
              </a:rPr>
              <a:t>Leisure and Hospitality SME revenues were down nearly 80% in NYC metro and down 60% for U.S. as of mid-November</a:t>
            </a:r>
          </a:p>
        </p:txBody>
      </p:sp>
      <p:sp>
        <p:nvSpPr>
          <p:cNvPr id="3" name="Content Placeholder 2">
            <a:extLst>
              <a:ext uri="{FF2B5EF4-FFF2-40B4-BE49-F238E27FC236}">
                <a16:creationId xmlns:a16="http://schemas.microsoft.com/office/drawing/2014/main" id="{D10B3DC3-DD08-47CE-A687-BBBBD9AFE91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B0A5FC92-9F69-431E-8DF7-0D3B16133165}"/>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05E4FE88-DE52-4EE4-A069-36DA50A2A619}"/>
              </a:ext>
            </a:extLst>
          </p:cNvPr>
          <p:cNvSpPr>
            <a:spLocks noGrp="1"/>
          </p:cNvSpPr>
          <p:nvPr>
            <p:ph type="sldNum" sz="quarter" idx="12"/>
          </p:nvPr>
        </p:nvSpPr>
        <p:spPr/>
        <p:txBody>
          <a:bodyPr/>
          <a:lstStyle/>
          <a:p>
            <a:fld id="{B330FB8B-015B-4BB6-AD14-7BEA45E4DF49}" type="slidenum">
              <a:rPr lang="en-US" smtClean="0"/>
              <a:t>7</a:t>
            </a:fld>
            <a:endParaRPr lang="en-US"/>
          </a:p>
        </p:txBody>
      </p:sp>
      <p:pic>
        <p:nvPicPr>
          <p:cNvPr id="6" name="Picture 5">
            <a:extLst>
              <a:ext uri="{FF2B5EF4-FFF2-40B4-BE49-F238E27FC236}">
                <a16:creationId xmlns:a16="http://schemas.microsoft.com/office/drawing/2014/main" id="{B81C30CA-0668-4323-9CB7-0315137E182C}"/>
              </a:ext>
            </a:extLst>
          </p:cNvPr>
          <p:cNvPicPr>
            <a:picLocks noChangeAspect="1"/>
          </p:cNvPicPr>
          <p:nvPr/>
        </p:nvPicPr>
        <p:blipFill>
          <a:blip r:embed="rId2"/>
          <a:stretch>
            <a:fillRect/>
          </a:stretch>
        </p:blipFill>
        <p:spPr>
          <a:xfrm>
            <a:off x="457200" y="1417638"/>
            <a:ext cx="8534400" cy="4868504"/>
          </a:xfrm>
          <a:prstGeom prst="rect">
            <a:avLst/>
          </a:prstGeom>
        </p:spPr>
      </p:pic>
    </p:spTree>
    <p:extLst>
      <p:ext uri="{BB962C8B-B14F-4D97-AF65-F5344CB8AC3E}">
        <p14:creationId xmlns:p14="http://schemas.microsoft.com/office/powerpoint/2010/main" val="45868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80138-A13E-4759-9A4C-AF6FB1648CC2}"/>
              </a:ext>
            </a:extLst>
          </p:cNvPr>
          <p:cNvSpPr>
            <a:spLocks noGrp="1"/>
          </p:cNvSpPr>
          <p:nvPr>
            <p:ph type="title"/>
          </p:nvPr>
        </p:nvSpPr>
        <p:spPr>
          <a:xfrm>
            <a:off x="806825" y="1188637"/>
            <a:ext cx="2241175" cy="4480726"/>
          </a:xfrm>
        </p:spPr>
        <p:txBody>
          <a:bodyPr>
            <a:normAutofit/>
          </a:bodyPr>
          <a:lstStyle/>
          <a:p>
            <a:pPr algn="r">
              <a:lnSpc>
                <a:spcPct val="90000"/>
              </a:lnSpc>
            </a:pPr>
            <a:r>
              <a:rPr lang="en-US" sz="4000"/>
              <a:t>The Covid-19 crisis economy </a:t>
            </a:r>
          </a:p>
        </p:txBody>
      </p:sp>
      <p:sp>
        <p:nvSpPr>
          <p:cNvPr id="4" name="Footer Placeholder 3">
            <a:extLst>
              <a:ext uri="{FF2B5EF4-FFF2-40B4-BE49-F238E27FC236}">
                <a16:creationId xmlns:a16="http://schemas.microsoft.com/office/drawing/2014/main" id="{E31B78EE-80E1-4FD9-96B8-9FFA61ADB500}"/>
              </a:ext>
            </a:extLst>
          </p:cNvPr>
          <p:cNvSpPr>
            <a:spLocks noGrp="1"/>
          </p:cNvSpPr>
          <p:nvPr>
            <p:ph type="ftr" sz="quarter" idx="11"/>
          </p:nvPr>
        </p:nvSpPr>
        <p:spPr>
          <a:xfrm rot="5400000">
            <a:off x="-1781124" y="3246436"/>
            <a:ext cx="4205910" cy="365125"/>
          </a:xfrm>
        </p:spPr>
        <p:txBody>
          <a:bodyPr anchor="t">
            <a:normAutofit/>
          </a:bodyPr>
          <a:lstStyle/>
          <a:p>
            <a:pPr algn="l">
              <a:spcAft>
                <a:spcPts val="600"/>
              </a:spcAft>
            </a:pPr>
            <a:r>
              <a:rPr lang="en-US" sz="1000">
                <a:solidFill>
                  <a:schemeClr val="tx1">
                    <a:lumMod val="85000"/>
                    <a:lumOff val="15000"/>
                  </a:schemeClr>
                </a:solidFill>
              </a:rPr>
              <a:t>Center for New York City Affairs</a:t>
            </a: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3A74FF-6FB5-4C7D-8E56-9F033748489E}"/>
              </a:ext>
            </a:extLst>
          </p:cNvPr>
          <p:cNvSpPr>
            <a:spLocks noGrp="1"/>
          </p:cNvSpPr>
          <p:nvPr>
            <p:ph idx="1"/>
          </p:nvPr>
        </p:nvSpPr>
        <p:spPr>
          <a:xfrm>
            <a:off x="3657602" y="960120"/>
            <a:ext cx="4571990" cy="4571834"/>
          </a:xfrm>
        </p:spPr>
        <p:txBody>
          <a:bodyPr anchor="ctr">
            <a:normAutofit lnSpcReduction="10000"/>
          </a:bodyPr>
          <a:lstStyle/>
          <a:p>
            <a:pPr>
              <a:lnSpc>
                <a:spcPct val="90000"/>
              </a:lnSpc>
            </a:pPr>
            <a:r>
              <a:rPr lang="en-US" sz="2400" dirty="0"/>
              <a:t>3 groups of industries</a:t>
            </a:r>
          </a:p>
          <a:p>
            <a:pPr lvl="1">
              <a:lnSpc>
                <a:spcPct val="90000"/>
              </a:lnSpc>
              <a:buFont typeface="Courier New" panose="02070309020205020404" pitchFamily="49" charset="0"/>
              <a:buChar char="o"/>
            </a:pPr>
            <a:r>
              <a:rPr lang="en-US" sz="2400" b="1" dirty="0"/>
              <a:t>Essential</a:t>
            </a:r>
            <a:r>
              <a:rPr lang="en-US" sz="2400" dirty="0"/>
              <a:t>: health care, food, public safety and services</a:t>
            </a:r>
          </a:p>
          <a:p>
            <a:pPr lvl="1">
              <a:lnSpc>
                <a:spcPct val="90000"/>
              </a:lnSpc>
              <a:buFont typeface="Courier New" panose="02070309020205020404" pitchFamily="49" charset="0"/>
              <a:buChar char="o"/>
            </a:pPr>
            <a:r>
              <a:rPr lang="en-US" sz="2400" b="1" dirty="0"/>
              <a:t>Face-to-face</a:t>
            </a:r>
            <a:r>
              <a:rPr lang="en-US" sz="2400" dirty="0"/>
              <a:t>: restaurants, retail, arts, transportation, construction, local services</a:t>
            </a:r>
          </a:p>
          <a:p>
            <a:pPr lvl="1">
              <a:lnSpc>
                <a:spcPct val="90000"/>
              </a:lnSpc>
              <a:buFont typeface="Courier New" panose="02070309020205020404" pitchFamily="49" charset="0"/>
              <a:buChar char="o"/>
            </a:pPr>
            <a:r>
              <a:rPr lang="en-US" sz="2400" b="1" dirty="0"/>
              <a:t>Remote</a:t>
            </a:r>
            <a:r>
              <a:rPr lang="en-US" sz="2400" dirty="0"/>
              <a:t>: finance and real estate; profession services; higher education; information</a:t>
            </a:r>
          </a:p>
          <a:p>
            <a:pPr marL="457200" lvl="1" indent="0">
              <a:lnSpc>
                <a:spcPct val="90000"/>
              </a:lnSpc>
              <a:buNone/>
            </a:pPr>
            <a:r>
              <a:rPr lang="en-US" sz="2400" dirty="0"/>
              <a:t>=&gt; A new strain of inequality hitting hardest at low-wage workers, many of color.</a:t>
            </a:r>
          </a:p>
          <a:p>
            <a:pPr marL="457200" lvl="1" indent="0">
              <a:lnSpc>
                <a:spcPct val="90000"/>
              </a:lnSpc>
              <a:buNone/>
            </a:pPr>
            <a:endParaRPr lang="en-US" sz="1800" dirty="0"/>
          </a:p>
        </p:txBody>
      </p:sp>
      <p:sp>
        <p:nvSpPr>
          <p:cNvPr id="5" name="Slide Number Placeholder 4">
            <a:extLst>
              <a:ext uri="{FF2B5EF4-FFF2-40B4-BE49-F238E27FC236}">
                <a16:creationId xmlns:a16="http://schemas.microsoft.com/office/drawing/2014/main" id="{0C6A4130-F573-46DF-97A7-8D77983FE1C1}"/>
              </a:ext>
            </a:extLst>
          </p:cNvPr>
          <p:cNvSpPr>
            <a:spLocks noGrp="1"/>
          </p:cNvSpPr>
          <p:nvPr>
            <p:ph type="sldNum" sz="quarter" idx="12"/>
          </p:nvPr>
        </p:nvSpPr>
        <p:spPr>
          <a:xfrm>
            <a:off x="7262622" y="4892040"/>
            <a:ext cx="1255014" cy="1005840"/>
          </a:xfrm>
        </p:spPr>
        <p:txBody>
          <a:bodyPr>
            <a:normAutofit/>
          </a:bodyPr>
          <a:lstStyle/>
          <a:p>
            <a:pPr>
              <a:spcAft>
                <a:spcPts val="600"/>
              </a:spcAft>
            </a:pPr>
            <a:fld id="{B330FB8B-015B-4BB6-AD14-7BEA45E4DF49}" type="slidenum">
              <a:rPr lang="en-US" sz="2400">
                <a:solidFill>
                  <a:srgbClr val="FFFFFF"/>
                </a:solidFill>
              </a:rPr>
              <a:pPr>
                <a:spcAft>
                  <a:spcPts val="600"/>
                </a:spcAft>
              </a:pPr>
              <a:t>8</a:t>
            </a:fld>
            <a:endParaRPr lang="en-US" sz="2400" dirty="0">
              <a:solidFill>
                <a:srgbClr val="FFFFFF"/>
              </a:solidFill>
            </a:endParaRPr>
          </a:p>
        </p:txBody>
      </p:sp>
    </p:spTree>
    <p:extLst>
      <p:ext uri="{BB962C8B-B14F-4D97-AF65-F5344CB8AC3E}">
        <p14:creationId xmlns:p14="http://schemas.microsoft.com/office/powerpoint/2010/main" val="369233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3E034-81D0-4825-ABB3-2C7956C01A3D}"/>
              </a:ext>
            </a:extLst>
          </p:cNvPr>
          <p:cNvSpPr>
            <a:spLocks noGrp="1"/>
          </p:cNvSpPr>
          <p:nvPr>
            <p:ph type="title"/>
          </p:nvPr>
        </p:nvSpPr>
        <p:spPr>
          <a:xfrm>
            <a:off x="806825" y="1188637"/>
            <a:ext cx="2241175" cy="4480726"/>
          </a:xfrm>
        </p:spPr>
        <p:txBody>
          <a:bodyPr>
            <a:normAutofit/>
          </a:bodyPr>
          <a:lstStyle/>
          <a:p>
            <a:pPr algn="r">
              <a:lnSpc>
                <a:spcPct val="90000"/>
              </a:lnSpc>
            </a:pPr>
            <a:r>
              <a:rPr lang="en-US" sz="2800" dirty="0"/>
              <a:t>NYC industries with greatest job losses vs. the U.S. are all face-to-face industries</a:t>
            </a:r>
          </a:p>
        </p:txBody>
      </p:sp>
      <p:sp>
        <p:nvSpPr>
          <p:cNvPr id="4" name="Footer Placeholder 3">
            <a:extLst>
              <a:ext uri="{FF2B5EF4-FFF2-40B4-BE49-F238E27FC236}">
                <a16:creationId xmlns:a16="http://schemas.microsoft.com/office/drawing/2014/main" id="{748DE3C5-7C93-475D-8D0E-1E59A64143C3}"/>
              </a:ext>
            </a:extLst>
          </p:cNvPr>
          <p:cNvSpPr>
            <a:spLocks noGrp="1"/>
          </p:cNvSpPr>
          <p:nvPr>
            <p:ph type="ftr" sz="quarter" idx="11"/>
          </p:nvPr>
        </p:nvSpPr>
        <p:spPr>
          <a:xfrm rot="5400000">
            <a:off x="-1781124" y="3246436"/>
            <a:ext cx="4205910" cy="365125"/>
          </a:xfrm>
        </p:spPr>
        <p:txBody>
          <a:bodyPr anchor="t">
            <a:normAutofit/>
          </a:bodyPr>
          <a:lstStyle/>
          <a:p>
            <a:pPr algn="l">
              <a:spcAft>
                <a:spcPts val="600"/>
              </a:spcAft>
            </a:pPr>
            <a:r>
              <a:rPr lang="en-US" sz="1000">
                <a:solidFill>
                  <a:schemeClr val="tx1">
                    <a:lumMod val="85000"/>
                    <a:lumOff val="15000"/>
                  </a:schemeClr>
                </a:solidFill>
              </a:rPr>
              <a:t>Center for New York City Affairs</a:t>
            </a:r>
          </a:p>
        </p:txBody>
      </p:sp>
      <p:cxnSp>
        <p:nvCxnSpPr>
          <p:cNvPr id="18" name="Straight Connector 1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579024F-D9C1-4C05-8E56-B4856C9FB1C3}"/>
              </a:ext>
            </a:extLst>
          </p:cNvPr>
          <p:cNvSpPr>
            <a:spLocks noGrp="1"/>
          </p:cNvSpPr>
          <p:nvPr>
            <p:ph idx="1"/>
          </p:nvPr>
        </p:nvSpPr>
        <p:spPr>
          <a:xfrm>
            <a:off x="3941444" y="1326043"/>
            <a:ext cx="4059551" cy="3763315"/>
          </a:xfrm>
        </p:spPr>
        <p:txBody>
          <a:bodyPr anchor="ctr">
            <a:normAutofit/>
          </a:bodyPr>
          <a:lstStyle/>
          <a:p>
            <a:pPr>
              <a:lnSpc>
                <a:spcPct val="90000"/>
              </a:lnSpc>
            </a:pPr>
            <a:r>
              <a:rPr lang="en-US" sz="1900" dirty="0"/>
              <a:t>The reason NYC’s job losses are twice the national average is largely rooted in 5 industries, and related to arts, tourism and office jobs:</a:t>
            </a:r>
          </a:p>
          <a:p>
            <a:pPr lvl="1">
              <a:lnSpc>
                <a:spcPct val="90000"/>
              </a:lnSpc>
            </a:pPr>
            <a:r>
              <a:rPr lang="en-US" sz="1900" dirty="0"/>
              <a:t>Arts &amp; entertainment</a:t>
            </a:r>
          </a:p>
          <a:p>
            <a:pPr lvl="1">
              <a:lnSpc>
                <a:spcPct val="90000"/>
              </a:lnSpc>
            </a:pPr>
            <a:r>
              <a:rPr lang="en-US" sz="1900" dirty="0"/>
              <a:t>Hotels &amp; restaurants</a:t>
            </a:r>
          </a:p>
          <a:p>
            <a:pPr lvl="1">
              <a:lnSpc>
                <a:spcPct val="90000"/>
              </a:lnSpc>
            </a:pPr>
            <a:r>
              <a:rPr lang="en-US" sz="1900" dirty="0"/>
              <a:t>Transportation</a:t>
            </a:r>
          </a:p>
          <a:p>
            <a:pPr lvl="1">
              <a:lnSpc>
                <a:spcPct val="90000"/>
              </a:lnSpc>
            </a:pPr>
            <a:r>
              <a:rPr lang="en-US" sz="1900" dirty="0"/>
              <a:t>Admin. </a:t>
            </a:r>
            <a:r>
              <a:rPr lang="en-US" sz="1900" dirty="0" err="1"/>
              <a:t>srvcs</a:t>
            </a:r>
            <a:r>
              <a:rPr lang="en-US" sz="1900" dirty="0"/>
              <a:t> (temp agencies &amp; bldg. </a:t>
            </a:r>
            <a:r>
              <a:rPr lang="en-US" sz="1900" dirty="0" err="1"/>
              <a:t>srvcs</a:t>
            </a:r>
            <a:r>
              <a:rPr lang="en-US" sz="1900" dirty="0"/>
              <a:t>.)</a:t>
            </a:r>
          </a:p>
          <a:p>
            <a:pPr lvl="1">
              <a:lnSpc>
                <a:spcPct val="90000"/>
              </a:lnSpc>
            </a:pPr>
            <a:r>
              <a:rPr lang="en-US" sz="1900" dirty="0"/>
              <a:t>Retail</a:t>
            </a:r>
          </a:p>
          <a:p>
            <a:pPr lvl="1">
              <a:lnSpc>
                <a:spcPct val="90000"/>
              </a:lnSpc>
            </a:pPr>
            <a:endParaRPr lang="en-US" sz="1900" dirty="0"/>
          </a:p>
          <a:p>
            <a:pPr lvl="1">
              <a:lnSpc>
                <a:spcPct val="90000"/>
              </a:lnSpc>
            </a:pPr>
            <a:endParaRPr lang="en-US" sz="1900" dirty="0"/>
          </a:p>
        </p:txBody>
      </p:sp>
      <p:sp>
        <p:nvSpPr>
          <p:cNvPr id="5" name="Slide Number Placeholder 4">
            <a:extLst>
              <a:ext uri="{FF2B5EF4-FFF2-40B4-BE49-F238E27FC236}">
                <a16:creationId xmlns:a16="http://schemas.microsoft.com/office/drawing/2014/main" id="{1523C217-BEC0-49CE-8886-BCCAABD69340}"/>
              </a:ext>
            </a:extLst>
          </p:cNvPr>
          <p:cNvSpPr>
            <a:spLocks noGrp="1"/>
          </p:cNvSpPr>
          <p:nvPr>
            <p:ph type="sldNum" sz="quarter" idx="12"/>
          </p:nvPr>
        </p:nvSpPr>
        <p:spPr>
          <a:xfrm>
            <a:off x="7262622" y="4892040"/>
            <a:ext cx="1255014" cy="1005840"/>
          </a:xfrm>
        </p:spPr>
        <p:txBody>
          <a:bodyPr>
            <a:normAutofit/>
          </a:bodyPr>
          <a:lstStyle/>
          <a:p>
            <a:pPr>
              <a:spcAft>
                <a:spcPts val="600"/>
              </a:spcAft>
            </a:pPr>
            <a:fld id="{B330FB8B-015B-4BB6-AD14-7BEA45E4DF49}" type="slidenum">
              <a:rPr lang="en-US" sz="2400">
                <a:solidFill>
                  <a:srgbClr val="FFFFFF"/>
                </a:solidFill>
              </a:rPr>
              <a:pPr>
                <a:spcAft>
                  <a:spcPts val="600"/>
                </a:spcAft>
              </a:pPr>
              <a:t>9</a:t>
            </a:fld>
            <a:endParaRPr lang="en-US" sz="2400" dirty="0">
              <a:solidFill>
                <a:srgbClr val="FFFFFF"/>
              </a:solidFill>
            </a:endParaRPr>
          </a:p>
        </p:txBody>
      </p:sp>
    </p:spTree>
    <p:extLst>
      <p:ext uri="{BB962C8B-B14F-4D97-AF65-F5344CB8AC3E}">
        <p14:creationId xmlns:p14="http://schemas.microsoft.com/office/powerpoint/2010/main" val="300142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865</Words>
  <Application>Microsoft Office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Courier New</vt:lpstr>
      <vt:lpstr>Office Theme</vt:lpstr>
      <vt:lpstr>   The Covid-19 winter is fast approaching    James A. Parrott, PhD  Center for New York City Affairs at    The New   School  JamesParrott@newschool.edu  www.centernyc.org  Manhattan Chamber of Commerce December 1,  2020  Funding support provided by Robin Hood Foundation, JPMorgan Chase Foundation, New York City Workforce Development Fund, New York Community Trust,  21st Century ILGWU Heritage Fund, and Consortium for Worker Education    </vt:lpstr>
      <vt:lpstr>Economic Update: More precarious NYC economy than any time since the 1970s economic/fiscal crisis</vt:lpstr>
      <vt:lpstr>In addition to enormous job losses, broader economic risks to NYC</vt:lpstr>
      <vt:lpstr>Since Feb., total jobs in NYC declined more and have rebounded less than for the nation overall—NYC jobs still down 12% vs. 5% for U.S.</vt:lpstr>
      <vt:lpstr>2nd wave of Covid cases greater in other large cities and the U.S. (about 50 as of Nov. 27) than in NYC </vt:lpstr>
      <vt:lpstr>NYC metro small business revenue still down &gt; 40% vs. Feb. (and declining); trailing other large metro areas</vt:lpstr>
      <vt:lpstr>Leisure and Hospitality SME revenues were down nearly 80% in NYC metro and down 60% for U.S. as of mid-November</vt:lpstr>
      <vt:lpstr>The Covid-19 crisis economy </vt:lpstr>
      <vt:lpstr>NYC industries with greatest job losses vs. the U.S. are all face-to-face industries</vt:lpstr>
      <vt:lpstr>In the Hotel &amp; Restaurant sector so critical for Manhattan, October jobs were still 38% below Feb., vs. 17% for the U.S.</vt:lpstr>
      <vt:lpstr>Total NYC Oct. Retail employment was 9% below Feb., but Clothing Store jobs (2/3 of which are in Manhattan) were still down 38%</vt:lpstr>
      <vt:lpstr>In Arts, Recreation and Entertainment, there has been no recovery in NYC, but U.S. has recovered half of jobs lost</vt:lpstr>
      <vt:lpstr>2.3 million NYS residents receiving unemployment insurance as of 1st wk. of November; PUA ends Dec. 27</vt:lpstr>
      <vt:lpstr>CNYCA Covid-19 Economic Recovery Project</vt:lpstr>
      <vt:lpstr>The road from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Covid-19 winter is fast approaching    James A. Parrott  Center for New York City Affairs at    The New School  JamesParrott@newschool.edu  www.centernyc.org  Manhattan Chamber of Commerce—December 1,  2020  Funding support provided by Robin Hood Foundation, JPMorgan Chase Foundation, New York City Workforce Development Fund, New York Community Trust,  21st Century ILGWU Heritage Fund, and Consortium for Worker Education    </dc:title>
  <dc:creator>james parrott</dc:creator>
  <cp:lastModifiedBy>james parrott</cp:lastModifiedBy>
  <cp:revision>3</cp:revision>
  <cp:lastPrinted>2020-12-01T03:26:49Z</cp:lastPrinted>
  <dcterms:created xsi:type="dcterms:W3CDTF">2020-12-01T03:15:40Z</dcterms:created>
  <dcterms:modified xsi:type="dcterms:W3CDTF">2020-12-01T03:29:21Z</dcterms:modified>
</cp:coreProperties>
</file>