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648" r:id="rId2"/>
  </p:sldMasterIdLst>
  <p:notesMasterIdLst>
    <p:notesMasterId r:id="rId23"/>
  </p:notesMasterIdLst>
  <p:handoutMasterIdLst>
    <p:handoutMasterId r:id="rId24"/>
  </p:handoutMasterIdLst>
  <p:sldIdLst>
    <p:sldId id="257" r:id="rId3"/>
    <p:sldId id="297" r:id="rId4"/>
    <p:sldId id="313" r:id="rId5"/>
    <p:sldId id="264" r:id="rId6"/>
    <p:sldId id="289" r:id="rId7"/>
    <p:sldId id="298" r:id="rId8"/>
    <p:sldId id="314" r:id="rId9"/>
    <p:sldId id="315" r:id="rId10"/>
    <p:sldId id="316" r:id="rId11"/>
    <p:sldId id="323" r:id="rId12"/>
    <p:sldId id="317" r:id="rId13"/>
    <p:sldId id="306" r:id="rId14"/>
    <p:sldId id="318" r:id="rId15"/>
    <p:sldId id="319" r:id="rId16"/>
    <p:sldId id="322" r:id="rId17"/>
    <p:sldId id="321" r:id="rId18"/>
    <p:sldId id="303" r:id="rId19"/>
    <p:sldId id="307" r:id="rId20"/>
    <p:sldId id="272" r:id="rId21"/>
    <p:sldId id="312"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p:cViewPr varScale="1">
        <p:scale>
          <a:sx n="62" d="100"/>
          <a:sy n="62" d="100"/>
        </p:scale>
        <p:origin x="138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06778-380C-40A5-85B4-5C166FC17A4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A6BEF8-AA2F-46DD-9DF3-561AA34B368A}">
      <dgm:prSet/>
      <dgm:spPr/>
      <dgm:t>
        <a:bodyPr/>
        <a:lstStyle/>
        <a:p>
          <a:r>
            <a:rPr lang="en-US" sz="2100" dirty="0"/>
            <a:t>Unemployed and small businesses (and state and local governments, MTA, etc.) need additional Federal economic support.</a:t>
          </a:r>
        </a:p>
      </dgm:t>
    </dgm:pt>
    <dgm:pt modelId="{C0F24EF7-15FD-4323-A8D6-E572487E272A}" type="parTrans" cxnId="{959D31AD-3133-4600-AABD-D3EB0D80EA1B}">
      <dgm:prSet/>
      <dgm:spPr/>
      <dgm:t>
        <a:bodyPr/>
        <a:lstStyle/>
        <a:p>
          <a:endParaRPr lang="en-US"/>
        </a:p>
      </dgm:t>
    </dgm:pt>
    <dgm:pt modelId="{B5FEC133-5F1A-4563-9B7A-824DD0D6F6C0}" type="sibTrans" cxnId="{959D31AD-3133-4600-AABD-D3EB0D80EA1B}">
      <dgm:prSet/>
      <dgm:spPr/>
      <dgm:t>
        <a:bodyPr/>
        <a:lstStyle/>
        <a:p>
          <a:endParaRPr lang="en-US"/>
        </a:p>
      </dgm:t>
    </dgm:pt>
    <dgm:pt modelId="{9602A625-F2F6-4A7C-8E38-94104056D340}">
      <dgm:prSet/>
      <dgm:spPr/>
      <dgm:t>
        <a:bodyPr/>
        <a:lstStyle/>
        <a:p>
          <a:endParaRPr lang="en-US" dirty="0"/>
        </a:p>
      </dgm:t>
    </dgm:pt>
    <dgm:pt modelId="{8045864F-5FCD-436D-A258-271B50657E85}" type="sibTrans" cxnId="{A42F1EBB-4B41-4AD8-91F7-73433A2BBD18}">
      <dgm:prSet/>
      <dgm:spPr/>
      <dgm:t>
        <a:bodyPr/>
        <a:lstStyle/>
        <a:p>
          <a:endParaRPr lang="en-US"/>
        </a:p>
      </dgm:t>
    </dgm:pt>
    <dgm:pt modelId="{E81EDEB0-1C97-4BEA-869B-C50E978BBC5D}" type="parTrans" cxnId="{A42F1EBB-4B41-4AD8-91F7-73433A2BBD18}">
      <dgm:prSet/>
      <dgm:spPr/>
      <dgm:t>
        <a:bodyPr/>
        <a:lstStyle/>
        <a:p>
          <a:endParaRPr lang="en-US"/>
        </a:p>
      </dgm:t>
    </dgm:pt>
    <dgm:pt modelId="{4EA5A2E5-C676-4D57-B7F5-595D22511EBF}">
      <dgm:prSet custT="1"/>
      <dgm:spPr/>
      <dgm:t>
        <a:bodyPr/>
        <a:lstStyle/>
        <a:p>
          <a:r>
            <a:rPr lang="en-US" sz="2100" dirty="0"/>
            <a:t>Need state and federal policy changes to improve social &amp; worker safety net and work supports, particularly for childcare.</a:t>
          </a:r>
          <a:endParaRPr lang="en-US" sz="1100" dirty="0"/>
        </a:p>
      </dgm:t>
    </dgm:pt>
    <dgm:pt modelId="{A5D66770-4432-47C3-AE1C-099F4A1C2A9A}" type="parTrans" cxnId="{E9B4774E-BBD1-46F1-8FAB-DFBEDFC9CBAB}">
      <dgm:prSet/>
      <dgm:spPr/>
      <dgm:t>
        <a:bodyPr/>
        <a:lstStyle/>
        <a:p>
          <a:endParaRPr lang="en-US"/>
        </a:p>
      </dgm:t>
    </dgm:pt>
    <dgm:pt modelId="{C1945819-0DF5-4405-BB9E-90CC66E267E8}" type="sibTrans" cxnId="{E9B4774E-BBD1-46F1-8FAB-DFBEDFC9CBAB}">
      <dgm:prSet/>
      <dgm:spPr/>
      <dgm:t>
        <a:bodyPr/>
        <a:lstStyle/>
        <a:p>
          <a:endParaRPr lang="en-US"/>
        </a:p>
      </dgm:t>
    </dgm:pt>
    <dgm:pt modelId="{6315AF82-0A6C-4B5A-83D4-56D47ABAFD5A}">
      <dgm:prSet/>
      <dgm:spPr/>
      <dgm:t>
        <a:bodyPr/>
        <a:lstStyle/>
        <a:p>
          <a:r>
            <a:rPr lang="en-US" sz="2100" dirty="0"/>
            <a:t>=&gt; Our hospitality report will be released in the coming weeks.</a:t>
          </a:r>
        </a:p>
      </dgm:t>
    </dgm:pt>
    <dgm:pt modelId="{125FCB69-DA04-44B7-89A1-25F1A8C00786}" type="parTrans" cxnId="{91AADED0-D601-48AC-8BF3-732A87D9B32A}">
      <dgm:prSet/>
      <dgm:spPr/>
      <dgm:t>
        <a:bodyPr/>
        <a:lstStyle/>
        <a:p>
          <a:endParaRPr lang="en-US"/>
        </a:p>
      </dgm:t>
    </dgm:pt>
    <dgm:pt modelId="{2A940AB2-1B50-414E-8CB5-50467E845E70}" type="sibTrans" cxnId="{91AADED0-D601-48AC-8BF3-732A87D9B32A}">
      <dgm:prSet/>
      <dgm:spPr/>
      <dgm:t>
        <a:bodyPr/>
        <a:lstStyle/>
        <a:p>
          <a:endParaRPr lang="en-US"/>
        </a:p>
      </dgm:t>
    </dgm:pt>
    <dgm:pt modelId="{91000ED1-2874-4A60-9AF0-B4C126AB48D5}">
      <dgm:prSet/>
      <dgm:spPr/>
      <dgm:t>
        <a:bodyPr/>
        <a:lstStyle/>
        <a:p>
          <a:r>
            <a:rPr lang="en-US" sz="2100" dirty="0"/>
            <a:t>Pressure needs to build on federal policy-makers to respond—600,000 NYC residents will lose UI benefits and the national eviction moratorium expires at the end of the year.</a:t>
          </a:r>
        </a:p>
      </dgm:t>
    </dgm:pt>
    <dgm:pt modelId="{B5615C9B-1300-4312-8927-6FFAECFD952D}" type="parTrans" cxnId="{F23F5857-C6F1-475D-B663-232DEBF2C0A6}">
      <dgm:prSet/>
      <dgm:spPr/>
      <dgm:t>
        <a:bodyPr/>
        <a:lstStyle/>
        <a:p>
          <a:endParaRPr lang="en-US"/>
        </a:p>
      </dgm:t>
    </dgm:pt>
    <dgm:pt modelId="{21A4AFA2-6BEF-40B1-B663-C384D06497A1}" type="sibTrans" cxnId="{F23F5857-C6F1-475D-B663-232DEBF2C0A6}">
      <dgm:prSet/>
      <dgm:spPr/>
      <dgm:t>
        <a:bodyPr/>
        <a:lstStyle/>
        <a:p>
          <a:endParaRPr lang="en-US"/>
        </a:p>
      </dgm:t>
    </dgm:pt>
    <dgm:pt modelId="{329E8427-62AB-4EE7-9C5B-061F79D9B270}">
      <dgm:prSet/>
      <dgm:spPr/>
      <dgm:t>
        <a:bodyPr/>
        <a:lstStyle/>
        <a:p>
          <a:r>
            <a:rPr lang="en-US" sz="2100" dirty="0"/>
            <a:t>Ultimately, we’ll need national policy responses to the jobs hole Covid-19 has put us in, and to restore sectors like tourism and arts and entertainment.</a:t>
          </a:r>
        </a:p>
      </dgm:t>
    </dgm:pt>
    <dgm:pt modelId="{112676AE-5657-4F13-98AA-22B7EED5A4A8}" type="parTrans" cxnId="{A0DC6976-B076-4474-ABE8-95B75DBE95A3}">
      <dgm:prSet/>
      <dgm:spPr/>
      <dgm:t>
        <a:bodyPr/>
        <a:lstStyle/>
        <a:p>
          <a:endParaRPr lang="en-US"/>
        </a:p>
      </dgm:t>
    </dgm:pt>
    <dgm:pt modelId="{B0B1EDDA-8277-45FF-A8A6-4AF877D5ADAC}" type="sibTrans" cxnId="{A0DC6976-B076-4474-ABE8-95B75DBE95A3}">
      <dgm:prSet/>
      <dgm:spPr/>
      <dgm:t>
        <a:bodyPr/>
        <a:lstStyle/>
        <a:p>
          <a:endParaRPr lang="en-US"/>
        </a:p>
      </dgm:t>
    </dgm:pt>
    <dgm:pt modelId="{9C3704B9-CAFF-4D00-B3E9-1B1F60AAD42A}" type="pres">
      <dgm:prSet presAssocID="{F2806778-380C-40A5-85B4-5C166FC17A47}" presName="linear" presStyleCnt="0">
        <dgm:presLayoutVars>
          <dgm:animLvl val="lvl"/>
          <dgm:resizeHandles val="exact"/>
        </dgm:presLayoutVars>
      </dgm:prSet>
      <dgm:spPr/>
    </dgm:pt>
    <dgm:pt modelId="{AAEC3D85-6CB5-40B5-986D-9CAECB1EEA5E}" type="pres">
      <dgm:prSet presAssocID="{9602A625-F2F6-4A7C-8E38-94104056D340}" presName="parentText" presStyleLbl="node1" presStyleIdx="0" presStyleCnt="1" custFlipVert="1" custFlipHor="1" custScaleX="936" custScaleY="7632" custLinFactNeighborY="-356">
        <dgm:presLayoutVars>
          <dgm:chMax val="0"/>
          <dgm:bulletEnabled val="1"/>
        </dgm:presLayoutVars>
      </dgm:prSet>
      <dgm:spPr/>
    </dgm:pt>
    <dgm:pt modelId="{868DDE6C-47CC-4048-8370-D7CBA6CCE38D}" type="pres">
      <dgm:prSet presAssocID="{9602A625-F2F6-4A7C-8E38-94104056D340}" presName="childText" presStyleLbl="revTx" presStyleIdx="0" presStyleCnt="1" custScaleY="136707">
        <dgm:presLayoutVars>
          <dgm:bulletEnabled val="1"/>
        </dgm:presLayoutVars>
      </dgm:prSet>
      <dgm:spPr/>
    </dgm:pt>
  </dgm:ptLst>
  <dgm:cxnLst>
    <dgm:cxn modelId="{DFE7870B-A1D2-4CFE-A830-110F54D64716}" type="presOf" srcId="{6315AF82-0A6C-4B5A-83D4-56D47ABAFD5A}" destId="{868DDE6C-47CC-4048-8370-D7CBA6CCE38D}" srcOrd="0" destOrd="4" presId="urn:microsoft.com/office/officeart/2005/8/layout/vList2"/>
    <dgm:cxn modelId="{E9B4774E-BBD1-46F1-8FAB-DFBEDFC9CBAB}" srcId="{9602A625-F2F6-4A7C-8E38-94104056D340}" destId="{4EA5A2E5-C676-4D57-B7F5-595D22511EBF}" srcOrd="2" destOrd="0" parTransId="{A5D66770-4432-47C3-AE1C-099F4A1C2A9A}" sibTransId="{C1945819-0DF5-4405-BB9E-90CC66E267E8}"/>
    <dgm:cxn modelId="{A0DC6976-B076-4474-ABE8-95B75DBE95A3}" srcId="{9602A625-F2F6-4A7C-8E38-94104056D340}" destId="{329E8427-62AB-4EE7-9C5B-061F79D9B270}" srcOrd="3" destOrd="0" parTransId="{112676AE-5657-4F13-98AA-22B7EED5A4A8}" sibTransId="{B0B1EDDA-8277-45FF-A8A6-4AF877D5ADAC}"/>
    <dgm:cxn modelId="{F23F5857-C6F1-475D-B663-232DEBF2C0A6}" srcId="{9602A625-F2F6-4A7C-8E38-94104056D340}" destId="{91000ED1-2874-4A60-9AF0-B4C126AB48D5}" srcOrd="0" destOrd="0" parTransId="{B5615C9B-1300-4312-8927-6FFAECFD952D}" sibTransId="{21A4AFA2-6BEF-40B1-B663-C384D06497A1}"/>
    <dgm:cxn modelId="{80E0877F-B1D1-40AF-B7AA-9F5119118DD9}" type="presOf" srcId="{329E8427-62AB-4EE7-9C5B-061F79D9B270}" destId="{868DDE6C-47CC-4048-8370-D7CBA6CCE38D}" srcOrd="0" destOrd="3" presId="urn:microsoft.com/office/officeart/2005/8/layout/vList2"/>
    <dgm:cxn modelId="{4CA18D92-460F-4A63-BC4F-2055BD445C55}" type="presOf" srcId="{91000ED1-2874-4A60-9AF0-B4C126AB48D5}" destId="{868DDE6C-47CC-4048-8370-D7CBA6CCE38D}" srcOrd="0" destOrd="0" presId="urn:microsoft.com/office/officeart/2005/8/layout/vList2"/>
    <dgm:cxn modelId="{255E6D98-FA9E-44C1-B584-49DE43B7DC7E}" type="presOf" srcId="{F2806778-380C-40A5-85B4-5C166FC17A47}" destId="{9C3704B9-CAFF-4D00-B3E9-1B1F60AAD42A}" srcOrd="0" destOrd="0" presId="urn:microsoft.com/office/officeart/2005/8/layout/vList2"/>
    <dgm:cxn modelId="{959D31AD-3133-4600-AABD-D3EB0D80EA1B}" srcId="{9602A625-F2F6-4A7C-8E38-94104056D340}" destId="{3CA6BEF8-AA2F-46DD-9DF3-561AA34B368A}" srcOrd="1" destOrd="0" parTransId="{C0F24EF7-15FD-4323-A8D6-E572487E272A}" sibTransId="{B5FEC133-5F1A-4563-9B7A-824DD0D6F6C0}"/>
    <dgm:cxn modelId="{A42F1EBB-4B41-4AD8-91F7-73433A2BBD18}" srcId="{F2806778-380C-40A5-85B4-5C166FC17A47}" destId="{9602A625-F2F6-4A7C-8E38-94104056D340}" srcOrd="0" destOrd="0" parTransId="{E81EDEB0-1C97-4BEA-869B-C50E978BBC5D}" sibTransId="{8045864F-5FCD-436D-A258-271B50657E85}"/>
    <dgm:cxn modelId="{6A4EF8C9-0067-43B2-B4A3-7B26EF672B71}" type="presOf" srcId="{3CA6BEF8-AA2F-46DD-9DF3-561AA34B368A}" destId="{868DDE6C-47CC-4048-8370-D7CBA6CCE38D}" srcOrd="0" destOrd="1" presId="urn:microsoft.com/office/officeart/2005/8/layout/vList2"/>
    <dgm:cxn modelId="{91AADED0-D601-48AC-8BF3-732A87D9B32A}" srcId="{9602A625-F2F6-4A7C-8E38-94104056D340}" destId="{6315AF82-0A6C-4B5A-83D4-56D47ABAFD5A}" srcOrd="4" destOrd="0" parTransId="{125FCB69-DA04-44B7-89A1-25F1A8C00786}" sibTransId="{2A940AB2-1B50-414E-8CB5-50467E845E70}"/>
    <dgm:cxn modelId="{E13320D7-97F0-43F8-B97E-3F03CC6B79FE}" type="presOf" srcId="{9602A625-F2F6-4A7C-8E38-94104056D340}" destId="{AAEC3D85-6CB5-40B5-986D-9CAECB1EEA5E}" srcOrd="0" destOrd="0" presId="urn:microsoft.com/office/officeart/2005/8/layout/vList2"/>
    <dgm:cxn modelId="{167E8FF9-5DF6-4C0E-B8DD-58D72539DCF9}" type="presOf" srcId="{4EA5A2E5-C676-4D57-B7F5-595D22511EBF}" destId="{868DDE6C-47CC-4048-8370-D7CBA6CCE38D}" srcOrd="0" destOrd="2" presId="urn:microsoft.com/office/officeart/2005/8/layout/vList2"/>
    <dgm:cxn modelId="{9A348235-B320-4A97-B29A-A66CA6DAB7AF}" type="presParOf" srcId="{9C3704B9-CAFF-4D00-B3E9-1B1F60AAD42A}" destId="{AAEC3D85-6CB5-40B5-986D-9CAECB1EEA5E}" srcOrd="0" destOrd="0" presId="urn:microsoft.com/office/officeart/2005/8/layout/vList2"/>
    <dgm:cxn modelId="{17BC5BCF-0557-4FB2-8311-FA9325403CE6}" type="presParOf" srcId="{9C3704B9-CAFF-4D00-B3E9-1B1F60AAD42A}" destId="{868DDE6C-47CC-4048-8370-D7CBA6CCE38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C3D85-6CB5-40B5-986D-9CAECB1EEA5E}">
      <dsp:nvSpPr>
        <dsp:cNvPr id="0" name=""/>
        <dsp:cNvSpPr/>
      </dsp:nvSpPr>
      <dsp:spPr>
        <a:xfrm flipH="1" flipV="1">
          <a:off x="2474338" y="0"/>
          <a:ext cx="33696" cy="712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US" sz="500" kern="1200" dirty="0"/>
        </a:p>
      </dsp:txBody>
      <dsp:txXfrm rot="10800000">
        <a:off x="2474686" y="348"/>
        <a:ext cx="33000" cy="6426"/>
      </dsp:txXfrm>
    </dsp:sp>
    <dsp:sp modelId="{868DDE6C-47CC-4048-8370-D7CBA6CCE38D}">
      <dsp:nvSpPr>
        <dsp:cNvPr id="0" name=""/>
        <dsp:cNvSpPr/>
      </dsp:nvSpPr>
      <dsp:spPr>
        <a:xfrm>
          <a:off x="0" y="11704"/>
          <a:ext cx="4982373" cy="554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90"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Pressure needs to build on federal policy-makers to respond—600,000 NYC residents will lose UI benefits and the national eviction moratorium expires at the end of the year.</a:t>
          </a:r>
        </a:p>
        <a:p>
          <a:pPr marL="228600" lvl="1" indent="-228600" algn="l" defTabSz="933450">
            <a:lnSpc>
              <a:spcPct val="90000"/>
            </a:lnSpc>
            <a:spcBef>
              <a:spcPct val="0"/>
            </a:spcBef>
            <a:spcAft>
              <a:spcPct val="20000"/>
            </a:spcAft>
            <a:buChar char="•"/>
          </a:pPr>
          <a:r>
            <a:rPr lang="en-US" sz="2100" kern="1200" dirty="0"/>
            <a:t>Unemployed and small businesses (and state and local governments, MTA, etc.) need additional Federal economic support.</a:t>
          </a:r>
        </a:p>
        <a:p>
          <a:pPr marL="228600" lvl="1" indent="-228600" algn="l" defTabSz="933450">
            <a:lnSpc>
              <a:spcPct val="90000"/>
            </a:lnSpc>
            <a:spcBef>
              <a:spcPct val="0"/>
            </a:spcBef>
            <a:spcAft>
              <a:spcPct val="20000"/>
            </a:spcAft>
            <a:buChar char="•"/>
          </a:pPr>
          <a:r>
            <a:rPr lang="en-US" sz="2100" kern="1200" dirty="0"/>
            <a:t>Need state and federal policy changes to improve social &amp; worker safety net and work supports, particularly for childcare.</a:t>
          </a:r>
          <a:endParaRPr lang="en-US" sz="1100" kern="1200" dirty="0"/>
        </a:p>
        <a:p>
          <a:pPr marL="228600" lvl="1" indent="-228600" algn="l" defTabSz="933450">
            <a:lnSpc>
              <a:spcPct val="90000"/>
            </a:lnSpc>
            <a:spcBef>
              <a:spcPct val="0"/>
            </a:spcBef>
            <a:spcAft>
              <a:spcPct val="20000"/>
            </a:spcAft>
            <a:buChar char="•"/>
          </a:pPr>
          <a:r>
            <a:rPr lang="en-US" sz="2100" kern="1200" dirty="0"/>
            <a:t>Ultimately, we’ll need national policy responses to the jobs hole Covid-19 has put us in, and to restore sectors like tourism and arts and entertainment.</a:t>
          </a:r>
        </a:p>
        <a:p>
          <a:pPr marL="228600" lvl="1" indent="-228600" algn="l" defTabSz="933450">
            <a:lnSpc>
              <a:spcPct val="90000"/>
            </a:lnSpc>
            <a:spcBef>
              <a:spcPct val="0"/>
            </a:spcBef>
            <a:spcAft>
              <a:spcPct val="20000"/>
            </a:spcAft>
            <a:buChar char="•"/>
          </a:pPr>
          <a:r>
            <a:rPr lang="en-US" sz="2100" kern="1200" dirty="0"/>
            <a:t>=&gt; Our hospitality report will be released in the coming weeks.</a:t>
          </a:r>
        </a:p>
      </dsp:txBody>
      <dsp:txXfrm>
        <a:off x="0" y="11704"/>
        <a:ext cx="4982373" cy="55463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11/16/2020</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11/16/2020</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6EFE9D-3260-4192-996F-D9F665FB8C95}" type="slidenum">
              <a:rPr lang="en-US" smtClean="0"/>
              <a:t>18</a:t>
            </a:fld>
            <a:endParaRPr lang="en-US"/>
          </a:p>
        </p:txBody>
      </p:sp>
    </p:spTree>
    <p:extLst>
      <p:ext uri="{BB962C8B-B14F-4D97-AF65-F5344CB8AC3E}">
        <p14:creationId xmlns:p14="http://schemas.microsoft.com/office/powerpoint/2010/main" val="868371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EFAF96-5E9D-4E05-9361-A8437C6909B9}" type="slidenum">
              <a:rPr lang="en-US" smtClean="0"/>
              <a:t>20</a:t>
            </a:fld>
            <a:endParaRPr lang="en-US"/>
          </a:p>
        </p:txBody>
      </p:sp>
    </p:spTree>
    <p:extLst>
      <p:ext uri="{BB962C8B-B14F-4D97-AF65-F5344CB8AC3E}">
        <p14:creationId xmlns:p14="http://schemas.microsoft.com/office/powerpoint/2010/main" val="150733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1A751-636A-4F9E-BA1B-4A759369F40C}" type="datetime1">
              <a:rPr lang="en-US" smtClean="0"/>
              <a:t>11/16/2020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8A51C-286B-4051-A744-72ABACED0615}" type="datetime1">
              <a:rPr lang="en-US" smtClean="0"/>
              <a:t>11/16/2020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D1D72-B9D6-4464-9EE2-F85A0152E82D}" type="datetime1">
              <a:rPr lang="en-US" smtClean="0"/>
              <a:t>11/16/2020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C00E-BD1E-4770-B4FB-9BCA3B6E11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EF94D-2D5E-477F-A8FB-E39D3260BEA0}"/>
              </a:ext>
            </a:extLst>
          </p:cNvPr>
          <p:cNvSpPr>
            <a:spLocks noGrp="1"/>
          </p:cNvSpPr>
          <p:nvPr>
            <p:ph type="dt" sz="half" idx="10"/>
          </p:nvPr>
        </p:nvSpPr>
        <p:spPr/>
        <p:txBody>
          <a:bodyPr/>
          <a:lstStyle/>
          <a:p>
            <a:fld id="{9007071D-8A1F-4D98-BF82-6A9FB71F3E36}" type="datetime1">
              <a:rPr lang="en-US" smtClean="0"/>
              <a:t>11/16/2020</a:t>
            </a:fld>
            <a:endParaRPr lang="en-US"/>
          </a:p>
        </p:txBody>
      </p:sp>
      <p:sp>
        <p:nvSpPr>
          <p:cNvPr id="4" name="Footer Placeholder 3">
            <a:extLst>
              <a:ext uri="{FF2B5EF4-FFF2-40B4-BE49-F238E27FC236}">
                <a16:creationId xmlns:a16="http://schemas.microsoft.com/office/drawing/2014/main" id="{B7CC45B7-5F29-4523-B265-511F197563A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63AC3DF-F7DC-4AF3-98A6-9D8952B852C4}"/>
              </a:ext>
            </a:extLst>
          </p:cNvPr>
          <p:cNvSpPr>
            <a:spLocks noGrp="1"/>
          </p:cNvSpPr>
          <p:nvPr>
            <p:ph type="sldNum" sz="quarter" idx="12"/>
          </p:nvPr>
        </p:nvSpPr>
        <p:spPr/>
        <p:txBody>
          <a:bodyPr/>
          <a:lstStyle/>
          <a:p>
            <a:fld id="{95753DFF-8885-4DF9-B834-09ADC70E4708}" type="slidenum">
              <a:rPr lang="en-US" smtClean="0"/>
              <a:t>‹#›</a:t>
            </a:fld>
            <a:endParaRPr lang="en-US"/>
          </a:p>
        </p:txBody>
      </p:sp>
    </p:spTree>
    <p:extLst>
      <p:ext uri="{BB962C8B-B14F-4D97-AF65-F5344CB8AC3E}">
        <p14:creationId xmlns:p14="http://schemas.microsoft.com/office/powerpoint/2010/main" val="309022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ED8E3F-187B-4E66-A9FF-C39CE8DF6CD3}" type="datetime1">
              <a:rPr lang="en-US" smtClean="0"/>
              <a:t>11/16/2020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1955-7EE3-4070-97E0-9361FEE11D44}" type="datetime1">
              <a:rPr lang="en-US" smtClean="0"/>
              <a:t>11/16/2020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07B41-6881-4EB4-8E5D-9D0774301090}" type="datetime1">
              <a:rPr lang="en-US" smtClean="0"/>
              <a:t>11/16/2020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B9C81-E0C4-4D8C-9A32-ACF077D76360}" type="datetime1">
              <a:rPr lang="en-US" smtClean="0"/>
              <a:t>11/16/2020</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E13F6F-2388-458A-997F-695C63EEF979}" type="datetime1">
              <a:rPr lang="en-US" smtClean="0"/>
              <a:t>11/16/2020</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21741-CC98-4C03-9FF6-AF9436E44103}" type="datetime1">
              <a:rPr lang="en-US" smtClean="0"/>
              <a:t>11/16/2020</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BE4B8-2487-4B20-AB89-A00A959BA511}" type="datetime1">
              <a:rPr lang="en-US" smtClean="0"/>
              <a:t>11/16/2020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DDE98-D6C9-4B35-83AB-F70A24F9BD50}" type="datetime1">
              <a:rPr lang="en-US" smtClean="0"/>
              <a:t>11/16/2020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D541-E3E2-477A-9ECD-D9E396CBFC5F}" type="datetime1">
              <a:rPr lang="en-US" smtClean="0"/>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B0941-51AE-425C-8B0E-295E9DBB2D7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2F0CD5-236E-4F63-A119-84E36E0E750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6C6AF-FA30-4F09-ADFB-60722DFFDC3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AF616B-DDAB-42EE-A4CD-0BD5EA0E9AF9}" type="datetime1">
              <a:rPr lang="en-US" smtClean="0"/>
              <a:t>11/16/2020</a:t>
            </a:fld>
            <a:endParaRPr lang="en-US"/>
          </a:p>
        </p:txBody>
      </p:sp>
      <p:sp>
        <p:nvSpPr>
          <p:cNvPr id="5" name="Footer Placeholder 4">
            <a:extLst>
              <a:ext uri="{FF2B5EF4-FFF2-40B4-BE49-F238E27FC236}">
                <a16:creationId xmlns:a16="http://schemas.microsoft.com/office/drawing/2014/main" id="{BA76BFF3-A740-4DCF-A4C0-2B191038C92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Center for New York City Affairs</a:t>
            </a:r>
          </a:p>
        </p:txBody>
      </p:sp>
      <p:sp>
        <p:nvSpPr>
          <p:cNvPr id="6" name="Slide Number Placeholder 5">
            <a:extLst>
              <a:ext uri="{FF2B5EF4-FFF2-40B4-BE49-F238E27FC236}">
                <a16:creationId xmlns:a16="http://schemas.microsoft.com/office/drawing/2014/main" id="{A4E7F937-1170-4277-B9B6-25D0F455D8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53DFF-8885-4DF9-B834-09ADC70E4708}" type="slidenum">
              <a:rPr lang="en-US" smtClean="0"/>
              <a:t>‹#›</a:t>
            </a:fld>
            <a:endParaRPr lang="en-US"/>
          </a:p>
        </p:txBody>
      </p:sp>
    </p:spTree>
    <p:extLst>
      <p:ext uri="{BB962C8B-B14F-4D97-AF65-F5344CB8AC3E}">
        <p14:creationId xmlns:p14="http://schemas.microsoft.com/office/powerpoint/2010/main" val="3063047022"/>
      </p:ext>
    </p:extLst>
  </p:cSld>
  <p:clrMap bg1="lt1" tx1="dk1" bg2="lt2" tx2="dk2" accent1="accent1" accent2="accent2" accent3="accent3" accent4="accent4" accent5="accent5" accent6="accent6" hlink="hlink" folHlink="folHlink"/>
  <p:sldLayoutIdLst>
    <p:sldLayoutId id="2147483654"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rgbClr val="5B49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3B93832-6514-44F4-849B-5EE2C8A2337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928939"/>
            <a:ext cx="294894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849" y="431657"/>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4656105" y="431657"/>
            <a:ext cx="3903849" cy="6197743"/>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r>
              <a:rPr lang="en-US" sz="2200" b="1" dirty="0">
                <a:latin typeface="Cambria" panose="02040503050406030204" pitchFamily="18" charset="0"/>
              </a:rPr>
              <a:t>The labor market implications of the Covid-19 impact on NYC’s hospitality industry</a:t>
            </a:r>
            <a:br>
              <a:rPr lang="en-US" sz="2200" b="1" dirty="0">
                <a:latin typeface="Cambria" panose="02040503050406030204" pitchFamily="18" charset="0"/>
              </a:rPr>
            </a:br>
            <a:r>
              <a:rPr lang="en-US" sz="2800" b="1" dirty="0">
                <a:latin typeface="Cambria" panose="02040503050406030204" pitchFamily="18" charset="0"/>
              </a:rPr>
              <a:t> </a:t>
            </a:r>
            <a:br>
              <a:rPr lang="en-US" sz="2800" b="1" dirty="0">
                <a:latin typeface="Cambria" panose="02040503050406030204" pitchFamily="18" charset="0"/>
              </a:rPr>
            </a:br>
            <a:br>
              <a:rPr lang="en-US" sz="2200" b="1" dirty="0">
                <a:latin typeface="Cambria" panose="02040503050406030204" pitchFamily="18" charset="0"/>
              </a:rPr>
            </a:br>
            <a:r>
              <a:rPr lang="en-US" sz="2000" b="1" dirty="0">
                <a:latin typeface="Cambria" panose="02040503050406030204" pitchFamily="18" charset="0"/>
              </a:rPr>
              <a:t> </a:t>
            </a:r>
            <a:r>
              <a:rPr lang="en-US" sz="2000" dirty="0">
                <a:latin typeface="Cambria" panose="02040503050406030204" pitchFamily="18" charset="0"/>
              </a:rPr>
              <a:t>James A. Parrott</a:t>
            </a:r>
            <a:br>
              <a:rPr lang="en-US" sz="2000" dirty="0">
                <a:latin typeface="Cambria" panose="02040503050406030204" pitchFamily="18" charset="0"/>
              </a:rPr>
            </a:br>
            <a:r>
              <a:rPr lang="en-US" sz="2000" dirty="0">
                <a:latin typeface="Cambria" panose="02040503050406030204" pitchFamily="18" charset="0"/>
              </a:rPr>
              <a:t> Center for New York City Affairs at    The New School</a:t>
            </a:r>
            <a:br>
              <a:rPr lang="en-US" sz="20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2200" dirty="0">
                <a:latin typeface="Cambria" panose="02040503050406030204" pitchFamily="18" charset="0"/>
              </a:rPr>
            </a:br>
            <a:r>
              <a:rPr lang="en-US" sz="2000" dirty="0">
                <a:latin typeface="Cambria" panose="02040503050406030204" pitchFamily="18" charset="0"/>
              </a:rPr>
              <a:t>WPTI Employer Symposium Series—Hospitality</a:t>
            </a:r>
            <a:r>
              <a:rPr lang="en-US" sz="1800" dirty="0">
                <a:latin typeface="Cambria" panose="02040503050406030204" pitchFamily="18" charset="0"/>
              </a:rPr>
              <a:t>, November 17,  2020</a:t>
            </a:r>
            <a:br>
              <a:rPr lang="en-US" sz="2000" dirty="0">
                <a:latin typeface="Cambria" panose="02040503050406030204" pitchFamily="18" charset="0"/>
              </a:rPr>
            </a:br>
            <a:br>
              <a:rPr lang="en-US" sz="2000" dirty="0">
                <a:latin typeface="Cambria" panose="02040503050406030204" pitchFamily="18" charset="0"/>
              </a:rPr>
            </a:br>
            <a:r>
              <a:rPr lang="en-US" sz="1600" dirty="0">
                <a:latin typeface="Cambria" panose="02040503050406030204" pitchFamily="18" charset="0"/>
              </a:rPr>
              <a:t>Funding support provided by Robin Hood Foundation, JPMorgan Chase Foundation, New York City Workforce Development Fund, New York Community Trust,  21</a:t>
            </a:r>
            <a:r>
              <a:rPr lang="en-US" sz="1600" baseline="30000" dirty="0">
                <a:latin typeface="Cambria" panose="02040503050406030204" pitchFamily="18" charset="0"/>
              </a:rPr>
              <a:t>st</a:t>
            </a:r>
            <a:r>
              <a:rPr lang="en-US" sz="1600" dirty="0">
                <a:latin typeface="Cambria" panose="02040503050406030204" pitchFamily="18" charset="0"/>
              </a:rPr>
              <a:t> Century ILGWU Heritage Fund, and Consortium for Worker Education</a:t>
            </a:r>
            <a:br>
              <a:rPr lang="en-US" sz="1600" dirty="0">
                <a:latin typeface="Cambria" panose="02040503050406030204" pitchFamily="18" charset="0"/>
              </a:rPr>
            </a:br>
            <a:br>
              <a:rPr lang="en-US" sz="2000"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a:off x="479191" y="4013165"/>
            <a:ext cx="3153009" cy="2205732"/>
          </a:xfrm>
        </p:spPr>
        <p:txBody>
          <a:bodyPr anchor="t">
            <a:normAutofit lnSpcReduction="1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354372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1471-F61C-4438-ABD0-C4B76CE93416}"/>
              </a:ext>
            </a:extLst>
          </p:cNvPr>
          <p:cNvSpPr>
            <a:spLocks noGrp="1"/>
          </p:cNvSpPr>
          <p:nvPr>
            <p:ph type="title"/>
          </p:nvPr>
        </p:nvSpPr>
        <p:spPr/>
        <p:txBody>
          <a:bodyPr>
            <a:normAutofit fontScale="90000"/>
          </a:bodyPr>
          <a:lstStyle/>
          <a:p>
            <a:pPr algn="l"/>
            <a:r>
              <a:rPr lang="en-US" sz="2800" b="1" dirty="0">
                <a:latin typeface="+mn-lt"/>
              </a:rPr>
              <a:t>NYC Hospitality workers had larger wage gains 2011-19 than most private sector workers, although avg. wages generally lower except for Manhattan hotel workers (many are union)</a:t>
            </a:r>
          </a:p>
        </p:txBody>
      </p:sp>
      <p:pic>
        <p:nvPicPr>
          <p:cNvPr id="6" name="Content Placeholder 5">
            <a:extLst>
              <a:ext uri="{FF2B5EF4-FFF2-40B4-BE49-F238E27FC236}">
                <a16:creationId xmlns:a16="http://schemas.microsoft.com/office/drawing/2014/main" id="{32BA71AE-0FB8-4B47-BC2E-79C1A1CAB186}"/>
              </a:ext>
            </a:extLst>
          </p:cNvPr>
          <p:cNvPicPr>
            <a:picLocks noGrp="1" noChangeAspect="1"/>
          </p:cNvPicPr>
          <p:nvPr>
            <p:ph idx="1"/>
          </p:nvPr>
        </p:nvPicPr>
        <p:blipFill>
          <a:blip r:embed="rId2"/>
          <a:stretch>
            <a:fillRect/>
          </a:stretch>
        </p:blipFill>
        <p:spPr>
          <a:xfrm>
            <a:off x="609600" y="1600200"/>
            <a:ext cx="7848600" cy="4525963"/>
          </a:xfrm>
          <a:prstGeom prst="rect">
            <a:avLst/>
          </a:prstGeom>
        </p:spPr>
      </p:pic>
      <p:sp>
        <p:nvSpPr>
          <p:cNvPr id="4" name="Footer Placeholder 3">
            <a:extLst>
              <a:ext uri="{FF2B5EF4-FFF2-40B4-BE49-F238E27FC236}">
                <a16:creationId xmlns:a16="http://schemas.microsoft.com/office/drawing/2014/main" id="{784AE26F-612C-4CEA-904E-D1D0BB355B1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F33C6D59-0379-4CFF-8154-1E210C2F6954}"/>
              </a:ext>
            </a:extLst>
          </p:cNvPr>
          <p:cNvSpPr>
            <a:spLocks noGrp="1"/>
          </p:cNvSpPr>
          <p:nvPr>
            <p:ph type="sldNum" sz="quarter" idx="12"/>
          </p:nvPr>
        </p:nvSpPr>
        <p:spPr/>
        <p:txBody>
          <a:bodyPr/>
          <a:lstStyle/>
          <a:p>
            <a:fld id="{B330FB8B-015B-4BB6-AD14-7BEA45E4DF49}" type="slidenum">
              <a:rPr lang="en-US" smtClean="0"/>
              <a:t>10</a:t>
            </a:fld>
            <a:endParaRPr lang="en-US"/>
          </a:p>
        </p:txBody>
      </p:sp>
    </p:spTree>
    <p:extLst>
      <p:ext uri="{BB962C8B-B14F-4D97-AF65-F5344CB8AC3E}">
        <p14:creationId xmlns:p14="http://schemas.microsoft.com/office/powerpoint/2010/main" val="101700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1C79-0F4C-41E8-89A3-6F4F850474B0}"/>
              </a:ext>
            </a:extLst>
          </p:cNvPr>
          <p:cNvSpPr>
            <a:spLocks noGrp="1"/>
          </p:cNvSpPr>
          <p:nvPr>
            <p:ph type="title"/>
          </p:nvPr>
        </p:nvSpPr>
        <p:spPr/>
        <p:txBody>
          <a:bodyPr>
            <a:normAutofit fontScale="90000"/>
          </a:bodyPr>
          <a:lstStyle/>
          <a:p>
            <a:pPr algn="l"/>
            <a:r>
              <a:rPr lang="en-US" sz="2800" b="1" dirty="0"/>
              <a:t>Jobs in Full-serve restaurants, contractors, caterers and bars are still down more than half, hotels by 42%, and limited-serve and coffee shops down by 23%</a:t>
            </a:r>
          </a:p>
        </p:txBody>
      </p:sp>
      <p:pic>
        <p:nvPicPr>
          <p:cNvPr id="8" name="Content Placeholder 7">
            <a:extLst>
              <a:ext uri="{FF2B5EF4-FFF2-40B4-BE49-F238E27FC236}">
                <a16:creationId xmlns:a16="http://schemas.microsoft.com/office/drawing/2014/main" id="{F7C7829C-BC8E-456A-B4C6-AE0C201DA6DC}"/>
              </a:ext>
            </a:extLst>
          </p:cNvPr>
          <p:cNvPicPr>
            <a:picLocks noGrp="1" noChangeAspect="1"/>
          </p:cNvPicPr>
          <p:nvPr>
            <p:ph idx="1"/>
          </p:nvPr>
        </p:nvPicPr>
        <p:blipFill>
          <a:blip r:embed="rId2"/>
          <a:stretch>
            <a:fillRect/>
          </a:stretch>
        </p:blipFill>
        <p:spPr>
          <a:xfrm>
            <a:off x="457201" y="1676401"/>
            <a:ext cx="8084660" cy="4572000"/>
          </a:xfrm>
          <a:prstGeom prst="rect">
            <a:avLst/>
          </a:prstGeom>
        </p:spPr>
      </p:pic>
      <p:sp>
        <p:nvSpPr>
          <p:cNvPr id="4" name="Footer Placeholder 3">
            <a:extLst>
              <a:ext uri="{FF2B5EF4-FFF2-40B4-BE49-F238E27FC236}">
                <a16:creationId xmlns:a16="http://schemas.microsoft.com/office/drawing/2014/main" id="{25BCC84C-C643-4A1F-8104-91D46AF39E82}"/>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D3F1C388-CD1F-49E0-9BD6-2E200DD9996F}"/>
              </a:ext>
            </a:extLst>
          </p:cNvPr>
          <p:cNvSpPr>
            <a:spLocks noGrp="1"/>
          </p:cNvSpPr>
          <p:nvPr>
            <p:ph type="sldNum" sz="quarter" idx="12"/>
          </p:nvPr>
        </p:nvSpPr>
        <p:spPr/>
        <p:txBody>
          <a:bodyPr/>
          <a:lstStyle/>
          <a:p>
            <a:fld id="{B330FB8B-015B-4BB6-AD14-7BEA45E4DF49}" type="slidenum">
              <a:rPr lang="en-US" smtClean="0"/>
              <a:t>11</a:t>
            </a:fld>
            <a:endParaRPr lang="en-US"/>
          </a:p>
        </p:txBody>
      </p:sp>
    </p:spTree>
    <p:extLst>
      <p:ext uri="{BB962C8B-B14F-4D97-AF65-F5344CB8AC3E}">
        <p14:creationId xmlns:p14="http://schemas.microsoft.com/office/powerpoint/2010/main" val="333032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0E793-F44F-4AC6-BFB6-EA8CEC1CD8F3}"/>
              </a:ext>
            </a:extLst>
          </p:cNvPr>
          <p:cNvSpPr>
            <a:spLocks noGrp="1"/>
          </p:cNvSpPr>
          <p:nvPr>
            <p:ph type="title"/>
          </p:nvPr>
        </p:nvSpPr>
        <p:spPr>
          <a:xfrm>
            <a:off x="628651" y="963877"/>
            <a:ext cx="2474594" cy="4930246"/>
          </a:xfrm>
        </p:spPr>
        <p:txBody>
          <a:bodyPr>
            <a:normAutofit/>
          </a:bodyPr>
          <a:lstStyle/>
          <a:p>
            <a:pPr algn="r"/>
            <a:r>
              <a:rPr lang="en-US" sz="3100" dirty="0">
                <a:solidFill>
                  <a:schemeClr val="accent1"/>
                </a:solidFill>
              </a:rPr>
              <a:t>Demographics of NYC Hospitality workers compared to all NYC wage workers</a:t>
            </a:r>
            <a:br>
              <a:rPr lang="en-US" sz="3100" dirty="0">
                <a:solidFill>
                  <a:schemeClr val="accent1"/>
                </a:solidFill>
              </a:rPr>
            </a:br>
            <a:endParaRPr lang="en-US" sz="3100"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9934476-A742-40D5-BCC9-955E1FE4D056}"/>
              </a:ext>
            </a:extLst>
          </p:cNvPr>
          <p:cNvSpPr>
            <a:spLocks noGrp="1"/>
          </p:cNvSpPr>
          <p:nvPr>
            <p:ph idx="1"/>
          </p:nvPr>
        </p:nvSpPr>
        <p:spPr>
          <a:xfrm>
            <a:off x="3732023" y="963877"/>
            <a:ext cx="5030976" cy="4930246"/>
          </a:xfrm>
        </p:spPr>
        <p:txBody>
          <a:bodyPr anchor="ctr">
            <a:normAutofit/>
          </a:bodyPr>
          <a:lstStyle/>
          <a:p>
            <a:endParaRPr lang="en-US" sz="2000" dirty="0"/>
          </a:p>
          <a:p>
            <a:r>
              <a:rPr lang="en-US" sz="2000" dirty="0"/>
              <a:t>All Hospitality workers are:</a:t>
            </a:r>
          </a:p>
          <a:p>
            <a:pPr lvl="1">
              <a:buFont typeface="Courier New" panose="02070309020205020404" pitchFamily="49" charset="0"/>
              <a:buChar char="o"/>
            </a:pPr>
            <a:r>
              <a:rPr lang="en-US" sz="1600" dirty="0"/>
              <a:t>More likely to be workers of color (80% vs. 66%)</a:t>
            </a:r>
          </a:p>
          <a:p>
            <a:pPr lvl="1">
              <a:buFont typeface="Courier New" panose="02070309020205020404" pitchFamily="49" charset="0"/>
              <a:buChar char="o"/>
            </a:pPr>
            <a:r>
              <a:rPr lang="en-US" sz="1600" dirty="0"/>
              <a:t>More likely to be immigrant (61% vs. 48%)</a:t>
            </a:r>
          </a:p>
          <a:p>
            <a:pPr lvl="1">
              <a:buFont typeface="Courier New" panose="02070309020205020404" pitchFamily="49" charset="0"/>
              <a:buChar char="o"/>
            </a:pPr>
            <a:r>
              <a:rPr lang="en-US" sz="1600" dirty="0"/>
              <a:t>Less likely to have a coll. Deg. (23% vs. 48%)</a:t>
            </a:r>
          </a:p>
          <a:p>
            <a:pPr lvl="1">
              <a:buFont typeface="Courier New" panose="02070309020205020404" pitchFamily="49" charset="0"/>
              <a:buChar char="o"/>
            </a:pPr>
            <a:endParaRPr lang="en-US" sz="800" dirty="0"/>
          </a:p>
          <a:p>
            <a:r>
              <a:rPr lang="en-US" sz="2000" dirty="0"/>
              <a:t>Hotel workers are :</a:t>
            </a:r>
          </a:p>
          <a:p>
            <a:pPr lvl="1">
              <a:buFont typeface="Courier New" panose="02070309020205020404" pitchFamily="49" charset="0"/>
              <a:buChar char="o"/>
            </a:pPr>
            <a:r>
              <a:rPr lang="en-US" sz="1600" dirty="0"/>
              <a:t>More likely to be female</a:t>
            </a:r>
          </a:p>
          <a:p>
            <a:pPr lvl="1">
              <a:buFont typeface="Courier New" panose="02070309020205020404" pitchFamily="49" charset="0"/>
              <a:buChar char="o"/>
            </a:pPr>
            <a:r>
              <a:rPr lang="en-US" sz="1600" dirty="0"/>
              <a:t>Older (55% 40+ vs. 47%)</a:t>
            </a:r>
          </a:p>
          <a:p>
            <a:pPr lvl="1">
              <a:buFont typeface="Courier New" panose="02070309020205020404" pitchFamily="49" charset="0"/>
              <a:buChar char="o"/>
            </a:pPr>
            <a:r>
              <a:rPr lang="en-US" sz="1600" dirty="0"/>
              <a:t>Slightly more likely to be full-time</a:t>
            </a:r>
          </a:p>
          <a:p>
            <a:pPr marL="0" indent="0">
              <a:buNone/>
            </a:pPr>
            <a:endParaRPr lang="en-US" sz="1000" dirty="0"/>
          </a:p>
          <a:p>
            <a:r>
              <a:rPr lang="en-US" sz="2000" dirty="0"/>
              <a:t>Rest. and other food service workers are:</a:t>
            </a:r>
          </a:p>
          <a:p>
            <a:pPr lvl="1">
              <a:buFont typeface="Courier New" panose="02070309020205020404" pitchFamily="49" charset="0"/>
              <a:buChar char="o"/>
            </a:pPr>
            <a:r>
              <a:rPr lang="en-US" sz="1600" dirty="0"/>
              <a:t>More likely to be male</a:t>
            </a:r>
          </a:p>
          <a:p>
            <a:pPr lvl="1">
              <a:buFont typeface="Courier New" panose="02070309020205020404" pitchFamily="49" charset="0"/>
              <a:buChar char="o"/>
            </a:pPr>
            <a:r>
              <a:rPr lang="en-US" sz="1600" dirty="0"/>
              <a:t>Young, with twice the share of 18-24 workers and half the share of 55+ workers</a:t>
            </a:r>
          </a:p>
          <a:p>
            <a:pPr lvl="1">
              <a:buFont typeface="Courier New" panose="02070309020205020404" pitchFamily="49" charset="0"/>
              <a:buChar char="o"/>
            </a:pPr>
            <a:r>
              <a:rPr lang="en-US" sz="1600" dirty="0"/>
              <a:t>More likely to receive food stamps (24% vs. 16%)</a:t>
            </a:r>
          </a:p>
          <a:p>
            <a:pPr lvl="1">
              <a:buFont typeface="Courier New" panose="02070309020205020404" pitchFamily="49" charset="0"/>
              <a:buChar char="o"/>
            </a:pPr>
            <a:endParaRPr lang="en-US" sz="1600" dirty="0"/>
          </a:p>
        </p:txBody>
      </p:sp>
      <p:sp>
        <p:nvSpPr>
          <p:cNvPr id="4" name="Footer Placeholder 3">
            <a:extLst>
              <a:ext uri="{FF2B5EF4-FFF2-40B4-BE49-F238E27FC236}">
                <a16:creationId xmlns:a16="http://schemas.microsoft.com/office/drawing/2014/main" id="{1D42B885-11C5-402B-97A6-0A39316B1EE4}"/>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797E3C6E-903B-4557-80C8-85E07802AC4C}"/>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12</a:t>
            </a:fld>
            <a:endParaRPr lang="en-US" sz="900">
              <a:solidFill>
                <a:schemeClr val="tx1">
                  <a:alpha val="80000"/>
                </a:schemeClr>
              </a:solidFill>
            </a:endParaRPr>
          </a:p>
        </p:txBody>
      </p:sp>
    </p:spTree>
    <p:extLst>
      <p:ext uri="{BB962C8B-B14F-4D97-AF65-F5344CB8AC3E}">
        <p14:creationId xmlns:p14="http://schemas.microsoft.com/office/powerpoint/2010/main" val="210930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39AB-320E-4083-B579-1028096040EA}"/>
              </a:ext>
            </a:extLst>
          </p:cNvPr>
          <p:cNvSpPr>
            <a:spLocks noGrp="1"/>
          </p:cNvSpPr>
          <p:nvPr>
            <p:ph type="title"/>
          </p:nvPr>
        </p:nvSpPr>
        <p:spPr>
          <a:xfrm>
            <a:off x="457200" y="274638"/>
            <a:ext cx="8229600" cy="868362"/>
          </a:xfrm>
        </p:spPr>
        <p:txBody>
          <a:bodyPr>
            <a:normAutofit/>
          </a:bodyPr>
          <a:lstStyle/>
          <a:p>
            <a:pPr algn="l"/>
            <a:r>
              <a:rPr lang="en-US" sz="3200" b="1" dirty="0"/>
              <a:t>15 leading occupations, NY Hotel industry</a:t>
            </a:r>
          </a:p>
        </p:txBody>
      </p:sp>
      <p:pic>
        <p:nvPicPr>
          <p:cNvPr id="6" name="Content Placeholder 5">
            <a:extLst>
              <a:ext uri="{FF2B5EF4-FFF2-40B4-BE49-F238E27FC236}">
                <a16:creationId xmlns:a16="http://schemas.microsoft.com/office/drawing/2014/main" id="{57B7BE5C-7165-4E40-AB35-85942F9D0CF1}"/>
              </a:ext>
            </a:extLst>
          </p:cNvPr>
          <p:cNvPicPr>
            <a:picLocks noGrp="1" noChangeAspect="1"/>
          </p:cNvPicPr>
          <p:nvPr>
            <p:ph idx="1"/>
          </p:nvPr>
        </p:nvPicPr>
        <p:blipFill>
          <a:blip r:embed="rId2"/>
          <a:stretch>
            <a:fillRect/>
          </a:stretch>
        </p:blipFill>
        <p:spPr>
          <a:xfrm>
            <a:off x="559102" y="1219200"/>
            <a:ext cx="8025796" cy="4983163"/>
          </a:xfrm>
          <a:prstGeom prst="rect">
            <a:avLst/>
          </a:prstGeom>
        </p:spPr>
      </p:pic>
      <p:sp>
        <p:nvSpPr>
          <p:cNvPr id="4" name="Footer Placeholder 3">
            <a:extLst>
              <a:ext uri="{FF2B5EF4-FFF2-40B4-BE49-F238E27FC236}">
                <a16:creationId xmlns:a16="http://schemas.microsoft.com/office/drawing/2014/main" id="{CC015900-7A05-4F91-85D6-14B1D2EDFD86}"/>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9105779F-02DD-4A26-9E4D-CBEA86006B52}"/>
              </a:ext>
            </a:extLst>
          </p:cNvPr>
          <p:cNvSpPr>
            <a:spLocks noGrp="1"/>
          </p:cNvSpPr>
          <p:nvPr>
            <p:ph type="sldNum" sz="quarter" idx="12"/>
          </p:nvPr>
        </p:nvSpPr>
        <p:spPr/>
        <p:txBody>
          <a:bodyPr/>
          <a:lstStyle/>
          <a:p>
            <a:fld id="{B330FB8B-015B-4BB6-AD14-7BEA45E4DF49}" type="slidenum">
              <a:rPr lang="en-US" smtClean="0"/>
              <a:t>13</a:t>
            </a:fld>
            <a:endParaRPr lang="en-US"/>
          </a:p>
        </p:txBody>
      </p:sp>
    </p:spTree>
    <p:extLst>
      <p:ext uri="{BB962C8B-B14F-4D97-AF65-F5344CB8AC3E}">
        <p14:creationId xmlns:p14="http://schemas.microsoft.com/office/powerpoint/2010/main" val="372449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5A03-B34A-485F-8443-7A53EF1CC77C}"/>
              </a:ext>
            </a:extLst>
          </p:cNvPr>
          <p:cNvSpPr>
            <a:spLocks noGrp="1"/>
          </p:cNvSpPr>
          <p:nvPr>
            <p:ph type="title"/>
          </p:nvPr>
        </p:nvSpPr>
        <p:spPr/>
        <p:txBody>
          <a:bodyPr>
            <a:normAutofit/>
          </a:bodyPr>
          <a:lstStyle/>
          <a:p>
            <a:pPr algn="l"/>
            <a:r>
              <a:rPr lang="en-US" sz="3200" b="1" dirty="0"/>
              <a:t>15 leading occupations, NYC Food Services</a:t>
            </a:r>
            <a:endParaRPr lang="en-US" sz="3200" dirty="0"/>
          </a:p>
        </p:txBody>
      </p:sp>
      <p:pic>
        <p:nvPicPr>
          <p:cNvPr id="6" name="Content Placeholder 5">
            <a:extLst>
              <a:ext uri="{FF2B5EF4-FFF2-40B4-BE49-F238E27FC236}">
                <a16:creationId xmlns:a16="http://schemas.microsoft.com/office/drawing/2014/main" id="{67351C22-709B-4CF8-816C-AFDE7F656FA5}"/>
              </a:ext>
            </a:extLst>
          </p:cNvPr>
          <p:cNvPicPr>
            <a:picLocks noGrp="1" noChangeAspect="1"/>
          </p:cNvPicPr>
          <p:nvPr>
            <p:ph idx="1"/>
          </p:nvPr>
        </p:nvPicPr>
        <p:blipFill>
          <a:blip r:embed="rId2"/>
          <a:stretch>
            <a:fillRect/>
          </a:stretch>
        </p:blipFill>
        <p:spPr>
          <a:xfrm>
            <a:off x="685800" y="1143000"/>
            <a:ext cx="7772399" cy="4983163"/>
          </a:xfrm>
          <a:prstGeom prst="rect">
            <a:avLst/>
          </a:prstGeom>
        </p:spPr>
      </p:pic>
      <p:sp>
        <p:nvSpPr>
          <p:cNvPr id="4" name="Footer Placeholder 3">
            <a:extLst>
              <a:ext uri="{FF2B5EF4-FFF2-40B4-BE49-F238E27FC236}">
                <a16:creationId xmlns:a16="http://schemas.microsoft.com/office/drawing/2014/main" id="{040C469B-D960-45A5-A74D-67EF2F9861E7}"/>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BDFE9C86-7457-433B-8455-194289F36140}"/>
              </a:ext>
            </a:extLst>
          </p:cNvPr>
          <p:cNvSpPr>
            <a:spLocks noGrp="1"/>
          </p:cNvSpPr>
          <p:nvPr>
            <p:ph type="sldNum" sz="quarter" idx="12"/>
          </p:nvPr>
        </p:nvSpPr>
        <p:spPr/>
        <p:txBody>
          <a:bodyPr/>
          <a:lstStyle/>
          <a:p>
            <a:fld id="{B330FB8B-015B-4BB6-AD14-7BEA45E4DF49}" type="slidenum">
              <a:rPr lang="en-US" smtClean="0"/>
              <a:t>14</a:t>
            </a:fld>
            <a:endParaRPr lang="en-US"/>
          </a:p>
        </p:txBody>
      </p:sp>
    </p:spTree>
    <p:extLst>
      <p:ext uri="{BB962C8B-B14F-4D97-AF65-F5344CB8AC3E}">
        <p14:creationId xmlns:p14="http://schemas.microsoft.com/office/powerpoint/2010/main" val="2605299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71D6-3F6D-4107-8681-527E2FFF210A}"/>
              </a:ext>
            </a:extLst>
          </p:cNvPr>
          <p:cNvSpPr>
            <a:spLocks noGrp="1"/>
          </p:cNvSpPr>
          <p:nvPr>
            <p:ph type="title"/>
          </p:nvPr>
        </p:nvSpPr>
        <p:spPr/>
        <p:txBody>
          <a:bodyPr>
            <a:normAutofit/>
          </a:bodyPr>
          <a:lstStyle/>
          <a:p>
            <a:pPr algn="l"/>
            <a:r>
              <a:rPr lang="en-US" sz="2800" b="1" dirty="0"/>
              <a:t>Annual openings and education requirements for largest NYC Hotel occupations</a:t>
            </a:r>
          </a:p>
        </p:txBody>
      </p:sp>
      <p:pic>
        <p:nvPicPr>
          <p:cNvPr id="6" name="Content Placeholder 5">
            <a:extLst>
              <a:ext uri="{FF2B5EF4-FFF2-40B4-BE49-F238E27FC236}">
                <a16:creationId xmlns:a16="http://schemas.microsoft.com/office/drawing/2014/main" id="{F9772C9F-8D11-43E4-B558-B0D06B215004}"/>
              </a:ext>
            </a:extLst>
          </p:cNvPr>
          <p:cNvPicPr>
            <a:picLocks noGrp="1" noChangeAspect="1"/>
          </p:cNvPicPr>
          <p:nvPr>
            <p:ph idx="1"/>
          </p:nvPr>
        </p:nvPicPr>
        <p:blipFill>
          <a:blip r:embed="rId2"/>
          <a:stretch>
            <a:fillRect/>
          </a:stretch>
        </p:blipFill>
        <p:spPr>
          <a:xfrm>
            <a:off x="457200" y="1752601"/>
            <a:ext cx="8229600" cy="3607570"/>
          </a:xfrm>
          <a:prstGeom prst="rect">
            <a:avLst/>
          </a:prstGeom>
        </p:spPr>
      </p:pic>
      <p:sp>
        <p:nvSpPr>
          <p:cNvPr id="4" name="Footer Placeholder 3">
            <a:extLst>
              <a:ext uri="{FF2B5EF4-FFF2-40B4-BE49-F238E27FC236}">
                <a16:creationId xmlns:a16="http://schemas.microsoft.com/office/drawing/2014/main" id="{583FF0C8-4A01-4C13-B7EF-B7A204BBF53E}"/>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44C55ECC-4E24-4E48-AD2F-032BA58AF2DA}"/>
              </a:ext>
            </a:extLst>
          </p:cNvPr>
          <p:cNvSpPr>
            <a:spLocks noGrp="1"/>
          </p:cNvSpPr>
          <p:nvPr>
            <p:ph type="sldNum" sz="quarter" idx="12"/>
          </p:nvPr>
        </p:nvSpPr>
        <p:spPr/>
        <p:txBody>
          <a:bodyPr/>
          <a:lstStyle/>
          <a:p>
            <a:fld id="{B330FB8B-015B-4BB6-AD14-7BEA45E4DF49}" type="slidenum">
              <a:rPr lang="en-US" smtClean="0"/>
              <a:t>15</a:t>
            </a:fld>
            <a:endParaRPr lang="en-US"/>
          </a:p>
        </p:txBody>
      </p:sp>
    </p:spTree>
    <p:extLst>
      <p:ext uri="{BB962C8B-B14F-4D97-AF65-F5344CB8AC3E}">
        <p14:creationId xmlns:p14="http://schemas.microsoft.com/office/powerpoint/2010/main" val="287427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4648-9414-4347-B604-3A9DC2DB4948}"/>
              </a:ext>
            </a:extLst>
          </p:cNvPr>
          <p:cNvSpPr>
            <a:spLocks noGrp="1"/>
          </p:cNvSpPr>
          <p:nvPr>
            <p:ph type="title"/>
          </p:nvPr>
        </p:nvSpPr>
        <p:spPr/>
        <p:txBody>
          <a:bodyPr>
            <a:normAutofit/>
          </a:bodyPr>
          <a:lstStyle/>
          <a:p>
            <a:pPr algn="l"/>
            <a:r>
              <a:rPr lang="en-US" sz="3100" b="1" dirty="0"/>
              <a:t>Annual openings and education requirements for largest NYC Food Service occupations</a:t>
            </a:r>
            <a:endParaRPr lang="en-US" sz="3100" dirty="0"/>
          </a:p>
        </p:txBody>
      </p:sp>
      <p:pic>
        <p:nvPicPr>
          <p:cNvPr id="7" name="Content Placeholder 6">
            <a:extLst>
              <a:ext uri="{FF2B5EF4-FFF2-40B4-BE49-F238E27FC236}">
                <a16:creationId xmlns:a16="http://schemas.microsoft.com/office/drawing/2014/main" id="{CBF89915-A0CF-4AEF-BC45-36A943B4DFA6}"/>
              </a:ext>
            </a:extLst>
          </p:cNvPr>
          <p:cNvPicPr>
            <a:picLocks noGrp="1" noChangeAspect="1"/>
          </p:cNvPicPr>
          <p:nvPr>
            <p:ph idx="1"/>
          </p:nvPr>
        </p:nvPicPr>
        <p:blipFill>
          <a:blip r:embed="rId2"/>
          <a:stretch>
            <a:fillRect/>
          </a:stretch>
        </p:blipFill>
        <p:spPr>
          <a:xfrm>
            <a:off x="457200" y="1752600"/>
            <a:ext cx="8387862" cy="4114800"/>
          </a:xfrm>
          <a:prstGeom prst="rect">
            <a:avLst/>
          </a:prstGeom>
        </p:spPr>
      </p:pic>
      <p:sp>
        <p:nvSpPr>
          <p:cNvPr id="4" name="Footer Placeholder 3">
            <a:extLst>
              <a:ext uri="{FF2B5EF4-FFF2-40B4-BE49-F238E27FC236}">
                <a16:creationId xmlns:a16="http://schemas.microsoft.com/office/drawing/2014/main" id="{19745CDA-A7CA-47D8-BE6E-1773CDECECFD}"/>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5112E63D-073E-4C60-AB49-ACBDAE0792EC}"/>
              </a:ext>
            </a:extLst>
          </p:cNvPr>
          <p:cNvSpPr>
            <a:spLocks noGrp="1"/>
          </p:cNvSpPr>
          <p:nvPr>
            <p:ph type="sldNum" sz="quarter" idx="12"/>
          </p:nvPr>
        </p:nvSpPr>
        <p:spPr/>
        <p:txBody>
          <a:bodyPr/>
          <a:lstStyle/>
          <a:p>
            <a:fld id="{B330FB8B-015B-4BB6-AD14-7BEA45E4DF49}" type="slidenum">
              <a:rPr lang="en-US" smtClean="0"/>
              <a:t>16</a:t>
            </a:fld>
            <a:endParaRPr lang="en-US"/>
          </a:p>
        </p:txBody>
      </p:sp>
    </p:spTree>
    <p:extLst>
      <p:ext uri="{BB962C8B-B14F-4D97-AF65-F5344CB8AC3E}">
        <p14:creationId xmlns:p14="http://schemas.microsoft.com/office/powerpoint/2010/main" val="251598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810B45-E160-495D-B9F9-CE5268C16524}"/>
              </a:ext>
            </a:extLst>
          </p:cNvPr>
          <p:cNvSpPr>
            <a:spLocks noGrp="1"/>
          </p:cNvSpPr>
          <p:nvPr>
            <p:ph type="title"/>
          </p:nvPr>
        </p:nvSpPr>
        <p:spPr>
          <a:xfrm>
            <a:off x="515125" y="1153573"/>
            <a:ext cx="2400300" cy="3494628"/>
          </a:xfrm>
        </p:spPr>
        <p:txBody>
          <a:bodyPr>
            <a:normAutofit fontScale="90000"/>
          </a:bodyPr>
          <a:lstStyle/>
          <a:p>
            <a:pPr algn="l"/>
            <a:r>
              <a:rPr lang="en-US" sz="3200" dirty="0">
                <a:solidFill>
                  <a:srgbClr val="FFFFFF"/>
                </a:solidFill>
                <a:latin typeface="+mn-lt"/>
              </a:rPr>
              <a:t>Covid-19 impacts on hospitality are a  severe blow to NYC’s low-wage workers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C9D270F-6952-4593-9BBB-213C66C1B4FB}"/>
              </a:ext>
            </a:extLst>
          </p:cNvPr>
          <p:cNvSpPr>
            <a:spLocks noGrp="1"/>
          </p:cNvSpPr>
          <p:nvPr>
            <p:ph idx="1"/>
          </p:nvPr>
        </p:nvSpPr>
        <p:spPr>
          <a:xfrm>
            <a:off x="3335481" y="591344"/>
            <a:ext cx="5179868" cy="5585619"/>
          </a:xfrm>
        </p:spPr>
        <p:txBody>
          <a:bodyPr anchor="ctr">
            <a:normAutofit fontScale="85000" lnSpcReduction="10000"/>
          </a:bodyPr>
          <a:lstStyle/>
          <a:p>
            <a:pPr>
              <a:lnSpc>
                <a:spcPct val="90000"/>
              </a:lnSpc>
            </a:pPr>
            <a:r>
              <a:rPr lang="en-US" sz="2400" dirty="0"/>
              <a:t>The limited-service and coffee shop part of the sector has been less affected, but these are the lowest-paid jobs in hospitality.</a:t>
            </a:r>
          </a:p>
          <a:p>
            <a:pPr>
              <a:lnSpc>
                <a:spcPct val="90000"/>
              </a:lnSpc>
            </a:pPr>
            <a:endParaRPr lang="en-US" sz="1200" dirty="0"/>
          </a:p>
          <a:p>
            <a:pPr>
              <a:lnSpc>
                <a:spcPct val="90000"/>
              </a:lnSpc>
            </a:pPr>
            <a:r>
              <a:rPr lang="en-US" sz="2400" dirty="0"/>
              <a:t>More “ghost kitchens” are opening but those generally don’t generate many good jobs.</a:t>
            </a:r>
          </a:p>
          <a:p>
            <a:pPr>
              <a:lnSpc>
                <a:spcPct val="90000"/>
              </a:lnSpc>
            </a:pPr>
            <a:endParaRPr lang="en-US" sz="1100" dirty="0"/>
          </a:p>
          <a:p>
            <a:pPr>
              <a:lnSpc>
                <a:spcPct val="90000"/>
              </a:lnSpc>
            </a:pPr>
            <a:r>
              <a:rPr lang="en-US" sz="2400" dirty="0"/>
              <a:t>The best hospitality jobs in NYC are in predominantly Manhattan union hotels that have been hit hard, and that will be slow to recover. These workers have the highest wages, solid health benefits, and protections for recall rights and health and safety.</a:t>
            </a:r>
          </a:p>
          <a:p>
            <a:pPr>
              <a:lnSpc>
                <a:spcPct val="90000"/>
              </a:lnSpc>
            </a:pPr>
            <a:endParaRPr lang="en-US" sz="1100" dirty="0"/>
          </a:p>
          <a:p>
            <a:pPr>
              <a:lnSpc>
                <a:spcPct val="90000"/>
              </a:lnSpc>
            </a:pPr>
            <a:r>
              <a:rPr lang="en-US" sz="2400" dirty="0"/>
              <a:t>Most full-service restaurants that are the largest hospitality employer are small, locally-owned businesses that are teetering on the brink.</a:t>
            </a:r>
          </a:p>
          <a:p>
            <a:pPr>
              <a:lnSpc>
                <a:spcPct val="90000"/>
              </a:lnSpc>
            </a:pPr>
            <a:r>
              <a:rPr lang="en-US" sz="2400" dirty="0"/>
              <a:t>Restaurant delivery </a:t>
            </a:r>
            <a:r>
              <a:rPr lang="en-US" sz="2400" dirty="0" err="1"/>
              <a:t>busn</a:t>
            </a:r>
            <a:r>
              <a:rPr lang="en-US" sz="2400" dirty="0"/>
              <a:t>. not very profitable, doesn’t employ many people, with delivery workers working for apps for low pay.</a:t>
            </a:r>
          </a:p>
        </p:txBody>
      </p:sp>
      <p:sp>
        <p:nvSpPr>
          <p:cNvPr id="4" name="Footer Placeholder 3">
            <a:extLst>
              <a:ext uri="{FF2B5EF4-FFF2-40B4-BE49-F238E27FC236}">
                <a16:creationId xmlns:a16="http://schemas.microsoft.com/office/drawing/2014/main" id="{D3D527E1-4B4E-4711-B7DC-584790014C27}"/>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28DA7328-3464-470A-B03F-033C66A26E12}"/>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17</a:t>
            </a:fld>
            <a:endParaRPr lang="en-US"/>
          </a:p>
        </p:txBody>
      </p:sp>
    </p:spTree>
    <p:extLst>
      <p:ext uri="{BB962C8B-B14F-4D97-AF65-F5344CB8AC3E}">
        <p14:creationId xmlns:p14="http://schemas.microsoft.com/office/powerpoint/2010/main" val="2108413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EF99A7-96C2-4DEF-A703-A8F0A3A36906}"/>
              </a:ext>
            </a:extLst>
          </p:cNvPr>
          <p:cNvSpPr>
            <a:spLocks noGrp="1"/>
          </p:cNvSpPr>
          <p:nvPr>
            <p:ph type="title"/>
          </p:nvPr>
        </p:nvSpPr>
        <p:spPr>
          <a:xfrm>
            <a:off x="515125" y="1153573"/>
            <a:ext cx="2400300" cy="3570828"/>
          </a:xfrm>
        </p:spPr>
        <p:txBody>
          <a:bodyPr>
            <a:normAutofit/>
          </a:bodyPr>
          <a:lstStyle/>
          <a:p>
            <a:pPr algn="l"/>
            <a:r>
              <a:rPr lang="en-US" sz="3400" dirty="0">
                <a:solidFill>
                  <a:srgbClr val="FFFFFF"/>
                </a:solidFill>
              </a:rPr>
              <a:t>Labor market implications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7E1705-6EEB-4FA1-BC3B-B21F53F9CE40}"/>
              </a:ext>
            </a:extLst>
          </p:cNvPr>
          <p:cNvSpPr>
            <a:spLocks noGrp="1"/>
          </p:cNvSpPr>
          <p:nvPr>
            <p:ph idx="1"/>
          </p:nvPr>
        </p:nvSpPr>
        <p:spPr>
          <a:xfrm>
            <a:off x="3335481" y="838200"/>
            <a:ext cx="5179868" cy="5338763"/>
          </a:xfrm>
        </p:spPr>
        <p:txBody>
          <a:bodyPr anchor="ctr">
            <a:normAutofit fontScale="92500" lnSpcReduction="10000"/>
          </a:bodyPr>
          <a:lstStyle/>
          <a:p>
            <a:pPr>
              <a:lnSpc>
                <a:spcPct val="90000"/>
              </a:lnSpc>
            </a:pPr>
            <a:r>
              <a:rPr lang="en-US" sz="2200" dirty="0"/>
              <a:t>Workers concerned about safe return to work, rely on employers to provide a safe workplace and for customers to socially-distance.</a:t>
            </a:r>
          </a:p>
          <a:p>
            <a:pPr>
              <a:lnSpc>
                <a:spcPct val="90000"/>
              </a:lnSpc>
            </a:pPr>
            <a:endParaRPr lang="en-US" sz="1300" dirty="0"/>
          </a:p>
          <a:p>
            <a:pPr>
              <a:lnSpc>
                <a:spcPct val="90000"/>
              </a:lnSpc>
            </a:pPr>
            <a:r>
              <a:rPr lang="en-US" sz="2200" dirty="0"/>
              <a:t>State Labor Department needs to clarify circumstances under which a worker can refuse to return to work if the workplace is not considered safe (and not lose UI eligibility.)</a:t>
            </a:r>
          </a:p>
          <a:p>
            <a:pPr>
              <a:lnSpc>
                <a:spcPct val="90000"/>
              </a:lnSpc>
            </a:pPr>
            <a:endParaRPr lang="en-US" sz="1300" dirty="0"/>
          </a:p>
          <a:p>
            <a:pPr>
              <a:lnSpc>
                <a:spcPct val="90000"/>
              </a:lnSpc>
            </a:pPr>
            <a:r>
              <a:rPr lang="en-US" sz="2200" dirty="0"/>
              <a:t>NYS also needs to fix the problem with its “partial unemployment” provision that penalizes workers who return to work on a part-time basis.</a:t>
            </a:r>
          </a:p>
          <a:p>
            <a:pPr>
              <a:lnSpc>
                <a:spcPct val="90000"/>
              </a:lnSpc>
            </a:pPr>
            <a:endParaRPr lang="en-US" sz="1300" dirty="0"/>
          </a:p>
          <a:p>
            <a:pPr>
              <a:lnSpc>
                <a:spcPct val="90000"/>
              </a:lnSpc>
            </a:pPr>
            <a:r>
              <a:rPr lang="en-US" sz="2200" dirty="0"/>
              <a:t>Some businesses taking advantage of workers’ weak bargaining position to degrade jobs by making them independent contractors rather than employees.</a:t>
            </a:r>
          </a:p>
          <a:p>
            <a:pPr marL="0" indent="0">
              <a:lnSpc>
                <a:spcPct val="90000"/>
              </a:lnSpc>
              <a:buNone/>
            </a:pPr>
            <a:endParaRPr lang="en-US" sz="2200" dirty="0"/>
          </a:p>
        </p:txBody>
      </p:sp>
      <p:sp>
        <p:nvSpPr>
          <p:cNvPr id="4" name="Footer Placeholder 3">
            <a:extLst>
              <a:ext uri="{FF2B5EF4-FFF2-40B4-BE49-F238E27FC236}">
                <a16:creationId xmlns:a16="http://schemas.microsoft.com/office/drawing/2014/main" id="{BDDE1D05-55FF-4571-9C7B-C343284BA73E}"/>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09F438BF-3576-4F23-A817-EBC0E19063CB}"/>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18</a:t>
            </a:fld>
            <a:endParaRPr lang="en-US"/>
          </a:p>
        </p:txBody>
      </p:sp>
    </p:spTree>
    <p:extLst>
      <p:ext uri="{BB962C8B-B14F-4D97-AF65-F5344CB8AC3E}">
        <p14:creationId xmlns:p14="http://schemas.microsoft.com/office/powerpoint/2010/main" val="48270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4E5DDD-A5C5-4E95-A5D5-2963BC06A5B0}"/>
              </a:ext>
            </a:extLst>
          </p:cNvPr>
          <p:cNvSpPr>
            <a:spLocks noGrp="1"/>
          </p:cNvSpPr>
          <p:nvPr>
            <p:ph type="title"/>
          </p:nvPr>
        </p:nvSpPr>
        <p:spPr>
          <a:xfrm>
            <a:off x="647271" y="1012004"/>
            <a:ext cx="2324529" cy="4169596"/>
          </a:xfrm>
        </p:spPr>
        <p:txBody>
          <a:bodyPr>
            <a:normAutofit/>
          </a:bodyPr>
          <a:lstStyle/>
          <a:p>
            <a:r>
              <a:rPr lang="en-US" dirty="0">
                <a:solidFill>
                  <a:srgbClr val="FFFFFF"/>
                </a:solidFill>
              </a:rPr>
              <a:t>The road from here?</a:t>
            </a:r>
          </a:p>
        </p:txBody>
      </p:sp>
      <p:graphicFrame>
        <p:nvGraphicFramePr>
          <p:cNvPr id="5" name="Content Placeholder 2">
            <a:extLst>
              <a:ext uri="{FF2B5EF4-FFF2-40B4-BE49-F238E27FC236}">
                <a16:creationId xmlns:a16="http://schemas.microsoft.com/office/drawing/2014/main" id="{F32E8AB4-4D86-4828-BCDB-6310D1D0E122}"/>
              </a:ext>
            </a:extLst>
          </p:cNvPr>
          <p:cNvGraphicFramePr>
            <a:graphicFrameLocks noGrp="1"/>
          </p:cNvGraphicFramePr>
          <p:nvPr>
            <p:ph idx="1"/>
            <p:extLst>
              <p:ext uri="{D42A27DB-BD31-4B8C-83A1-F6EECF244321}">
                <p14:modId xmlns:p14="http://schemas.microsoft.com/office/powerpoint/2010/main" val="4190620961"/>
              </p:ext>
            </p:extLst>
          </p:nvPr>
        </p:nvGraphicFramePr>
        <p:xfrm>
          <a:off x="3795314" y="685800"/>
          <a:ext cx="4982373"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51370FCD-100D-4237-8C14-8323794A8495}"/>
              </a:ext>
            </a:extLst>
          </p:cNvPr>
          <p:cNvSpPr>
            <a:spLocks noGrp="1"/>
          </p:cNvSpPr>
          <p:nvPr>
            <p:ph type="ftr" sz="quarter" idx="11"/>
          </p:nvPr>
        </p:nvSpPr>
        <p:spPr/>
        <p:txBody>
          <a:bodyPr/>
          <a:lstStyle/>
          <a:p>
            <a:r>
              <a:rPr lang="en-US"/>
              <a:t>Center for New York City Affairs</a:t>
            </a:r>
          </a:p>
        </p:txBody>
      </p:sp>
      <p:sp>
        <p:nvSpPr>
          <p:cNvPr id="6" name="Slide Number Placeholder 5">
            <a:extLst>
              <a:ext uri="{FF2B5EF4-FFF2-40B4-BE49-F238E27FC236}">
                <a16:creationId xmlns:a16="http://schemas.microsoft.com/office/drawing/2014/main" id="{FDA9742A-3733-4666-8C80-6C64D2D2E3BF}"/>
              </a:ext>
            </a:extLst>
          </p:cNvPr>
          <p:cNvSpPr>
            <a:spLocks noGrp="1"/>
          </p:cNvSpPr>
          <p:nvPr>
            <p:ph type="sldNum" sz="quarter" idx="12"/>
          </p:nvPr>
        </p:nvSpPr>
        <p:spPr/>
        <p:txBody>
          <a:bodyPr/>
          <a:lstStyle/>
          <a:p>
            <a:fld id="{B330FB8B-015B-4BB6-AD14-7BEA45E4DF49}" type="slidenum">
              <a:rPr lang="en-US" smtClean="0"/>
              <a:t>19</a:t>
            </a:fld>
            <a:endParaRPr lang="en-US"/>
          </a:p>
        </p:txBody>
      </p:sp>
    </p:spTree>
    <p:extLst>
      <p:ext uri="{BB962C8B-B14F-4D97-AF65-F5344CB8AC3E}">
        <p14:creationId xmlns:p14="http://schemas.microsoft.com/office/powerpoint/2010/main" val="34601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48893E-2FC6-447C-A3EC-14952F0AB335}"/>
              </a:ext>
            </a:extLst>
          </p:cNvPr>
          <p:cNvSpPr>
            <a:spLocks noGrp="1"/>
          </p:cNvSpPr>
          <p:nvPr>
            <p:ph type="title"/>
          </p:nvPr>
        </p:nvSpPr>
        <p:spPr>
          <a:xfrm>
            <a:off x="628650" y="963877"/>
            <a:ext cx="2620771" cy="4930246"/>
          </a:xfrm>
        </p:spPr>
        <p:txBody>
          <a:bodyPr>
            <a:normAutofit/>
          </a:bodyPr>
          <a:lstStyle/>
          <a:p>
            <a:pPr algn="r"/>
            <a:r>
              <a:rPr lang="en-US" dirty="0">
                <a:solidFill>
                  <a:schemeClr val="accent1"/>
                </a:solidFill>
              </a:rPr>
              <a:t>Overview</a:t>
            </a:r>
            <a:br>
              <a:rPr lang="en-US" dirty="0">
                <a:solidFill>
                  <a:schemeClr val="accent1"/>
                </a:solidFill>
              </a:rPr>
            </a:br>
            <a:br>
              <a:rPr lang="en-US"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F4E866-5E9D-4080-A0DA-0263EA5FE286}"/>
              </a:ext>
            </a:extLst>
          </p:cNvPr>
          <p:cNvSpPr>
            <a:spLocks noGrp="1"/>
          </p:cNvSpPr>
          <p:nvPr>
            <p:ph idx="1"/>
          </p:nvPr>
        </p:nvSpPr>
        <p:spPr>
          <a:xfrm>
            <a:off x="3732023" y="963877"/>
            <a:ext cx="4783327" cy="4930246"/>
          </a:xfrm>
        </p:spPr>
        <p:txBody>
          <a:bodyPr anchor="ctr">
            <a:normAutofit/>
          </a:bodyPr>
          <a:lstStyle/>
          <a:p>
            <a:r>
              <a:rPr lang="en-US" sz="2400" dirty="0" err="1"/>
              <a:t>Covid’s</a:t>
            </a:r>
            <a:r>
              <a:rPr lang="en-US" sz="2400" dirty="0"/>
              <a:t> economic impact in NYC: jobs, small business, vs. U.S.</a:t>
            </a:r>
          </a:p>
          <a:p>
            <a:endParaRPr lang="en-US" sz="1000" dirty="0"/>
          </a:p>
          <a:p>
            <a:r>
              <a:rPr lang="en-US" sz="2400" dirty="0" err="1"/>
              <a:t>Covid</a:t>
            </a:r>
            <a:r>
              <a:rPr lang="en-US" sz="2400" dirty="0"/>
              <a:t> impact threatens historic job and wage gains in recent years benefitting a large NYC entry-level workforce in hospitality</a:t>
            </a:r>
          </a:p>
          <a:p>
            <a:endParaRPr lang="en-US" sz="1000" dirty="0"/>
          </a:p>
          <a:p>
            <a:r>
              <a:rPr lang="en-US" sz="2400" dirty="0"/>
              <a:t>Labor market implications of these trends given NYC hospitality’s demographic and occupational profile</a:t>
            </a:r>
          </a:p>
          <a:p>
            <a:pPr marL="0" indent="0">
              <a:buNone/>
            </a:pPr>
            <a:endParaRPr lang="en-US" sz="2100" dirty="0"/>
          </a:p>
        </p:txBody>
      </p:sp>
      <p:sp>
        <p:nvSpPr>
          <p:cNvPr id="4" name="Footer Placeholder 3">
            <a:extLst>
              <a:ext uri="{FF2B5EF4-FFF2-40B4-BE49-F238E27FC236}">
                <a16:creationId xmlns:a16="http://schemas.microsoft.com/office/drawing/2014/main" id="{AB6AF115-D189-41D6-B422-B8D6B751C07A}"/>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212ADA1C-A1E8-44EA-A180-CBD1F19BA5D3}"/>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2</a:t>
            </a:fld>
            <a:endParaRPr lang="en-US" sz="900">
              <a:solidFill>
                <a:schemeClr val="tx1">
                  <a:alpha val="80000"/>
                </a:schemeClr>
              </a:solidFill>
            </a:endParaRPr>
          </a:p>
        </p:txBody>
      </p:sp>
    </p:spTree>
    <p:extLst>
      <p:ext uri="{BB962C8B-B14F-4D97-AF65-F5344CB8AC3E}">
        <p14:creationId xmlns:p14="http://schemas.microsoft.com/office/powerpoint/2010/main" val="1776526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B76B4FE3-5E18-4F08-B3C6-8775B1CFB685}"/>
              </a:ext>
            </a:extLst>
          </p:cNvPr>
          <p:cNvSpPr>
            <a:spLocks noGrp="1"/>
          </p:cNvSpPr>
          <p:nvPr>
            <p:ph type="title"/>
          </p:nvPr>
        </p:nvSpPr>
        <p:spPr>
          <a:xfrm>
            <a:off x="5059971" y="2195219"/>
            <a:ext cx="3483938" cy="2166836"/>
          </a:xfrm>
        </p:spPr>
        <p:txBody>
          <a:bodyPr vert="horz" lIns="68580" tIns="34290" rIns="68580" bIns="34290" rtlCol="0" anchor="b">
            <a:normAutofit/>
          </a:bodyPr>
          <a:lstStyle/>
          <a:p>
            <a:r>
              <a:rPr lang="en-US" sz="1800" kern="1200">
                <a:solidFill>
                  <a:schemeClr val="bg1"/>
                </a:solidFill>
                <a:latin typeface="+mj-lt"/>
                <a:ea typeface="+mj-ea"/>
                <a:cs typeface="+mj-cs"/>
              </a:rPr>
              <a:t>Thank you.</a:t>
            </a:r>
            <a:br>
              <a:rPr lang="en-US" sz="1800" kern="1200">
                <a:solidFill>
                  <a:schemeClr val="bg1"/>
                </a:solidFill>
                <a:latin typeface="+mj-lt"/>
                <a:ea typeface="+mj-ea"/>
                <a:cs typeface="+mj-cs"/>
              </a:rPr>
            </a:br>
            <a:br>
              <a:rPr lang="en-US" sz="1800" kern="1200">
                <a:solidFill>
                  <a:schemeClr val="bg1"/>
                </a:solidFill>
                <a:latin typeface="+mj-lt"/>
                <a:ea typeface="+mj-ea"/>
                <a:cs typeface="+mj-cs"/>
              </a:rPr>
            </a:br>
            <a:r>
              <a:rPr lang="en-US" sz="1800" kern="1200">
                <a:solidFill>
                  <a:schemeClr val="bg1"/>
                </a:solidFill>
                <a:latin typeface="+mj-lt"/>
                <a:ea typeface="+mj-ea"/>
                <a:cs typeface="+mj-cs"/>
              </a:rPr>
              <a:t>James Parrott</a:t>
            </a:r>
            <a:br>
              <a:rPr lang="en-US" sz="1800" kern="1200">
                <a:solidFill>
                  <a:schemeClr val="bg1"/>
                </a:solidFill>
                <a:latin typeface="+mj-lt"/>
                <a:ea typeface="+mj-ea"/>
                <a:cs typeface="+mj-cs"/>
              </a:rPr>
            </a:br>
            <a:r>
              <a:rPr lang="en-US" sz="1800" kern="1200">
                <a:solidFill>
                  <a:schemeClr val="bg1"/>
                </a:solidFill>
                <a:latin typeface="+mj-lt"/>
                <a:ea typeface="+mj-ea"/>
                <a:cs typeface="+mj-cs"/>
              </a:rPr>
              <a:t>Center for New York City Affairs</a:t>
            </a:r>
            <a:br>
              <a:rPr lang="en-US" sz="1800" kern="1200">
                <a:solidFill>
                  <a:schemeClr val="bg1"/>
                </a:solidFill>
                <a:latin typeface="+mj-lt"/>
                <a:ea typeface="+mj-ea"/>
                <a:cs typeface="+mj-cs"/>
              </a:rPr>
            </a:br>
            <a:r>
              <a:rPr lang="en-US" sz="1800" kern="1200">
                <a:solidFill>
                  <a:schemeClr val="bg1"/>
                </a:solidFill>
                <a:latin typeface="+mj-lt"/>
                <a:ea typeface="+mj-ea"/>
                <a:cs typeface="+mj-cs"/>
              </a:rPr>
              <a:t>The New School</a:t>
            </a:r>
            <a:br>
              <a:rPr lang="en-US" sz="1800" kern="1200">
                <a:solidFill>
                  <a:schemeClr val="bg1"/>
                </a:solidFill>
                <a:latin typeface="+mj-lt"/>
                <a:ea typeface="+mj-ea"/>
                <a:cs typeface="+mj-cs"/>
              </a:rPr>
            </a:br>
            <a:r>
              <a:rPr lang="en-US" sz="1800" kern="1200">
                <a:solidFill>
                  <a:schemeClr val="bg1"/>
                </a:solidFill>
                <a:latin typeface="+mj-lt"/>
                <a:ea typeface="+mj-ea"/>
                <a:cs typeface="+mj-cs"/>
              </a:rPr>
              <a:t>ParrottJ@newschool.edu</a:t>
            </a:r>
            <a:br>
              <a:rPr lang="en-US" sz="1800" kern="1200">
                <a:solidFill>
                  <a:schemeClr val="bg1"/>
                </a:solidFill>
                <a:latin typeface="+mj-lt"/>
                <a:ea typeface="+mj-ea"/>
                <a:cs typeface="+mj-cs"/>
              </a:rPr>
            </a:br>
            <a:endParaRPr lang="en-US" sz="1800" kern="1200">
              <a:solidFill>
                <a:schemeClr val="bg1"/>
              </a:solidFill>
              <a:latin typeface="+mj-lt"/>
              <a:ea typeface="+mj-ea"/>
              <a:cs typeface="+mj-cs"/>
            </a:endParaRPr>
          </a:p>
        </p:txBody>
      </p:sp>
      <p:sp>
        <p:nvSpPr>
          <p:cNvPr id="25" name="Freeform: Shape 2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57250"/>
            <a:ext cx="4629587" cy="51435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4518116" cy="51435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close up of a logo&#10;&#10;Description generated with very high confidence">
            <a:extLst>
              <a:ext uri="{FF2B5EF4-FFF2-40B4-BE49-F238E27FC236}">
                <a16:creationId xmlns:a16="http://schemas.microsoft.com/office/drawing/2014/main" id="{716DF4C6-8349-4F8E-B170-373C69320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7" y="2267016"/>
            <a:ext cx="3035882" cy="1297839"/>
          </a:xfrm>
          <a:prstGeom prst="rect">
            <a:avLst/>
          </a:prstGeom>
        </p:spPr>
      </p:pic>
      <p:sp>
        <p:nvSpPr>
          <p:cNvPr id="3" name="Footer Placeholder 2">
            <a:extLst>
              <a:ext uri="{FF2B5EF4-FFF2-40B4-BE49-F238E27FC236}">
                <a16:creationId xmlns:a16="http://schemas.microsoft.com/office/drawing/2014/main" id="{55063F71-02E6-4F58-A992-9D46D156A5B8}"/>
              </a:ext>
            </a:extLst>
          </p:cNvPr>
          <p:cNvSpPr>
            <a:spLocks noGrp="1"/>
          </p:cNvSpPr>
          <p:nvPr>
            <p:ph type="ftr" sz="quarter" idx="11"/>
          </p:nvPr>
        </p:nvSpPr>
        <p:spPr/>
        <p:txBody>
          <a:bodyPr/>
          <a:lstStyle/>
          <a:p>
            <a:r>
              <a:rPr lang="en-US"/>
              <a:t>Center for New York City Affairs</a:t>
            </a:r>
          </a:p>
        </p:txBody>
      </p:sp>
      <p:sp>
        <p:nvSpPr>
          <p:cNvPr id="4" name="Slide Number Placeholder 3">
            <a:extLst>
              <a:ext uri="{FF2B5EF4-FFF2-40B4-BE49-F238E27FC236}">
                <a16:creationId xmlns:a16="http://schemas.microsoft.com/office/drawing/2014/main" id="{73190F72-A35E-4FA9-B812-E2C85BB060EF}"/>
              </a:ext>
            </a:extLst>
          </p:cNvPr>
          <p:cNvSpPr>
            <a:spLocks noGrp="1"/>
          </p:cNvSpPr>
          <p:nvPr>
            <p:ph type="sldNum" sz="quarter" idx="12"/>
          </p:nvPr>
        </p:nvSpPr>
        <p:spPr/>
        <p:txBody>
          <a:bodyPr/>
          <a:lstStyle/>
          <a:p>
            <a:fld id="{95753DFF-8885-4DF9-B834-09ADC70E4708}" type="slidenum">
              <a:rPr lang="en-US" smtClean="0"/>
              <a:t>20</a:t>
            </a:fld>
            <a:endParaRPr lang="en-US"/>
          </a:p>
        </p:txBody>
      </p:sp>
    </p:spTree>
    <p:extLst>
      <p:ext uri="{BB962C8B-B14F-4D97-AF65-F5344CB8AC3E}">
        <p14:creationId xmlns:p14="http://schemas.microsoft.com/office/powerpoint/2010/main" val="313813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927687-8271-4FA5-A25A-7B8AF7050F84}"/>
              </a:ext>
            </a:extLst>
          </p:cNvPr>
          <p:cNvSpPr>
            <a:spLocks noGrp="1"/>
          </p:cNvSpPr>
          <p:nvPr>
            <p:ph type="title"/>
          </p:nvPr>
        </p:nvSpPr>
        <p:spPr>
          <a:xfrm>
            <a:off x="628650" y="963877"/>
            <a:ext cx="2620771" cy="4598723"/>
          </a:xfrm>
        </p:spPr>
        <p:txBody>
          <a:bodyPr>
            <a:normAutofit/>
          </a:bodyPr>
          <a:lstStyle/>
          <a:p>
            <a:pPr algn="r"/>
            <a:r>
              <a:rPr lang="en-US" dirty="0">
                <a:solidFill>
                  <a:schemeClr val="accent1"/>
                </a:solidFill>
              </a:rPr>
              <a:t>First, a few fast facts on NYC hospitality</a:t>
            </a:r>
            <a:br>
              <a:rPr lang="en-US"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7775850-201B-495C-93F4-2B3ACB98709C}"/>
              </a:ext>
            </a:extLst>
          </p:cNvPr>
          <p:cNvSpPr>
            <a:spLocks noGrp="1"/>
          </p:cNvSpPr>
          <p:nvPr>
            <p:ph idx="1"/>
          </p:nvPr>
        </p:nvSpPr>
        <p:spPr>
          <a:xfrm>
            <a:off x="3732023" y="963877"/>
            <a:ext cx="4783327" cy="4930246"/>
          </a:xfrm>
        </p:spPr>
        <p:txBody>
          <a:bodyPr anchor="ctr">
            <a:normAutofit/>
          </a:bodyPr>
          <a:lstStyle/>
          <a:p>
            <a:pPr>
              <a:lnSpc>
                <a:spcPct val="90000"/>
              </a:lnSpc>
            </a:pPr>
            <a:r>
              <a:rPr lang="en-US" sz="2100" dirty="0"/>
              <a:t>370,000 NYC Hospitality workers (pre-pandemic), up by 133,000 (56%) from 2009-2019</a:t>
            </a:r>
          </a:p>
          <a:p>
            <a:pPr>
              <a:lnSpc>
                <a:spcPct val="90000"/>
              </a:lnSpc>
            </a:pPr>
            <a:r>
              <a:rPr lang="en-US" sz="2100" dirty="0"/>
              <a:t>10% of resident NYC payroll workers, but 15% of entry level jobs</a:t>
            </a:r>
          </a:p>
          <a:p>
            <a:pPr>
              <a:lnSpc>
                <a:spcPct val="90000"/>
              </a:lnSpc>
            </a:pPr>
            <a:r>
              <a:rPr lang="en-US" sz="2100" dirty="0"/>
              <a:t>Nearly 25,000 businesses: 18,000 Restaurants; 2,500 Coffee Shops; 1,500 Bars; 950 Hotels; and 1,300 food serv. contractors, caterers, &amp; food trucks.</a:t>
            </a:r>
          </a:p>
          <a:p>
            <a:pPr>
              <a:lnSpc>
                <a:spcPct val="90000"/>
              </a:lnSpc>
            </a:pPr>
            <a:r>
              <a:rPr lang="en-US" sz="2100" dirty="0"/>
              <a:t>Great diversity of business types.</a:t>
            </a:r>
          </a:p>
          <a:p>
            <a:pPr>
              <a:lnSpc>
                <a:spcPct val="90000"/>
              </a:lnSpc>
            </a:pPr>
            <a:r>
              <a:rPr lang="en-US" sz="2100" dirty="0"/>
              <a:t>Impressive average wage gains in unionized Manhattan hotels, and sizable wage gains in restaurants, largely due to minimum wage.</a:t>
            </a:r>
          </a:p>
        </p:txBody>
      </p:sp>
      <p:sp>
        <p:nvSpPr>
          <p:cNvPr id="4" name="Footer Placeholder 3">
            <a:extLst>
              <a:ext uri="{FF2B5EF4-FFF2-40B4-BE49-F238E27FC236}">
                <a16:creationId xmlns:a16="http://schemas.microsoft.com/office/drawing/2014/main" id="{2157798D-8910-40E0-96F0-D25C7333FBE3}"/>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EA9C752E-A300-43F0-8A99-85CA1F10E990}"/>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3</a:t>
            </a:fld>
            <a:endParaRPr lang="en-US" sz="900">
              <a:solidFill>
                <a:schemeClr val="tx1">
                  <a:alpha val="80000"/>
                </a:schemeClr>
              </a:solidFill>
            </a:endParaRPr>
          </a:p>
        </p:txBody>
      </p:sp>
    </p:spTree>
    <p:extLst>
      <p:ext uri="{BB962C8B-B14F-4D97-AF65-F5344CB8AC3E}">
        <p14:creationId xmlns:p14="http://schemas.microsoft.com/office/powerpoint/2010/main" val="305554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2CE25A-B889-4F61-A74B-8954408067AB}"/>
              </a:ext>
            </a:extLst>
          </p:cNvPr>
          <p:cNvSpPr>
            <a:spLocks noGrp="1"/>
          </p:cNvSpPr>
          <p:nvPr>
            <p:ph type="title"/>
          </p:nvPr>
        </p:nvSpPr>
        <p:spPr>
          <a:xfrm>
            <a:off x="515125" y="1153573"/>
            <a:ext cx="2400300" cy="3951828"/>
          </a:xfrm>
        </p:spPr>
        <p:txBody>
          <a:bodyPr>
            <a:normAutofit/>
          </a:bodyPr>
          <a:lstStyle/>
          <a:p>
            <a:pPr algn="l">
              <a:lnSpc>
                <a:spcPct val="90000"/>
              </a:lnSpc>
            </a:pPr>
            <a:r>
              <a:rPr lang="en-US" sz="3600" dirty="0">
                <a:solidFill>
                  <a:srgbClr val="FFFFFF"/>
                </a:solidFill>
                <a:latin typeface="Arial" panose="020B0604020202020204" pitchFamily="34" charset="0"/>
                <a:cs typeface="Arial" panose="020B0604020202020204" pitchFamily="34" charset="0"/>
              </a:rPr>
              <a:t>Economic Update</a:t>
            </a:r>
            <a:r>
              <a:rPr lang="en-US" sz="2400" dirty="0">
                <a:solidFill>
                  <a:srgbClr val="FFFFFF"/>
                </a:solidFill>
                <a:latin typeface="Arial" panose="020B0604020202020204" pitchFamily="34" charset="0"/>
                <a:cs typeface="Arial" panose="020B0604020202020204" pitchFamily="34" charset="0"/>
              </a:rPr>
              <a:t>:</a:t>
            </a:r>
            <a:br>
              <a:rPr lang="en-US" sz="2400" dirty="0">
                <a:solidFill>
                  <a:srgbClr val="FFFFFF"/>
                </a:solidFill>
                <a:latin typeface="Arial" panose="020B0604020202020204" pitchFamily="34" charset="0"/>
                <a:cs typeface="Arial" panose="020B0604020202020204" pitchFamily="34" charset="0"/>
              </a:rPr>
            </a:br>
            <a:r>
              <a:rPr lang="en-US" sz="2400" dirty="0">
                <a:solidFill>
                  <a:srgbClr val="FFFFFF"/>
                </a:solidFill>
                <a:latin typeface="Arial" panose="020B0604020202020204" pitchFamily="34" charset="0"/>
                <a:cs typeface="Arial" panose="020B0604020202020204" pitchFamily="34" charset="0"/>
              </a:rPr>
              <a:t>More precarious NYC economy than any time since the 1970s economic/fiscal crisis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E23D29-017D-4B94-B8EF-529A65F89C79}"/>
              </a:ext>
            </a:extLst>
          </p:cNvPr>
          <p:cNvSpPr>
            <a:spLocks noGrp="1"/>
          </p:cNvSpPr>
          <p:nvPr>
            <p:ph idx="1"/>
          </p:nvPr>
        </p:nvSpPr>
        <p:spPr>
          <a:xfrm>
            <a:off x="3335480" y="591344"/>
            <a:ext cx="5389895" cy="5585619"/>
          </a:xfrm>
        </p:spPr>
        <p:txBody>
          <a:bodyPr anchor="ctr">
            <a:normAutofit/>
          </a:bodyPr>
          <a:lstStyle/>
          <a:p>
            <a:pPr>
              <a:lnSpc>
                <a:spcPct val="90000"/>
              </a:lnSpc>
            </a:pPr>
            <a:r>
              <a:rPr lang="en-US" sz="2700" dirty="0"/>
              <a:t>Covid-19 job losses not like a recession. Lop-sided impact hitting hardest at low-paying services; high-paying industries spared.</a:t>
            </a:r>
          </a:p>
          <a:p>
            <a:pPr>
              <a:lnSpc>
                <a:spcPct val="90000"/>
              </a:lnSpc>
            </a:pPr>
            <a:endParaRPr lang="en-US" sz="800" dirty="0"/>
          </a:p>
          <a:p>
            <a:pPr>
              <a:lnSpc>
                <a:spcPct val="90000"/>
              </a:lnSpc>
            </a:pPr>
            <a:r>
              <a:rPr lang="en-US" sz="2700" dirty="0"/>
              <a:t>Altogether, 1.2-1.3 million NYC residents (1/3 of total workforce) receiving </a:t>
            </a:r>
            <a:r>
              <a:rPr lang="en-US" sz="2700" dirty="0" err="1"/>
              <a:t>unemploy</a:t>
            </a:r>
            <a:r>
              <a:rPr lang="en-US" sz="2700" dirty="0"/>
              <a:t>. benefits.</a:t>
            </a:r>
          </a:p>
          <a:p>
            <a:pPr>
              <a:lnSpc>
                <a:spcPct val="90000"/>
              </a:lnSpc>
            </a:pPr>
            <a:endParaRPr lang="en-US" sz="800" dirty="0"/>
          </a:p>
          <a:p>
            <a:pPr>
              <a:lnSpc>
                <a:spcPct val="90000"/>
              </a:lnSpc>
            </a:pPr>
            <a:r>
              <a:rPr lang="en-US" sz="2700" dirty="0"/>
              <a:t>Disproportionate impact on persons of color, young adults, immigrants, entry-level workers.</a:t>
            </a:r>
          </a:p>
          <a:p>
            <a:pPr>
              <a:lnSpc>
                <a:spcPct val="90000"/>
              </a:lnSpc>
            </a:pPr>
            <a:endParaRPr lang="en-US" sz="800" dirty="0"/>
          </a:p>
          <a:p>
            <a:pPr>
              <a:lnSpc>
                <a:spcPct val="90000"/>
              </a:lnSpc>
            </a:pPr>
            <a:r>
              <a:rPr lang="en-US" sz="2700" dirty="0"/>
              <a:t>Small, locally-owned businesses in greater jeopardy than ever.</a:t>
            </a:r>
          </a:p>
          <a:p>
            <a:pPr>
              <a:lnSpc>
                <a:spcPct val="90000"/>
              </a:lnSpc>
            </a:pPr>
            <a:endParaRPr lang="en-US" sz="2700" dirty="0"/>
          </a:p>
        </p:txBody>
      </p:sp>
      <p:sp>
        <p:nvSpPr>
          <p:cNvPr id="4" name="Footer Placeholder 3">
            <a:extLst>
              <a:ext uri="{FF2B5EF4-FFF2-40B4-BE49-F238E27FC236}">
                <a16:creationId xmlns:a16="http://schemas.microsoft.com/office/drawing/2014/main" id="{9B098577-CC53-4D9E-9E1C-B5B827E64B21}"/>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D61A68DD-BF7D-4355-95F0-EE8F38170B3F}"/>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4</a:t>
            </a:fld>
            <a:endParaRPr lang="en-US"/>
          </a:p>
        </p:txBody>
      </p:sp>
    </p:spTree>
    <p:extLst>
      <p:ext uri="{BB962C8B-B14F-4D97-AF65-F5344CB8AC3E}">
        <p14:creationId xmlns:p14="http://schemas.microsoft.com/office/powerpoint/2010/main" val="276343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1276F2-B0EF-47A3-8A4B-E7DFF9BC2FED}"/>
              </a:ext>
            </a:extLst>
          </p:cNvPr>
          <p:cNvSpPr>
            <a:spLocks noGrp="1"/>
          </p:cNvSpPr>
          <p:nvPr>
            <p:ph type="title"/>
          </p:nvPr>
        </p:nvSpPr>
        <p:spPr>
          <a:xfrm>
            <a:off x="515125" y="1153573"/>
            <a:ext cx="2400300" cy="3951828"/>
          </a:xfrm>
        </p:spPr>
        <p:txBody>
          <a:bodyPr>
            <a:normAutofit/>
          </a:bodyPr>
          <a:lstStyle/>
          <a:p>
            <a:pPr algn="l">
              <a:lnSpc>
                <a:spcPct val="90000"/>
              </a:lnSpc>
            </a:pPr>
            <a:r>
              <a:rPr lang="en-US" sz="3700" dirty="0">
                <a:solidFill>
                  <a:srgbClr val="FFFFFF"/>
                </a:solidFill>
              </a:rPr>
              <a:t>How has the Hospitality sector fared?</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583EA2-BB33-4A37-A8D5-040151C5C74B}"/>
              </a:ext>
            </a:extLst>
          </p:cNvPr>
          <p:cNvSpPr>
            <a:spLocks noGrp="1"/>
          </p:cNvSpPr>
          <p:nvPr>
            <p:ph idx="1"/>
          </p:nvPr>
        </p:nvSpPr>
        <p:spPr>
          <a:xfrm>
            <a:off x="3125454" y="609600"/>
            <a:ext cx="5713745" cy="5567364"/>
          </a:xfrm>
        </p:spPr>
        <p:txBody>
          <a:bodyPr anchor="ctr">
            <a:normAutofit lnSpcReduction="10000"/>
          </a:bodyPr>
          <a:lstStyle/>
          <a:p>
            <a:pPr>
              <a:lnSpc>
                <a:spcPct val="90000"/>
              </a:lnSpc>
            </a:pPr>
            <a:r>
              <a:rPr lang="en-US" sz="2400" dirty="0"/>
              <a:t>Tourism (incl. </a:t>
            </a:r>
            <a:r>
              <a:rPr lang="en-US" sz="2400" dirty="0" err="1"/>
              <a:t>busn</a:t>
            </a:r>
            <a:r>
              <a:rPr lang="en-US" sz="2400" dirty="0"/>
              <a:t>. travel) is the main driver of the hospitality sector and tourism has been flattened by Covid-19.</a:t>
            </a:r>
          </a:p>
          <a:p>
            <a:pPr>
              <a:lnSpc>
                <a:spcPct val="90000"/>
              </a:lnSpc>
            </a:pPr>
            <a:r>
              <a:rPr lang="en-US" sz="2400" dirty="0"/>
              <a:t>Hotel occupancy minimal, many haven’t re-opened.</a:t>
            </a:r>
          </a:p>
          <a:p>
            <a:pPr>
              <a:lnSpc>
                <a:spcPct val="90000"/>
              </a:lnSpc>
            </a:pPr>
            <a:r>
              <a:rPr lang="en-US" sz="2400" dirty="0"/>
              <a:t>Full-service restaurants have lost considerable business due to </a:t>
            </a:r>
            <a:r>
              <a:rPr lang="en-US" sz="2400" dirty="0" err="1"/>
              <a:t>Covid</a:t>
            </a:r>
            <a:r>
              <a:rPr lang="en-US" sz="2400" dirty="0"/>
              <a:t> restrictions. </a:t>
            </a:r>
          </a:p>
          <a:p>
            <a:pPr>
              <a:lnSpc>
                <a:spcPct val="90000"/>
              </a:lnSpc>
            </a:pPr>
            <a:r>
              <a:rPr lang="en-US" sz="2400" dirty="0"/>
              <a:t>It could take 2-3 years for tourism to rebound fully, and possibly that long for restaurants.</a:t>
            </a:r>
          </a:p>
          <a:p>
            <a:pPr>
              <a:lnSpc>
                <a:spcPct val="90000"/>
              </a:lnSpc>
            </a:pPr>
            <a:r>
              <a:rPr lang="en-US" sz="2400" dirty="0"/>
              <a:t>This is a tremendous setback to NYC low-wage workers—hospitality-related jobs grew substantially in recent years with wages rising steadily (more than in most sectors). </a:t>
            </a:r>
            <a:endParaRPr lang="en-US" sz="2800" dirty="0"/>
          </a:p>
        </p:txBody>
      </p:sp>
      <p:sp>
        <p:nvSpPr>
          <p:cNvPr id="4" name="Footer Placeholder 3">
            <a:extLst>
              <a:ext uri="{FF2B5EF4-FFF2-40B4-BE49-F238E27FC236}">
                <a16:creationId xmlns:a16="http://schemas.microsoft.com/office/drawing/2014/main" id="{A294E93C-EC76-46A7-8884-0B7CFD580F4C}"/>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46852DC8-EC7E-4DDB-8D61-5F888F487360}"/>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5</a:t>
            </a:fld>
            <a:endParaRPr lang="en-US"/>
          </a:p>
        </p:txBody>
      </p:sp>
    </p:spTree>
    <p:extLst>
      <p:ext uri="{BB962C8B-B14F-4D97-AF65-F5344CB8AC3E}">
        <p14:creationId xmlns:p14="http://schemas.microsoft.com/office/powerpoint/2010/main" val="30999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1FAA-43D0-4A85-8592-2ED2AA69090F}"/>
              </a:ext>
            </a:extLst>
          </p:cNvPr>
          <p:cNvSpPr>
            <a:spLocks noGrp="1"/>
          </p:cNvSpPr>
          <p:nvPr>
            <p:ph type="title"/>
          </p:nvPr>
        </p:nvSpPr>
        <p:spPr>
          <a:xfrm>
            <a:off x="457200" y="274638"/>
            <a:ext cx="8229600" cy="1401762"/>
          </a:xfrm>
        </p:spPr>
        <p:txBody>
          <a:bodyPr>
            <a:normAutofit fontScale="90000"/>
          </a:bodyPr>
          <a:lstStyle/>
          <a:p>
            <a:pPr algn="l"/>
            <a:r>
              <a:rPr lang="en-US" sz="3200" b="1" dirty="0">
                <a:latin typeface="+mn-lt"/>
              </a:rPr>
              <a:t>Since Feb., total jobs in NYC declined more and have rebounded less than for the nation overall—NYC jobs still down 14% vs. 6% for U.S.</a:t>
            </a:r>
          </a:p>
        </p:txBody>
      </p:sp>
      <p:pic>
        <p:nvPicPr>
          <p:cNvPr id="6" name="Content Placeholder 5">
            <a:extLst>
              <a:ext uri="{FF2B5EF4-FFF2-40B4-BE49-F238E27FC236}">
                <a16:creationId xmlns:a16="http://schemas.microsoft.com/office/drawing/2014/main" id="{2F3B9250-F67E-4A40-94E4-12F680C1A684}"/>
              </a:ext>
            </a:extLst>
          </p:cNvPr>
          <p:cNvPicPr>
            <a:picLocks noGrp="1" noChangeAspect="1"/>
          </p:cNvPicPr>
          <p:nvPr>
            <p:ph idx="1"/>
          </p:nvPr>
        </p:nvPicPr>
        <p:blipFill>
          <a:blip r:embed="rId2"/>
          <a:stretch>
            <a:fillRect/>
          </a:stretch>
        </p:blipFill>
        <p:spPr>
          <a:xfrm>
            <a:off x="762000" y="1855684"/>
            <a:ext cx="7696200" cy="4087915"/>
          </a:xfrm>
          <a:prstGeom prst="rect">
            <a:avLst/>
          </a:prstGeom>
        </p:spPr>
      </p:pic>
      <p:sp>
        <p:nvSpPr>
          <p:cNvPr id="4" name="Footer Placeholder 3">
            <a:extLst>
              <a:ext uri="{FF2B5EF4-FFF2-40B4-BE49-F238E27FC236}">
                <a16:creationId xmlns:a16="http://schemas.microsoft.com/office/drawing/2014/main" id="{41D485F9-1C17-423E-A293-C4FD8C0DE1A1}"/>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EFA885BE-852B-48F7-98DD-E7D8A7B690FB}"/>
              </a:ext>
            </a:extLst>
          </p:cNvPr>
          <p:cNvSpPr>
            <a:spLocks noGrp="1"/>
          </p:cNvSpPr>
          <p:nvPr>
            <p:ph type="sldNum" sz="quarter" idx="12"/>
          </p:nvPr>
        </p:nvSpPr>
        <p:spPr/>
        <p:txBody>
          <a:bodyPr/>
          <a:lstStyle/>
          <a:p>
            <a:fld id="{B330FB8B-015B-4BB6-AD14-7BEA45E4DF49}" type="slidenum">
              <a:rPr lang="en-US" smtClean="0"/>
              <a:t>6</a:t>
            </a:fld>
            <a:endParaRPr lang="en-US"/>
          </a:p>
        </p:txBody>
      </p:sp>
    </p:spTree>
    <p:extLst>
      <p:ext uri="{BB962C8B-B14F-4D97-AF65-F5344CB8AC3E}">
        <p14:creationId xmlns:p14="http://schemas.microsoft.com/office/powerpoint/2010/main" val="229662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7FC05-6D7D-4574-9678-D08DEA1A66DC}"/>
              </a:ext>
            </a:extLst>
          </p:cNvPr>
          <p:cNvSpPr>
            <a:spLocks noGrp="1"/>
          </p:cNvSpPr>
          <p:nvPr>
            <p:ph type="title"/>
          </p:nvPr>
        </p:nvSpPr>
        <p:spPr/>
        <p:txBody>
          <a:bodyPr>
            <a:normAutofit fontScale="90000"/>
          </a:bodyPr>
          <a:lstStyle/>
          <a:p>
            <a:pPr algn="l"/>
            <a:r>
              <a:rPr lang="en-US" sz="2800" b="1" dirty="0"/>
              <a:t>In Hospitality, NYC’s job decline has been much steeper and the rebound slower, with the September job level still 42% below February vs. 17% for the U.S.</a:t>
            </a:r>
          </a:p>
        </p:txBody>
      </p:sp>
      <p:sp>
        <p:nvSpPr>
          <p:cNvPr id="4" name="Footer Placeholder 3">
            <a:extLst>
              <a:ext uri="{FF2B5EF4-FFF2-40B4-BE49-F238E27FC236}">
                <a16:creationId xmlns:a16="http://schemas.microsoft.com/office/drawing/2014/main" id="{DE2FD937-F802-4326-9AE5-3F7C56A537FC}"/>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2D0D2189-88BF-4DCE-AD33-E93281664B55}"/>
              </a:ext>
            </a:extLst>
          </p:cNvPr>
          <p:cNvSpPr>
            <a:spLocks noGrp="1"/>
          </p:cNvSpPr>
          <p:nvPr>
            <p:ph type="sldNum" sz="quarter" idx="12"/>
          </p:nvPr>
        </p:nvSpPr>
        <p:spPr/>
        <p:txBody>
          <a:bodyPr/>
          <a:lstStyle/>
          <a:p>
            <a:fld id="{B330FB8B-015B-4BB6-AD14-7BEA45E4DF49}" type="slidenum">
              <a:rPr lang="en-US" smtClean="0"/>
              <a:t>7</a:t>
            </a:fld>
            <a:endParaRPr lang="en-US"/>
          </a:p>
        </p:txBody>
      </p:sp>
      <p:pic>
        <p:nvPicPr>
          <p:cNvPr id="9" name="Content Placeholder 8">
            <a:extLst>
              <a:ext uri="{FF2B5EF4-FFF2-40B4-BE49-F238E27FC236}">
                <a16:creationId xmlns:a16="http://schemas.microsoft.com/office/drawing/2014/main" id="{4697F7EE-D1D6-40D0-B891-7A7AA41F9172}"/>
              </a:ext>
            </a:extLst>
          </p:cNvPr>
          <p:cNvPicPr>
            <a:picLocks noGrp="1" noChangeAspect="1"/>
          </p:cNvPicPr>
          <p:nvPr>
            <p:ph idx="1"/>
          </p:nvPr>
        </p:nvPicPr>
        <p:blipFill>
          <a:blip r:embed="rId2"/>
          <a:stretch>
            <a:fillRect/>
          </a:stretch>
        </p:blipFill>
        <p:spPr>
          <a:xfrm>
            <a:off x="609600" y="1752600"/>
            <a:ext cx="7772400" cy="4190999"/>
          </a:xfrm>
          <a:prstGeom prst="rect">
            <a:avLst/>
          </a:prstGeom>
        </p:spPr>
      </p:pic>
    </p:spTree>
    <p:extLst>
      <p:ext uri="{BB962C8B-B14F-4D97-AF65-F5344CB8AC3E}">
        <p14:creationId xmlns:p14="http://schemas.microsoft.com/office/powerpoint/2010/main" val="216458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8567-2A20-4D8B-8C9B-11975D5C1788}"/>
              </a:ext>
            </a:extLst>
          </p:cNvPr>
          <p:cNvSpPr>
            <a:spLocks noGrp="1"/>
          </p:cNvSpPr>
          <p:nvPr>
            <p:ph type="title"/>
          </p:nvPr>
        </p:nvSpPr>
        <p:spPr>
          <a:xfrm>
            <a:off x="457200" y="274638"/>
            <a:ext cx="8229600" cy="1401762"/>
          </a:xfrm>
        </p:spPr>
        <p:txBody>
          <a:bodyPr>
            <a:normAutofit fontScale="90000"/>
          </a:bodyPr>
          <a:lstStyle/>
          <a:p>
            <a:pPr algn="l"/>
            <a:r>
              <a:rPr lang="en-US" sz="2800" b="1" dirty="0"/>
              <a:t>Pre-pandemic, Hotels accounted for 14% of Hospitality jobs; Full-service restaurants were 45%, Limited-service 30% and Food Service contractors, caterers and bars 11%</a:t>
            </a:r>
          </a:p>
        </p:txBody>
      </p:sp>
      <p:pic>
        <p:nvPicPr>
          <p:cNvPr id="6" name="Content Placeholder 5">
            <a:extLst>
              <a:ext uri="{FF2B5EF4-FFF2-40B4-BE49-F238E27FC236}">
                <a16:creationId xmlns:a16="http://schemas.microsoft.com/office/drawing/2014/main" id="{D3FAB86A-8CE2-4926-8568-4E065FC09478}"/>
              </a:ext>
            </a:extLst>
          </p:cNvPr>
          <p:cNvPicPr>
            <a:picLocks noGrp="1" noChangeAspect="1"/>
          </p:cNvPicPr>
          <p:nvPr>
            <p:ph idx="1"/>
          </p:nvPr>
        </p:nvPicPr>
        <p:blipFill>
          <a:blip r:embed="rId2"/>
          <a:stretch>
            <a:fillRect/>
          </a:stretch>
        </p:blipFill>
        <p:spPr>
          <a:xfrm>
            <a:off x="642607" y="1676400"/>
            <a:ext cx="7858786" cy="4679950"/>
          </a:xfrm>
          <a:prstGeom prst="rect">
            <a:avLst/>
          </a:prstGeom>
        </p:spPr>
      </p:pic>
      <p:sp>
        <p:nvSpPr>
          <p:cNvPr id="4" name="Footer Placeholder 3">
            <a:extLst>
              <a:ext uri="{FF2B5EF4-FFF2-40B4-BE49-F238E27FC236}">
                <a16:creationId xmlns:a16="http://schemas.microsoft.com/office/drawing/2014/main" id="{9E974ADF-4E8D-4744-9A06-B0C75C0391EE}"/>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0D521D46-6AB0-4822-A27B-A94F403BDA04}"/>
              </a:ext>
            </a:extLst>
          </p:cNvPr>
          <p:cNvSpPr>
            <a:spLocks noGrp="1"/>
          </p:cNvSpPr>
          <p:nvPr>
            <p:ph type="sldNum" sz="quarter" idx="12"/>
          </p:nvPr>
        </p:nvSpPr>
        <p:spPr/>
        <p:txBody>
          <a:bodyPr/>
          <a:lstStyle/>
          <a:p>
            <a:fld id="{B330FB8B-015B-4BB6-AD14-7BEA45E4DF49}" type="slidenum">
              <a:rPr lang="en-US" smtClean="0"/>
              <a:t>8</a:t>
            </a:fld>
            <a:endParaRPr lang="en-US"/>
          </a:p>
        </p:txBody>
      </p:sp>
    </p:spTree>
    <p:extLst>
      <p:ext uri="{BB962C8B-B14F-4D97-AF65-F5344CB8AC3E}">
        <p14:creationId xmlns:p14="http://schemas.microsoft.com/office/powerpoint/2010/main" val="1138968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3285-D6B2-45C0-AF19-1B1AEA588CFA}"/>
              </a:ext>
            </a:extLst>
          </p:cNvPr>
          <p:cNvSpPr>
            <a:spLocks noGrp="1"/>
          </p:cNvSpPr>
          <p:nvPr>
            <p:ph type="title"/>
          </p:nvPr>
        </p:nvSpPr>
        <p:spPr>
          <a:xfrm>
            <a:off x="457200" y="274638"/>
            <a:ext cx="8229600" cy="1112837"/>
          </a:xfrm>
        </p:spPr>
        <p:txBody>
          <a:bodyPr>
            <a:normAutofit/>
          </a:bodyPr>
          <a:lstStyle/>
          <a:p>
            <a:pPr algn="l"/>
            <a:r>
              <a:rPr lang="en-US" sz="2800" b="1" dirty="0"/>
              <a:t>Pandemic job losses mostly in Full-serve (56%), with the 3 other sectors accounting for 15% each</a:t>
            </a:r>
          </a:p>
        </p:txBody>
      </p:sp>
      <p:sp>
        <p:nvSpPr>
          <p:cNvPr id="4" name="Footer Placeholder 3">
            <a:extLst>
              <a:ext uri="{FF2B5EF4-FFF2-40B4-BE49-F238E27FC236}">
                <a16:creationId xmlns:a16="http://schemas.microsoft.com/office/drawing/2014/main" id="{9A48B99B-4283-4BCD-8807-99B68B94B417}"/>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11715FA4-B037-478F-8CDD-43CDDD40D5A0}"/>
              </a:ext>
            </a:extLst>
          </p:cNvPr>
          <p:cNvSpPr>
            <a:spLocks noGrp="1"/>
          </p:cNvSpPr>
          <p:nvPr>
            <p:ph type="sldNum" sz="quarter" idx="12"/>
          </p:nvPr>
        </p:nvSpPr>
        <p:spPr/>
        <p:txBody>
          <a:bodyPr/>
          <a:lstStyle/>
          <a:p>
            <a:fld id="{B330FB8B-015B-4BB6-AD14-7BEA45E4DF49}" type="slidenum">
              <a:rPr lang="en-US" smtClean="0"/>
              <a:t>9</a:t>
            </a:fld>
            <a:endParaRPr lang="en-US"/>
          </a:p>
        </p:txBody>
      </p:sp>
      <p:pic>
        <p:nvPicPr>
          <p:cNvPr id="9" name="Content Placeholder 8">
            <a:extLst>
              <a:ext uri="{FF2B5EF4-FFF2-40B4-BE49-F238E27FC236}">
                <a16:creationId xmlns:a16="http://schemas.microsoft.com/office/drawing/2014/main" id="{03A8FE5B-A5D0-4EE8-8958-F39E07092988}"/>
              </a:ext>
            </a:extLst>
          </p:cNvPr>
          <p:cNvPicPr>
            <a:picLocks noGrp="1" noChangeAspect="1"/>
          </p:cNvPicPr>
          <p:nvPr>
            <p:ph idx="1"/>
          </p:nvPr>
        </p:nvPicPr>
        <p:blipFill>
          <a:blip r:embed="rId2"/>
          <a:stretch>
            <a:fillRect/>
          </a:stretch>
        </p:blipFill>
        <p:spPr>
          <a:xfrm>
            <a:off x="463611" y="1524000"/>
            <a:ext cx="7918389" cy="4832350"/>
          </a:xfrm>
          <a:prstGeom prst="rect">
            <a:avLst/>
          </a:prstGeom>
        </p:spPr>
      </p:pic>
    </p:spTree>
    <p:extLst>
      <p:ext uri="{BB962C8B-B14F-4D97-AF65-F5344CB8AC3E}">
        <p14:creationId xmlns:p14="http://schemas.microsoft.com/office/powerpoint/2010/main" val="3790338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1317</Words>
  <Application>Microsoft Office PowerPoint</Application>
  <PresentationFormat>On-screen Show (4:3)</PresentationFormat>
  <Paragraphs>123</Paragraphs>
  <Slides>20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Cambria</vt:lpstr>
      <vt:lpstr>Courier New</vt:lpstr>
      <vt:lpstr>Office Theme</vt:lpstr>
      <vt:lpstr>Office Theme</vt:lpstr>
      <vt:lpstr>   The labor market implications of the Covid-19 impact on NYC’s hospitality industry     James A. Parrott  Center for New York City Affairs at    The New School  JamesParrott@newschool.edu  www.centernyc.org  WPTI Employer Symposium Series—Hospitality, November 17,  2020  Funding support provided by Robin Hood Foundation, JPMorgan Chase Foundation, New York City Workforce Development Fund, New York Community Trust,  21st Century ILGWU Heritage Fund, and Consortium for Worker Education  </vt:lpstr>
      <vt:lpstr>Overview  </vt:lpstr>
      <vt:lpstr>First, a few fast facts on NYC hospitality </vt:lpstr>
      <vt:lpstr>Economic Update: More precarious NYC economy than any time since the 1970s economic/fiscal crisis</vt:lpstr>
      <vt:lpstr>How has the Hospitality sector fared?</vt:lpstr>
      <vt:lpstr>Since Feb., total jobs in NYC declined more and have rebounded less than for the nation overall—NYC jobs still down 14% vs. 6% for U.S.</vt:lpstr>
      <vt:lpstr>In Hospitality, NYC’s job decline has been much steeper and the rebound slower, with the September job level still 42% below February vs. 17% for the U.S.</vt:lpstr>
      <vt:lpstr>Pre-pandemic, Hotels accounted for 14% of Hospitality jobs; Full-service restaurants were 45%, Limited-service 30% and Food Service contractors, caterers and bars 11%</vt:lpstr>
      <vt:lpstr>Pandemic job losses mostly in Full-serve (56%), with the 3 other sectors accounting for 15% each</vt:lpstr>
      <vt:lpstr>NYC Hospitality workers had larger wage gains 2011-19 than most private sector workers, although avg. wages generally lower except for Manhattan hotel workers (many are union)</vt:lpstr>
      <vt:lpstr>Jobs in Full-serve restaurants, contractors, caterers and bars are still down more than half, hotels by 42%, and limited-serve and coffee shops down by 23%</vt:lpstr>
      <vt:lpstr>Demographics of NYC Hospitality workers compared to all NYC wage workers </vt:lpstr>
      <vt:lpstr>15 leading occupations, NY Hotel industry</vt:lpstr>
      <vt:lpstr>15 leading occupations, NYC Food Services</vt:lpstr>
      <vt:lpstr>Annual openings and education requirements for largest NYC Hotel occupations</vt:lpstr>
      <vt:lpstr>Annual openings and education requirements for largest NYC Food Service occupations</vt:lpstr>
      <vt:lpstr>Covid-19 impacts on hospitality are a  severe blow to NYC’s low-wage workers</vt:lpstr>
      <vt:lpstr>Labor market implications</vt:lpstr>
      <vt:lpstr>The road from here?</vt:lpstr>
      <vt:lpstr>Thank you.  James Parrott Center for New York City Affairs The New School ParrottJ@newschool.edu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labor market implications of the Covid-19 impact on NYC’s retail industry    James A. Parrott  Center for New York City Affairs at    The New School  JamesParrott@newschool.edu  www.centernyc.org  WPTI Employer Symposium Series—Retail  October 20,  2020  Funding support provided by Robin Hood Foundation, JPMorgan Chase Foundation, New York City Workforce Development Fund, New York Community Trust,  21st Century ILGWU Heritage Fund, and Consortium for Worker Education    </dc:title>
  <dc:creator>james parrott</dc:creator>
  <cp:lastModifiedBy>james parrott</cp:lastModifiedBy>
  <cp:revision>35</cp:revision>
  <cp:lastPrinted>2020-11-17T03:47:51Z</cp:lastPrinted>
  <dcterms:created xsi:type="dcterms:W3CDTF">2020-10-20T14:33:05Z</dcterms:created>
  <dcterms:modified xsi:type="dcterms:W3CDTF">2020-11-17T03:49:43Z</dcterms:modified>
</cp:coreProperties>
</file>