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 id="2147483648" r:id="rId2"/>
  </p:sldMasterIdLst>
  <p:notesMasterIdLst>
    <p:notesMasterId r:id="rId21"/>
  </p:notesMasterIdLst>
  <p:handoutMasterIdLst>
    <p:handoutMasterId r:id="rId22"/>
  </p:handoutMasterIdLst>
  <p:sldIdLst>
    <p:sldId id="257" r:id="rId3"/>
    <p:sldId id="297" r:id="rId4"/>
    <p:sldId id="313" r:id="rId5"/>
    <p:sldId id="264" r:id="rId6"/>
    <p:sldId id="289" r:id="rId7"/>
    <p:sldId id="298" r:id="rId8"/>
    <p:sldId id="299" r:id="rId9"/>
    <p:sldId id="300" r:id="rId10"/>
    <p:sldId id="301" r:id="rId11"/>
    <p:sldId id="302" r:id="rId12"/>
    <p:sldId id="304" r:id="rId13"/>
    <p:sldId id="305" r:id="rId14"/>
    <p:sldId id="306" r:id="rId15"/>
    <p:sldId id="303" r:id="rId16"/>
    <p:sldId id="307" r:id="rId17"/>
    <p:sldId id="308" r:id="rId18"/>
    <p:sldId id="272" r:id="rId19"/>
    <p:sldId id="312" r:id="rId2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660"/>
  </p:normalViewPr>
  <p:slideViewPr>
    <p:cSldViewPr>
      <p:cViewPr varScale="1">
        <p:scale>
          <a:sx n="62" d="100"/>
          <a:sy n="62" d="100"/>
        </p:scale>
        <p:origin x="1352"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806778-380C-40A5-85B4-5C166FC17A4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CA6BEF8-AA2F-46DD-9DF3-561AA34B368A}">
      <dgm:prSet/>
      <dgm:spPr/>
      <dgm:t>
        <a:bodyPr/>
        <a:lstStyle/>
        <a:p>
          <a:r>
            <a:rPr lang="en-US" sz="2100" dirty="0"/>
            <a:t>Unemployed and small businesses (and state and local governments, MTA, etc.) need additional Federal economic support.</a:t>
          </a:r>
        </a:p>
      </dgm:t>
    </dgm:pt>
    <dgm:pt modelId="{C0F24EF7-15FD-4323-A8D6-E572487E272A}" type="parTrans" cxnId="{959D31AD-3133-4600-AABD-D3EB0D80EA1B}">
      <dgm:prSet/>
      <dgm:spPr/>
      <dgm:t>
        <a:bodyPr/>
        <a:lstStyle/>
        <a:p>
          <a:endParaRPr lang="en-US"/>
        </a:p>
      </dgm:t>
    </dgm:pt>
    <dgm:pt modelId="{B5FEC133-5F1A-4563-9B7A-824DD0D6F6C0}" type="sibTrans" cxnId="{959D31AD-3133-4600-AABD-D3EB0D80EA1B}">
      <dgm:prSet/>
      <dgm:spPr/>
      <dgm:t>
        <a:bodyPr/>
        <a:lstStyle/>
        <a:p>
          <a:endParaRPr lang="en-US"/>
        </a:p>
      </dgm:t>
    </dgm:pt>
    <dgm:pt modelId="{3D4168CC-43C4-4099-BC83-CD2988FD1920}">
      <dgm:prSet/>
      <dgm:spPr/>
      <dgm:t>
        <a:bodyPr/>
        <a:lstStyle/>
        <a:p>
          <a:r>
            <a:rPr lang="en-US" sz="2100" dirty="0"/>
            <a:t>Need state and federal policy changes to improve social &amp; worker safety net and work supports, particularly for childcare.</a:t>
          </a:r>
        </a:p>
      </dgm:t>
    </dgm:pt>
    <dgm:pt modelId="{B4D08A31-E066-4365-BB46-090A35F580F1}" type="parTrans" cxnId="{EA78D026-27F0-4996-AE9E-833A88B121EA}">
      <dgm:prSet/>
      <dgm:spPr/>
      <dgm:t>
        <a:bodyPr/>
        <a:lstStyle/>
        <a:p>
          <a:endParaRPr lang="en-US"/>
        </a:p>
      </dgm:t>
    </dgm:pt>
    <dgm:pt modelId="{C0D45C6B-0B9E-4286-92F9-E1BE3DDB8053}" type="sibTrans" cxnId="{EA78D026-27F0-4996-AE9E-833A88B121EA}">
      <dgm:prSet/>
      <dgm:spPr/>
      <dgm:t>
        <a:bodyPr/>
        <a:lstStyle/>
        <a:p>
          <a:endParaRPr lang="en-US"/>
        </a:p>
      </dgm:t>
    </dgm:pt>
    <dgm:pt modelId="{9602A625-F2F6-4A7C-8E38-94104056D340}">
      <dgm:prSet/>
      <dgm:spPr/>
      <dgm:t>
        <a:bodyPr/>
        <a:lstStyle/>
        <a:p>
          <a:endParaRPr lang="en-US" dirty="0"/>
        </a:p>
      </dgm:t>
    </dgm:pt>
    <dgm:pt modelId="{8045864F-5FCD-436D-A258-271B50657E85}" type="sibTrans" cxnId="{A42F1EBB-4B41-4AD8-91F7-73433A2BBD18}">
      <dgm:prSet/>
      <dgm:spPr/>
      <dgm:t>
        <a:bodyPr/>
        <a:lstStyle/>
        <a:p>
          <a:endParaRPr lang="en-US"/>
        </a:p>
      </dgm:t>
    </dgm:pt>
    <dgm:pt modelId="{E81EDEB0-1C97-4BEA-869B-C50E978BBC5D}" type="parTrans" cxnId="{A42F1EBB-4B41-4AD8-91F7-73433A2BBD18}">
      <dgm:prSet/>
      <dgm:spPr/>
      <dgm:t>
        <a:bodyPr/>
        <a:lstStyle/>
        <a:p>
          <a:endParaRPr lang="en-US"/>
        </a:p>
      </dgm:t>
    </dgm:pt>
    <dgm:pt modelId="{47620DCA-6714-45C1-8DA7-9A02912EBBE7}">
      <dgm:prSet/>
      <dgm:spPr/>
      <dgm:t>
        <a:bodyPr/>
        <a:lstStyle/>
        <a:p>
          <a:r>
            <a:rPr lang="en-US" sz="2100" dirty="0"/>
            <a:t>To “build back better” in retail, focus could be on assisting more young workers of color in getting into good paying e-commerce jobs, and on building more explicit career pathways within retail.</a:t>
          </a:r>
        </a:p>
      </dgm:t>
    </dgm:pt>
    <dgm:pt modelId="{9D369C97-8A3B-464D-9A15-5436D53232B2}" type="parTrans" cxnId="{D94F5950-CFAA-469B-8408-68E13D95D44F}">
      <dgm:prSet/>
      <dgm:spPr/>
      <dgm:t>
        <a:bodyPr/>
        <a:lstStyle/>
        <a:p>
          <a:endParaRPr lang="en-US"/>
        </a:p>
      </dgm:t>
    </dgm:pt>
    <dgm:pt modelId="{A54B2ED5-30DD-4E73-B812-2F8B7F9E7BAE}" type="sibTrans" cxnId="{D94F5950-CFAA-469B-8408-68E13D95D44F}">
      <dgm:prSet/>
      <dgm:spPr/>
      <dgm:t>
        <a:bodyPr/>
        <a:lstStyle/>
        <a:p>
          <a:endParaRPr lang="en-US"/>
        </a:p>
      </dgm:t>
    </dgm:pt>
    <dgm:pt modelId="{4EA5A2E5-C676-4D57-B7F5-595D22511EBF}">
      <dgm:prSet custT="1"/>
      <dgm:spPr/>
      <dgm:t>
        <a:bodyPr/>
        <a:lstStyle/>
        <a:p>
          <a:endParaRPr lang="en-US" sz="1100" dirty="0"/>
        </a:p>
      </dgm:t>
    </dgm:pt>
    <dgm:pt modelId="{A5D66770-4432-47C3-AE1C-099F4A1C2A9A}" type="parTrans" cxnId="{E9B4774E-BBD1-46F1-8FAB-DFBEDFC9CBAB}">
      <dgm:prSet/>
      <dgm:spPr/>
      <dgm:t>
        <a:bodyPr/>
        <a:lstStyle/>
        <a:p>
          <a:endParaRPr lang="en-US"/>
        </a:p>
      </dgm:t>
    </dgm:pt>
    <dgm:pt modelId="{C1945819-0DF5-4405-BB9E-90CC66E267E8}" type="sibTrans" cxnId="{E9B4774E-BBD1-46F1-8FAB-DFBEDFC9CBAB}">
      <dgm:prSet/>
      <dgm:spPr/>
      <dgm:t>
        <a:bodyPr/>
        <a:lstStyle/>
        <a:p>
          <a:endParaRPr lang="en-US"/>
        </a:p>
      </dgm:t>
    </dgm:pt>
    <dgm:pt modelId="{FB1B3060-ADFD-434D-A5A7-05965EA3075A}">
      <dgm:prSet custT="1"/>
      <dgm:spPr/>
      <dgm:t>
        <a:bodyPr/>
        <a:lstStyle/>
        <a:p>
          <a:endParaRPr lang="en-US" sz="1100" dirty="0"/>
        </a:p>
      </dgm:t>
    </dgm:pt>
    <dgm:pt modelId="{5E48D640-A79A-4F50-A30C-8C4EAC4CDBCB}" type="parTrans" cxnId="{6331EC52-D60D-4980-9D29-AF14EF701B8C}">
      <dgm:prSet/>
      <dgm:spPr/>
      <dgm:t>
        <a:bodyPr/>
        <a:lstStyle/>
        <a:p>
          <a:endParaRPr lang="en-US"/>
        </a:p>
      </dgm:t>
    </dgm:pt>
    <dgm:pt modelId="{3DC9E00B-A06B-495B-9CC5-4330175F772D}" type="sibTrans" cxnId="{6331EC52-D60D-4980-9D29-AF14EF701B8C}">
      <dgm:prSet/>
      <dgm:spPr/>
      <dgm:t>
        <a:bodyPr/>
        <a:lstStyle/>
        <a:p>
          <a:endParaRPr lang="en-US"/>
        </a:p>
      </dgm:t>
    </dgm:pt>
    <dgm:pt modelId="{042EC853-3DBF-4607-BF27-98254A4C8C24}">
      <dgm:prSet/>
      <dgm:spPr/>
      <dgm:t>
        <a:bodyPr/>
        <a:lstStyle/>
        <a:p>
          <a:endParaRPr lang="en-US" sz="2100" dirty="0"/>
        </a:p>
      </dgm:t>
    </dgm:pt>
    <dgm:pt modelId="{67800EA3-38A5-4226-98B3-4ED07F2789BB}" type="parTrans" cxnId="{CA55C441-E6B6-4FC7-9C0E-8A613E0353C1}">
      <dgm:prSet/>
      <dgm:spPr/>
      <dgm:t>
        <a:bodyPr/>
        <a:lstStyle/>
        <a:p>
          <a:endParaRPr lang="en-US"/>
        </a:p>
      </dgm:t>
    </dgm:pt>
    <dgm:pt modelId="{EFC2F151-9DC7-496A-85F3-6A06F55ACC33}" type="sibTrans" cxnId="{CA55C441-E6B6-4FC7-9C0E-8A613E0353C1}">
      <dgm:prSet/>
      <dgm:spPr/>
      <dgm:t>
        <a:bodyPr/>
        <a:lstStyle/>
        <a:p>
          <a:endParaRPr lang="en-US"/>
        </a:p>
      </dgm:t>
    </dgm:pt>
    <dgm:pt modelId="{6315AF82-0A6C-4B5A-83D4-56D47ABAFD5A}">
      <dgm:prSet/>
      <dgm:spPr/>
      <dgm:t>
        <a:bodyPr/>
        <a:lstStyle/>
        <a:p>
          <a:r>
            <a:rPr lang="en-US" sz="2100" dirty="0"/>
            <a:t>=&gt; Our retail report will be released in early November</a:t>
          </a:r>
        </a:p>
      </dgm:t>
    </dgm:pt>
    <dgm:pt modelId="{125FCB69-DA04-44B7-89A1-25F1A8C00786}" type="parTrans" cxnId="{91AADED0-D601-48AC-8BF3-732A87D9B32A}">
      <dgm:prSet/>
      <dgm:spPr/>
      <dgm:t>
        <a:bodyPr/>
        <a:lstStyle/>
        <a:p>
          <a:endParaRPr lang="en-US"/>
        </a:p>
      </dgm:t>
    </dgm:pt>
    <dgm:pt modelId="{2A940AB2-1B50-414E-8CB5-50467E845E70}" type="sibTrans" cxnId="{91AADED0-D601-48AC-8BF3-732A87D9B32A}">
      <dgm:prSet/>
      <dgm:spPr/>
      <dgm:t>
        <a:bodyPr/>
        <a:lstStyle/>
        <a:p>
          <a:endParaRPr lang="en-US"/>
        </a:p>
      </dgm:t>
    </dgm:pt>
    <dgm:pt modelId="{9C3704B9-CAFF-4D00-B3E9-1B1F60AAD42A}" type="pres">
      <dgm:prSet presAssocID="{F2806778-380C-40A5-85B4-5C166FC17A47}" presName="linear" presStyleCnt="0">
        <dgm:presLayoutVars>
          <dgm:animLvl val="lvl"/>
          <dgm:resizeHandles val="exact"/>
        </dgm:presLayoutVars>
      </dgm:prSet>
      <dgm:spPr/>
    </dgm:pt>
    <dgm:pt modelId="{AAEC3D85-6CB5-40B5-986D-9CAECB1EEA5E}" type="pres">
      <dgm:prSet presAssocID="{9602A625-F2F6-4A7C-8E38-94104056D340}" presName="parentText" presStyleLbl="node1" presStyleIdx="0" presStyleCnt="1" custFlipVert="1" custFlipHor="1" custScaleX="936" custScaleY="7632" custLinFactNeighborY="-356">
        <dgm:presLayoutVars>
          <dgm:chMax val="0"/>
          <dgm:bulletEnabled val="1"/>
        </dgm:presLayoutVars>
      </dgm:prSet>
      <dgm:spPr/>
    </dgm:pt>
    <dgm:pt modelId="{868DDE6C-47CC-4048-8370-D7CBA6CCE38D}" type="pres">
      <dgm:prSet presAssocID="{9602A625-F2F6-4A7C-8E38-94104056D340}" presName="childText" presStyleLbl="revTx" presStyleIdx="0" presStyleCnt="1" custScaleY="111863">
        <dgm:presLayoutVars>
          <dgm:bulletEnabled val="1"/>
        </dgm:presLayoutVars>
      </dgm:prSet>
      <dgm:spPr/>
    </dgm:pt>
  </dgm:ptLst>
  <dgm:cxnLst>
    <dgm:cxn modelId="{DFE7870B-A1D2-4CFE-A830-110F54D64716}" type="presOf" srcId="{6315AF82-0A6C-4B5A-83D4-56D47ABAFD5A}" destId="{868DDE6C-47CC-4048-8370-D7CBA6CCE38D}" srcOrd="0" destOrd="5" presId="urn:microsoft.com/office/officeart/2005/8/layout/vList2"/>
    <dgm:cxn modelId="{942BC90F-8C62-41CB-B3FA-66AFBC4EFB80}" type="presOf" srcId="{042EC853-3DBF-4607-BF27-98254A4C8C24}" destId="{868DDE6C-47CC-4048-8370-D7CBA6CCE38D}" srcOrd="0" destOrd="6" presId="urn:microsoft.com/office/officeart/2005/8/layout/vList2"/>
    <dgm:cxn modelId="{EA78D026-27F0-4996-AE9E-833A88B121EA}" srcId="{9602A625-F2F6-4A7C-8E38-94104056D340}" destId="{3D4168CC-43C4-4099-BC83-CD2988FD1920}" srcOrd="2" destOrd="0" parTransId="{B4D08A31-E066-4365-BB46-090A35F580F1}" sibTransId="{C0D45C6B-0B9E-4286-92F9-E1BE3DDB8053}"/>
    <dgm:cxn modelId="{CA55C441-E6B6-4FC7-9C0E-8A613E0353C1}" srcId="{9602A625-F2F6-4A7C-8E38-94104056D340}" destId="{042EC853-3DBF-4607-BF27-98254A4C8C24}" srcOrd="6" destOrd="0" parTransId="{67800EA3-38A5-4226-98B3-4ED07F2789BB}" sibTransId="{EFC2F151-9DC7-496A-85F3-6A06F55ACC33}"/>
    <dgm:cxn modelId="{E9B4774E-BBD1-46F1-8FAB-DFBEDFC9CBAB}" srcId="{9602A625-F2F6-4A7C-8E38-94104056D340}" destId="{4EA5A2E5-C676-4D57-B7F5-595D22511EBF}" srcOrd="1" destOrd="0" parTransId="{A5D66770-4432-47C3-AE1C-099F4A1C2A9A}" sibTransId="{C1945819-0DF5-4405-BB9E-90CC66E267E8}"/>
    <dgm:cxn modelId="{D94F5950-CFAA-469B-8408-68E13D95D44F}" srcId="{9602A625-F2F6-4A7C-8E38-94104056D340}" destId="{47620DCA-6714-45C1-8DA7-9A02912EBBE7}" srcOrd="4" destOrd="0" parTransId="{9D369C97-8A3B-464D-9A15-5436D53232B2}" sibTransId="{A54B2ED5-30DD-4E73-B812-2F8B7F9E7BAE}"/>
    <dgm:cxn modelId="{6331EC52-D60D-4980-9D29-AF14EF701B8C}" srcId="{9602A625-F2F6-4A7C-8E38-94104056D340}" destId="{FB1B3060-ADFD-434D-A5A7-05965EA3075A}" srcOrd="3" destOrd="0" parTransId="{5E48D640-A79A-4F50-A30C-8C4EAC4CDBCB}" sibTransId="{3DC9E00B-A06B-495B-9CC5-4330175F772D}"/>
    <dgm:cxn modelId="{BCA48B90-6180-41D8-9410-3017392AB937}" type="presOf" srcId="{FB1B3060-ADFD-434D-A5A7-05965EA3075A}" destId="{868DDE6C-47CC-4048-8370-D7CBA6CCE38D}" srcOrd="0" destOrd="3" presId="urn:microsoft.com/office/officeart/2005/8/layout/vList2"/>
    <dgm:cxn modelId="{255E6D98-FA9E-44C1-B584-49DE43B7DC7E}" type="presOf" srcId="{F2806778-380C-40A5-85B4-5C166FC17A47}" destId="{9C3704B9-CAFF-4D00-B3E9-1B1F60AAD42A}" srcOrd="0" destOrd="0" presId="urn:microsoft.com/office/officeart/2005/8/layout/vList2"/>
    <dgm:cxn modelId="{959D31AD-3133-4600-AABD-D3EB0D80EA1B}" srcId="{9602A625-F2F6-4A7C-8E38-94104056D340}" destId="{3CA6BEF8-AA2F-46DD-9DF3-561AA34B368A}" srcOrd="0" destOrd="0" parTransId="{C0F24EF7-15FD-4323-A8D6-E572487E272A}" sibTransId="{B5FEC133-5F1A-4563-9B7A-824DD0D6F6C0}"/>
    <dgm:cxn modelId="{A42F1EBB-4B41-4AD8-91F7-73433A2BBD18}" srcId="{F2806778-380C-40A5-85B4-5C166FC17A47}" destId="{9602A625-F2F6-4A7C-8E38-94104056D340}" srcOrd="0" destOrd="0" parTransId="{E81EDEB0-1C97-4BEA-869B-C50E978BBC5D}" sibTransId="{8045864F-5FCD-436D-A258-271B50657E85}"/>
    <dgm:cxn modelId="{6A4EF8C9-0067-43B2-B4A3-7B26EF672B71}" type="presOf" srcId="{3CA6BEF8-AA2F-46DD-9DF3-561AA34B368A}" destId="{868DDE6C-47CC-4048-8370-D7CBA6CCE38D}" srcOrd="0" destOrd="0" presId="urn:microsoft.com/office/officeart/2005/8/layout/vList2"/>
    <dgm:cxn modelId="{91AADED0-D601-48AC-8BF3-732A87D9B32A}" srcId="{9602A625-F2F6-4A7C-8E38-94104056D340}" destId="{6315AF82-0A6C-4B5A-83D4-56D47ABAFD5A}" srcOrd="5" destOrd="0" parTransId="{125FCB69-DA04-44B7-89A1-25F1A8C00786}" sibTransId="{2A940AB2-1B50-414E-8CB5-50467E845E70}"/>
    <dgm:cxn modelId="{E13320D7-97F0-43F8-B97E-3F03CC6B79FE}" type="presOf" srcId="{9602A625-F2F6-4A7C-8E38-94104056D340}" destId="{AAEC3D85-6CB5-40B5-986D-9CAECB1EEA5E}" srcOrd="0" destOrd="0" presId="urn:microsoft.com/office/officeart/2005/8/layout/vList2"/>
    <dgm:cxn modelId="{7BE875E1-109D-48A1-AD86-4026EBF35B6C}" type="presOf" srcId="{3D4168CC-43C4-4099-BC83-CD2988FD1920}" destId="{868DDE6C-47CC-4048-8370-D7CBA6CCE38D}" srcOrd="0" destOrd="2" presId="urn:microsoft.com/office/officeart/2005/8/layout/vList2"/>
    <dgm:cxn modelId="{167E8FF9-5DF6-4C0E-B8DD-58D72539DCF9}" type="presOf" srcId="{4EA5A2E5-C676-4D57-B7F5-595D22511EBF}" destId="{868DDE6C-47CC-4048-8370-D7CBA6CCE38D}" srcOrd="0" destOrd="1" presId="urn:microsoft.com/office/officeart/2005/8/layout/vList2"/>
    <dgm:cxn modelId="{EA181EFD-6069-460E-982B-6961417928DB}" type="presOf" srcId="{47620DCA-6714-45C1-8DA7-9A02912EBBE7}" destId="{868DDE6C-47CC-4048-8370-D7CBA6CCE38D}" srcOrd="0" destOrd="4" presId="urn:microsoft.com/office/officeart/2005/8/layout/vList2"/>
    <dgm:cxn modelId="{9A348235-B320-4A97-B29A-A66CA6DAB7AF}" type="presParOf" srcId="{9C3704B9-CAFF-4D00-B3E9-1B1F60AAD42A}" destId="{AAEC3D85-6CB5-40B5-986D-9CAECB1EEA5E}" srcOrd="0" destOrd="0" presId="urn:microsoft.com/office/officeart/2005/8/layout/vList2"/>
    <dgm:cxn modelId="{17BC5BCF-0557-4FB2-8311-FA9325403CE6}" type="presParOf" srcId="{9C3704B9-CAFF-4D00-B3E9-1B1F60AAD42A}" destId="{868DDE6C-47CC-4048-8370-D7CBA6CCE38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C3D85-6CB5-40B5-986D-9CAECB1EEA5E}">
      <dsp:nvSpPr>
        <dsp:cNvPr id="0" name=""/>
        <dsp:cNvSpPr/>
      </dsp:nvSpPr>
      <dsp:spPr>
        <a:xfrm flipH="1" flipV="1">
          <a:off x="2490968" y="0"/>
          <a:ext cx="436" cy="712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222250">
            <a:lnSpc>
              <a:spcPct val="90000"/>
            </a:lnSpc>
            <a:spcBef>
              <a:spcPct val="0"/>
            </a:spcBef>
            <a:spcAft>
              <a:spcPct val="35000"/>
            </a:spcAft>
            <a:buNone/>
          </a:pPr>
          <a:endParaRPr lang="en-US" sz="500" kern="1200" dirty="0"/>
        </a:p>
      </dsp:txBody>
      <dsp:txXfrm rot="10800000">
        <a:off x="2490989" y="21"/>
        <a:ext cx="394" cy="7087"/>
      </dsp:txXfrm>
    </dsp:sp>
    <dsp:sp modelId="{868DDE6C-47CC-4048-8370-D7CBA6CCE38D}">
      <dsp:nvSpPr>
        <dsp:cNvPr id="0" name=""/>
        <dsp:cNvSpPr/>
      </dsp:nvSpPr>
      <dsp:spPr>
        <a:xfrm>
          <a:off x="0" y="8997"/>
          <a:ext cx="4982373" cy="5551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90" tIns="13970" rIns="78232" bIns="1397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Unemployed and small businesses (and state and local governments, MTA, etc.) need additional Federal economic support.</a:t>
          </a:r>
        </a:p>
        <a:p>
          <a:pPr marL="57150" lvl="1" indent="-57150" algn="l" defTabSz="488950">
            <a:lnSpc>
              <a:spcPct val="90000"/>
            </a:lnSpc>
            <a:spcBef>
              <a:spcPct val="0"/>
            </a:spcBef>
            <a:spcAft>
              <a:spcPct val="20000"/>
            </a:spcAft>
            <a:buChar char="•"/>
          </a:pPr>
          <a:endParaRPr lang="en-US" sz="1100" kern="1200" dirty="0"/>
        </a:p>
        <a:p>
          <a:pPr marL="228600" lvl="1" indent="-228600" algn="l" defTabSz="933450">
            <a:lnSpc>
              <a:spcPct val="90000"/>
            </a:lnSpc>
            <a:spcBef>
              <a:spcPct val="0"/>
            </a:spcBef>
            <a:spcAft>
              <a:spcPct val="20000"/>
            </a:spcAft>
            <a:buChar char="•"/>
          </a:pPr>
          <a:r>
            <a:rPr lang="en-US" sz="2100" kern="1200" dirty="0"/>
            <a:t>Need state and federal policy changes to improve social &amp; worker safety net and work supports, particularly for childcare.</a:t>
          </a:r>
        </a:p>
        <a:p>
          <a:pPr marL="57150" lvl="1" indent="-57150" algn="l" defTabSz="488950">
            <a:lnSpc>
              <a:spcPct val="90000"/>
            </a:lnSpc>
            <a:spcBef>
              <a:spcPct val="0"/>
            </a:spcBef>
            <a:spcAft>
              <a:spcPct val="20000"/>
            </a:spcAft>
            <a:buChar char="•"/>
          </a:pPr>
          <a:endParaRPr lang="en-US" sz="1100" kern="1200" dirty="0"/>
        </a:p>
        <a:p>
          <a:pPr marL="228600" lvl="1" indent="-228600" algn="l" defTabSz="933450">
            <a:lnSpc>
              <a:spcPct val="90000"/>
            </a:lnSpc>
            <a:spcBef>
              <a:spcPct val="0"/>
            </a:spcBef>
            <a:spcAft>
              <a:spcPct val="20000"/>
            </a:spcAft>
            <a:buChar char="•"/>
          </a:pPr>
          <a:r>
            <a:rPr lang="en-US" sz="2100" kern="1200" dirty="0"/>
            <a:t>To “build back better” in retail, focus could be on assisting more young workers of color in getting into good paying e-commerce jobs, and on building more explicit career pathways within retail.</a:t>
          </a:r>
        </a:p>
        <a:p>
          <a:pPr marL="228600" lvl="1" indent="-228600" algn="l" defTabSz="933450">
            <a:lnSpc>
              <a:spcPct val="90000"/>
            </a:lnSpc>
            <a:spcBef>
              <a:spcPct val="0"/>
            </a:spcBef>
            <a:spcAft>
              <a:spcPct val="20000"/>
            </a:spcAft>
            <a:buChar char="•"/>
          </a:pPr>
          <a:r>
            <a:rPr lang="en-US" sz="2100" kern="1200" dirty="0"/>
            <a:t>=&gt; Our retail report will be released in early November</a:t>
          </a:r>
        </a:p>
        <a:p>
          <a:pPr marL="228600" lvl="1" indent="-228600" algn="l" defTabSz="933450">
            <a:lnSpc>
              <a:spcPct val="90000"/>
            </a:lnSpc>
            <a:spcBef>
              <a:spcPct val="0"/>
            </a:spcBef>
            <a:spcAft>
              <a:spcPct val="20000"/>
            </a:spcAft>
            <a:buChar char="•"/>
          </a:pPr>
          <a:endParaRPr lang="en-US" sz="2100" kern="1200" dirty="0"/>
        </a:p>
      </dsp:txBody>
      <dsp:txXfrm>
        <a:off x="0" y="8997"/>
        <a:ext cx="4982373" cy="55517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228" cy="465773"/>
          </a:xfrm>
          <a:prstGeom prst="rect">
            <a:avLst/>
          </a:prstGeom>
        </p:spPr>
        <p:txBody>
          <a:bodyPr vert="horz" lIns="92461" tIns="46232" rIns="92461" bIns="46232" rtlCol="0"/>
          <a:lstStyle>
            <a:lvl1pPr algn="l">
              <a:defRPr sz="1200"/>
            </a:lvl1pPr>
          </a:lstStyle>
          <a:p>
            <a:endParaRPr lang="en-US"/>
          </a:p>
        </p:txBody>
      </p:sp>
      <p:sp>
        <p:nvSpPr>
          <p:cNvPr id="3" name="Date Placeholder 2"/>
          <p:cNvSpPr>
            <a:spLocks noGrp="1"/>
          </p:cNvSpPr>
          <p:nvPr>
            <p:ph type="dt" sz="quarter" idx="1"/>
          </p:nvPr>
        </p:nvSpPr>
        <p:spPr>
          <a:xfrm>
            <a:off x="3994410" y="0"/>
            <a:ext cx="3057227" cy="465773"/>
          </a:xfrm>
          <a:prstGeom prst="rect">
            <a:avLst/>
          </a:prstGeom>
        </p:spPr>
        <p:txBody>
          <a:bodyPr vert="horz" lIns="92461" tIns="46232" rIns="92461" bIns="46232" rtlCol="0"/>
          <a:lstStyle>
            <a:lvl1pPr algn="r">
              <a:defRPr sz="1200"/>
            </a:lvl1pPr>
          </a:lstStyle>
          <a:p>
            <a:fld id="{4321B746-2C64-4C9F-B268-4A0008034CF6}" type="datetimeFigureOut">
              <a:rPr lang="en-US" smtClean="0"/>
              <a:t>10/20/2020</a:t>
            </a:fld>
            <a:endParaRPr lang="en-US"/>
          </a:p>
        </p:txBody>
      </p:sp>
      <p:sp>
        <p:nvSpPr>
          <p:cNvPr id="4" name="Footer Placeholder 3"/>
          <p:cNvSpPr>
            <a:spLocks noGrp="1"/>
          </p:cNvSpPr>
          <p:nvPr>
            <p:ph type="ftr" sz="quarter" idx="2"/>
          </p:nvPr>
        </p:nvSpPr>
        <p:spPr>
          <a:xfrm>
            <a:off x="0" y="8841739"/>
            <a:ext cx="3057228" cy="465773"/>
          </a:xfrm>
          <a:prstGeom prst="rect">
            <a:avLst/>
          </a:prstGeom>
        </p:spPr>
        <p:txBody>
          <a:bodyPr vert="horz" lIns="92461" tIns="46232" rIns="92461"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3994410" y="8841739"/>
            <a:ext cx="3057227" cy="465773"/>
          </a:xfrm>
          <a:prstGeom prst="rect">
            <a:avLst/>
          </a:prstGeom>
        </p:spPr>
        <p:txBody>
          <a:bodyPr vert="horz" lIns="92461" tIns="46232" rIns="92461" bIns="46232" rtlCol="0" anchor="b"/>
          <a:lstStyle>
            <a:lvl1pPr algn="r">
              <a:defRPr sz="1200"/>
            </a:lvl1pPr>
          </a:lstStyle>
          <a:p>
            <a:fld id="{06F95E5C-53CF-48F7-BF73-9810BB38F52C}" type="slidenum">
              <a:rPr lang="en-US" smtClean="0"/>
              <a:t>‹#›</a:t>
            </a:fld>
            <a:endParaRPr lang="en-US"/>
          </a:p>
        </p:txBody>
      </p:sp>
    </p:spTree>
    <p:extLst>
      <p:ext uri="{BB962C8B-B14F-4D97-AF65-F5344CB8AC3E}">
        <p14:creationId xmlns:p14="http://schemas.microsoft.com/office/powerpoint/2010/main" val="2267625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77ABFD83-6436-47F4-A076-F0BC235D44EF}" type="datetimeFigureOut">
              <a:rPr lang="en-US" smtClean="0"/>
              <a:t>10/19/2020</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716EFE9D-3260-4192-996F-D9F665FB8C95}" type="slidenum">
              <a:rPr lang="en-US" smtClean="0"/>
              <a:t>‹#›</a:t>
            </a:fld>
            <a:endParaRPr lang="en-US"/>
          </a:p>
        </p:txBody>
      </p:sp>
    </p:spTree>
    <p:extLst>
      <p:ext uri="{BB962C8B-B14F-4D97-AF65-F5344CB8AC3E}">
        <p14:creationId xmlns:p14="http://schemas.microsoft.com/office/powerpoint/2010/main" val="14801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6EFE9D-3260-4192-996F-D9F665FB8C95}" type="slidenum">
              <a:rPr lang="en-US" smtClean="0"/>
              <a:t>15</a:t>
            </a:fld>
            <a:endParaRPr lang="en-US"/>
          </a:p>
        </p:txBody>
      </p:sp>
    </p:spTree>
    <p:extLst>
      <p:ext uri="{BB962C8B-B14F-4D97-AF65-F5344CB8AC3E}">
        <p14:creationId xmlns:p14="http://schemas.microsoft.com/office/powerpoint/2010/main" val="868371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63638"/>
            <a:ext cx="4189413"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EFAF96-5E9D-4E05-9361-A8437C6909B9}" type="slidenum">
              <a:rPr lang="en-US" smtClean="0"/>
              <a:t>18</a:t>
            </a:fld>
            <a:endParaRPr lang="en-US"/>
          </a:p>
        </p:txBody>
      </p:sp>
    </p:spTree>
    <p:extLst>
      <p:ext uri="{BB962C8B-B14F-4D97-AF65-F5344CB8AC3E}">
        <p14:creationId xmlns:p14="http://schemas.microsoft.com/office/powerpoint/2010/main" val="150733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B1A751-636A-4F9E-BA1B-4A759369F40C}" type="datetime1">
              <a:rPr lang="en-US" smtClean="0"/>
              <a:t>10/19/2020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36110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C8A51C-286B-4051-A744-72ABACED0615}" type="datetime1">
              <a:rPr lang="en-US" smtClean="0"/>
              <a:t>10/19/2020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7574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3D1D72-B9D6-4464-9EE2-F85A0152E82D}" type="datetime1">
              <a:rPr lang="en-US" smtClean="0"/>
              <a:t>10/19/2020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56218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5C00E-BD1E-4770-B4FB-9BCA3B6E11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DEF94D-2D5E-477F-A8FB-E39D3260BEA0}"/>
              </a:ext>
            </a:extLst>
          </p:cNvPr>
          <p:cNvSpPr>
            <a:spLocks noGrp="1"/>
          </p:cNvSpPr>
          <p:nvPr>
            <p:ph type="dt" sz="half" idx="10"/>
          </p:nvPr>
        </p:nvSpPr>
        <p:spPr/>
        <p:txBody>
          <a:bodyPr/>
          <a:lstStyle/>
          <a:p>
            <a:fld id="{9007071D-8A1F-4D98-BF82-6A9FB71F3E36}" type="datetime1">
              <a:rPr lang="en-US" smtClean="0"/>
              <a:t>10/19/2020</a:t>
            </a:fld>
            <a:endParaRPr lang="en-US"/>
          </a:p>
        </p:txBody>
      </p:sp>
      <p:sp>
        <p:nvSpPr>
          <p:cNvPr id="4" name="Footer Placeholder 3">
            <a:extLst>
              <a:ext uri="{FF2B5EF4-FFF2-40B4-BE49-F238E27FC236}">
                <a16:creationId xmlns:a16="http://schemas.microsoft.com/office/drawing/2014/main" id="{B7CC45B7-5F29-4523-B265-511F197563A3}"/>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663AC3DF-F7DC-4AF3-98A6-9D8952B852C4}"/>
              </a:ext>
            </a:extLst>
          </p:cNvPr>
          <p:cNvSpPr>
            <a:spLocks noGrp="1"/>
          </p:cNvSpPr>
          <p:nvPr>
            <p:ph type="sldNum" sz="quarter" idx="12"/>
          </p:nvPr>
        </p:nvSpPr>
        <p:spPr/>
        <p:txBody>
          <a:bodyPr/>
          <a:lstStyle/>
          <a:p>
            <a:fld id="{95753DFF-8885-4DF9-B834-09ADC70E4708}" type="slidenum">
              <a:rPr lang="en-US" smtClean="0"/>
              <a:t>‹#›</a:t>
            </a:fld>
            <a:endParaRPr lang="en-US"/>
          </a:p>
        </p:txBody>
      </p:sp>
    </p:spTree>
    <p:extLst>
      <p:ext uri="{BB962C8B-B14F-4D97-AF65-F5344CB8AC3E}">
        <p14:creationId xmlns:p14="http://schemas.microsoft.com/office/powerpoint/2010/main" val="309022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ED8E3F-187B-4E66-A9FF-C39CE8DF6CD3}" type="datetime1">
              <a:rPr lang="en-US" smtClean="0"/>
              <a:t>10/19/2020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23647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191955-7EE3-4070-97E0-9361FEE11D44}" type="datetime1">
              <a:rPr lang="en-US" smtClean="0"/>
              <a:t>10/19/2020</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606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F07B41-6881-4EB4-8E5D-9D0774301090}" type="datetime1">
              <a:rPr lang="en-US" smtClean="0"/>
              <a:t>10/19/2020</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50455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DB9C81-E0C4-4D8C-9A32-ACF077D76360}" type="datetime1">
              <a:rPr lang="en-US" smtClean="0"/>
              <a:t>10/19/2020</a:t>
            </a:fld>
            <a:endParaRPr lang="en-US"/>
          </a:p>
        </p:txBody>
      </p:sp>
      <p:sp>
        <p:nvSpPr>
          <p:cNvPr id="8" name="Footer Placeholder 7"/>
          <p:cNvSpPr>
            <a:spLocks noGrp="1"/>
          </p:cNvSpPr>
          <p:nvPr>
            <p:ph type="ftr" sz="quarter" idx="11"/>
          </p:nvPr>
        </p:nvSpPr>
        <p:spPr/>
        <p:txBody>
          <a:bodyPr/>
          <a:lstStyle/>
          <a:p>
            <a:r>
              <a:rPr lang="en-US"/>
              <a:t>Center for New York City Affairs</a:t>
            </a:r>
          </a:p>
        </p:txBody>
      </p:sp>
      <p:sp>
        <p:nvSpPr>
          <p:cNvPr id="9" name="Slide Number Placeholder 8"/>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40066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E13F6F-2388-458A-997F-695C63EEF979}" type="datetime1">
              <a:rPr lang="en-US" smtClean="0"/>
              <a:t>10/19/2020</a:t>
            </a:fld>
            <a:endParaRPr lang="en-US"/>
          </a:p>
        </p:txBody>
      </p:sp>
      <p:sp>
        <p:nvSpPr>
          <p:cNvPr id="4" name="Footer Placeholder 3"/>
          <p:cNvSpPr>
            <a:spLocks noGrp="1"/>
          </p:cNvSpPr>
          <p:nvPr>
            <p:ph type="ftr" sz="quarter" idx="11"/>
          </p:nvPr>
        </p:nvSpPr>
        <p:spPr/>
        <p:txBody>
          <a:bodyPr/>
          <a:lstStyle/>
          <a:p>
            <a:r>
              <a:rPr lang="en-US"/>
              <a:t>Center for New York City Affairs</a:t>
            </a:r>
          </a:p>
        </p:txBody>
      </p:sp>
      <p:sp>
        <p:nvSpPr>
          <p:cNvPr id="5" name="Slide Number Placeholder 4"/>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1475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21741-CC98-4C03-9FF6-AF9436E44103}" type="datetime1">
              <a:rPr lang="en-US" smtClean="0"/>
              <a:t>10/19/2020</a:t>
            </a:fld>
            <a:endParaRPr lang="en-US"/>
          </a:p>
        </p:txBody>
      </p:sp>
      <p:sp>
        <p:nvSpPr>
          <p:cNvPr id="3" name="Footer Placeholder 2"/>
          <p:cNvSpPr>
            <a:spLocks noGrp="1"/>
          </p:cNvSpPr>
          <p:nvPr>
            <p:ph type="ftr" sz="quarter" idx="11"/>
          </p:nvPr>
        </p:nvSpPr>
        <p:spPr/>
        <p:txBody>
          <a:bodyPr/>
          <a:lstStyle/>
          <a:p>
            <a:r>
              <a:rPr lang="en-US"/>
              <a:t>Center for New York City Affairs</a:t>
            </a:r>
          </a:p>
        </p:txBody>
      </p:sp>
      <p:sp>
        <p:nvSpPr>
          <p:cNvPr id="4" name="Slide Number Placeholder 3"/>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581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5BE4B8-2487-4B20-AB89-A00A959BA511}" type="datetime1">
              <a:rPr lang="en-US" smtClean="0"/>
              <a:t>10/19/2020</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21462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DDE98-D6C9-4B35-83AB-F70A24F9BD50}" type="datetime1">
              <a:rPr lang="en-US" smtClean="0"/>
              <a:t>10/19/2020</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82575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ED541-E3E2-477A-9ECD-D9E396CBFC5F}" type="datetime1">
              <a:rPr lang="en-US" smtClean="0"/>
              <a:t>10/19/2020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Center for New York City Affairs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0FB8B-015B-4BB6-AD14-7BEA45E4DF49}" type="slidenum">
              <a:rPr lang="en-US" smtClean="0"/>
              <a:t>‹#›</a:t>
            </a:fld>
            <a:endParaRPr lang="en-US"/>
          </a:p>
        </p:txBody>
      </p:sp>
    </p:spTree>
    <p:extLst>
      <p:ext uri="{BB962C8B-B14F-4D97-AF65-F5344CB8AC3E}">
        <p14:creationId xmlns:p14="http://schemas.microsoft.com/office/powerpoint/2010/main" val="300287903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AB0941-51AE-425C-8B0E-295E9DBB2D7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2F0CD5-236E-4F63-A119-84E36E0E750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6C6AF-FA30-4F09-ADFB-60722DFFDC3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8AF616B-DDAB-42EE-A4CD-0BD5EA0E9AF9}" type="datetime1">
              <a:rPr lang="en-US" smtClean="0"/>
              <a:t>10/19/2020</a:t>
            </a:fld>
            <a:endParaRPr lang="en-US"/>
          </a:p>
        </p:txBody>
      </p:sp>
      <p:sp>
        <p:nvSpPr>
          <p:cNvPr id="5" name="Footer Placeholder 4">
            <a:extLst>
              <a:ext uri="{FF2B5EF4-FFF2-40B4-BE49-F238E27FC236}">
                <a16:creationId xmlns:a16="http://schemas.microsoft.com/office/drawing/2014/main" id="{BA76BFF3-A740-4DCF-A4C0-2B191038C92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Center for New York City Affairs</a:t>
            </a:r>
          </a:p>
        </p:txBody>
      </p:sp>
      <p:sp>
        <p:nvSpPr>
          <p:cNvPr id="6" name="Slide Number Placeholder 5">
            <a:extLst>
              <a:ext uri="{FF2B5EF4-FFF2-40B4-BE49-F238E27FC236}">
                <a16:creationId xmlns:a16="http://schemas.microsoft.com/office/drawing/2014/main" id="{A4E7F937-1170-4277-B9B6-25D0F455D83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753DFF-8885-4DF9-B834-09ADC70E4708}" type="slidenum">
              <a:rPr lang="en-US" smtClean="0"/>
              <a:t>‹#›</a:t>
            </a:fld>
            <a:endParaRPr lang="en-US"/>
          </a:p>
        </p:txBody>
      </p:sp>
    </p:spTree>
    <p:extLst>
      <p:ext uri="{BB962C8B-B14F-4D97-AF65-F5344CB8AC3E}">
        <p14:creationId xmlns:p14="http://schemas.microsoft.com/office/powerpoint/2010/main" val="3063047022"/>
      </p:ext>
    </p:extLst>
  </p:cSld>
  <p:clrMap bg1="lt1" tx1="dk1" bg2="lt2" tx2="dk2" accent1="accent1" accent2="accent2" accent3="accent3" accent4="accent4" accent5="accent5" accent6="accent6" hlink="hlink" folHlink="folHlink"/>
  <p:sldLayoutIdLst>
    <p:sldLayoutId id="2147483654"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mesParrott@newschool.edu"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centernyc.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BE1851-2230-47A9-B000-CE9046EA61B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rgbClr val="5B49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3B93832-6514-44F4-849B-5EE2C8A2337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0009" y="3928939"/>
            <a:ext cx="294894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logo&#10;&#10;Description generated with very high confidence">
            <a:extLst>
              <a:ext uri="{FF2B5EF4-FFF2-40B4-BE49-F238E27FC236}">
                <a16:creationId xmlns:a16="http://schemas.microsoft.com/office/drawing/2014/main" id="{1F8BCAFE-4A31-4BDE-974E-BDA54EB24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849" y="431657"/>
            <a:ext cx="3385711" cy="1929855"/>
          </a:xfrm>
          <a:prstGeom prst="rect">
            <a:avLst/>
          </a:prstGeom>
        </p:spPr>
      </p:pic>
      <p:sp>
        <p:nvSpPr>
          <p:cNvPr id="2" name="Title 1">
            <a:extLst>
              <a:ext uri="{FF2B5EF4-FFF2-40B4-BE49-F238E27FC236}">
                <a16:creationId xmlns:a16="http://schemas.microsoft.com/office/drawing/2014/main" id="{80968A90-9692-4D0E-A149-95D356212432}"/>
              </a:ext>
            </a:extLst>
          </p:cNvPr>
          <p:cNvSpPr>
            <a:spLocks noGrp="1"/>
          </p:cNvSpPr>
          <p:nvPr>
            <p:ph type="ctrTitle"/>
          </p:nvPr>
        </p:nvSpPr>
        <p:spPr>
          <a:xfrm>
            <a:off x="4656105" y="431656"/>
            <a:ext cx="3903849" cy="6197744"/>
          </a:xfrm>
        </p:spPr>
        <p:txBody>
          <a:bodyPr anchor="b">
            <a:normAutofit fontScale="90000"/>
          </a:bodyPr>
          <a:lstStyle/>
          <a:p>
            <a:pPr algn="l"/>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r>
              <a:rPr lang="en-US" sz="2200" b="1" dirty="0">
                <a:latin typeface="Cambria" panose="02040503050406030204" pitchFamily="18" charset="0"/>
              </a:rPr>
              <a:t>The labor market implications of the Covid-19 impact on NYC’s retail industry</a:t>
            </a:r>
            <a:br>
              <a:rPr lang="en-US" sz="2200" b="1" dirty="0">
                <a:latin typeface="Cambria" panose="02040503050406030204" pitchFamily="18" charset="0"/>
              </a:rPr>
            </a:br>
            <a:r>
              <a:rPr lang="en-US" sz="2800" b="1" dirty="0">
                <a:latin typeface="Cambria" panose="02040503050406030204" pitchFamily="18" charset="0"/>
              </a:rPr>
              <a:t> </a:t>
            </a:r>
            <a:br>
              <a:rPr lang="en-US" sz="2200" b="1" dirty="0">
                <a:latin typeface="Cambria" panose="02040503050406030204" pitchFamily="18" charset="0"/>
              </a:rPr>
            </a:br>
            <a:r>
              <a:rPr lang="en-US" sz="2000" b="1" dirty="0">
                <a:latin typeface="Cambria" panose="02040503050406030204" pitchFamily="18" charset="0"/>
              </a:rPr>
              <a:t> </a:t>
            </a:r>
            <a:r>
              <a:rPr lang="en-US" sz="2000" dirty="0">
                <a:latin typeface="Cambria" panose="02040503050406030204" pitchFamily="18" charset="0"/>
              </a:rPr>
              <a:t>James A. Parrott</a:t>
            </a:r>
            <a:br>
              <a:rPr lang="en-US" sz="2000" dirty="0">
                <a:latin typeface="Cambria" panose="02040503050406030204" pitchFamily="18" charset="0"/>
              </a:rPr>
            </a:br>
            <a:r>
              <a:rPr lang="en-US" sz="2000" dirty="0">
                <a:latin typeface="Cambria" panose="02040503050406030204" pitchFamily="18" charset="0"/>
              </a:rPr>
              <a:t> Center for New York City Affairs at    The New School</a:t>
            </a:r>
            <a:br>
              <a:rPr lang="en-US" sz="2000" dirty="0">
                <a:latin typeface="Cambria" panose="02040503050406030204" pitchFamily="18" charset="0"/>
              </a:rPr>
            </a:br>
            <a:r>
              <a:rPr lang="en-US" sz="2200" dirty="0">
                <a:latin typeface="Cambria" panose="02040503050406030204" pitchFamily="18" charset="0"/>
              </a:rPr>
              <a:t> </a:t>
            </a:r>
            <a:r>
              <a:rPr lang="en-US" sz="1800" dirty="0">
                <a:latin typeface="Cambria" panose="02040503050406030204" pitchFamily="18" charset="0"/>
                <a:hlinkClick r:id="rId3"/>
              </a:rPr>
              <a:t>JamesParrott@newschool.edu</a:t>
            </a:r>
            <a:br>
              <a:rPr lang="en-US" sz="1800" dirty="0">
                <a:latin typeface="Cambria" panose="02040503050406030204" pitchFamily="18" charset="0"/>
              </a:rPr>
            </a:br>
            <a:r>
              <a:rPr lang="en-US" sz="1800" dirty="0">
                <a:latin typeface="Cambria" panose="02040503050406030204" pitchFamily="18" charset="0"/>
              </a:rPr>
              <a:t> </a:t>
            </a:r>
            <a:r>
              <a:rPr lang="en-US" sz="1800" dirty="0">
                <a:latin typeface="Cambria" panose="02040503050406030204" pitchFamily="18" charset="0"/>
                <a:hlinkClick r:id="rId4"/>
              </a:rPr>
              <a:t>www.centernyc.org</a:t>
            </a:r>
            <a:br>
              <a:rPr lang="en-US" sz="1800" dirty="0">
                <a:latin typeface="Cambria" panose="02040503050406030204" pitchFamily="18" charset="0"/>
              </a:rPr>
            </a:br>
            <a:br>
              <a:rPr lang="en-US" sz="2200" dirty="0">
                <a:latin typeface="Cambria" panose="02040503050406030204" pitchFamily="18" charset="0"/>
              </a:rPr>
            </a:br>
            <a:r>
              <a:rPr lang="en-US" sz="2000" dirty="0">
                <a:latin typeface="Cambria" panose="02040503050406030204" pitchFamily="18" charset="0"/>
              </a:rPr>
              <a:t>WPTI Employer Symposium Series—Retail  </a:t>
            </a:r>
            <a:r>
              <a:rPr lang="en-US" sz="1800" dirty="0">
                <a:latin typeface="Cambria" panose="02040503050406030204" pitchFamily="18" charset="0"/>
              </a:rPr>
              <a:t>October 20,  2020</a:t>
            </a:r>
            <a:br>
              <a:rPr lang="en-US" sz="2000" dirty="0">
                <a:latin typeface="Cambria" panose="02040503050406030204" pitchFamily="18" charset="0"/>
              </a:rPr>
            </a:br>
            <a:br>
              <a:rPr lang="en-US" sz="2000" dirty="0">
                <a:latin typeface="Cambria" panose="02040503050406030204" pitchFamily="18" charset="0"/>
              </a:rPr>
            </a:br>
            <a:r>
              <a:rPr lang="en-US" sz="1300" dirty="0">
                <a:latin typeface="Cambria" panose="02040503050406030204" pitchFamily="18" charset="0"/>
              </a:rPr>
              <a:t>Funding support provided by Robin Hood Foundation, JPMorgan Chase Foundation, New York City Workforce Development Fund, New York Community Trust,  21</a:t>
            </a:r>
            <a:r>
              <a:rPr lang="en-US" sz="1300" baseline="30000" dirty="0">
                <a:latin typeface="Cambria" panose="02040503050406030204" pitchFamily="18" charset="0"/>
              </a:rPr>
              <a:t>st</a:t>
            </a:r>
            <a:r>
              <a:rPr lang="en-US" sz="1300" dirty="0">
                <a:latin typeface="Cambria" panose="02040503050406030204" pitchFamily="18" charset="0"/>
              </a:rPr>
              <a:t> Century ILGWU Heritage Fund, and Consortium for Worker Education</a:t>
            </a:r>
            <a:br>
              <a:rPr lang="en-US" sz="2000" dirty="0">
                <a:latin typeface="Cambria" panose="02040503050406030204" pitchFamily="18" charset="0"/>
              </a:rPr>
            </a:br>
            <a:br>
              <a:rPr lang="en-US" sz="2000" dirty="0">
                <a:latin typeface="Cambria" panose="02040503050406030204" pitchFamily="18" charset="0"/>
              </a:rPr>
            </a:br>
            <a:br>
              <a:rPr lang="en-US" sz="2000" i="1" dirty="0">
                <a:latin typeface="Cambria" panose="02040503050406030204" pitchFamily="18" charset="0"/>
              </a:rPr>
            </a:br>
            <a:br>
              <a:rPr lang="en-US" sz="2000" i="1" dirty="0">
                <a:latin typeface="Cambria" panose="02040503050406030204" pitchFamily="18" charset="0"/>
              </a:rPr>
            </a:br>
            <a:endParaRPr lang="en-US" sz="2000" i="1" dirty="0">
              <a:latin typeface="Cambria" panose="02040503050406030204" pitchFamily="18" charset="0"/>
            </a:endParaRPr>
          </a:p>
        </p:txBody>
      </p:sp>
      <p:sp>
        <p:nvSpPr>
          <p:cNvPr id="3" name="Subtitle 2">
            <a:extLst>
              <a:ext uri="{FF2B5EF4-FFF2-40B4-BE49-F238E27FC236}">
                <a16:creationId xmlns:a16="http://schemas.microsoft.com/office/drawing/2014/main" id="{77E3C619-CF38-4A7A-BDFC-47211207153A}"/>
              </a:ext>
            </a:extLst>
          </p:cNvPr>
          <p:cNvSpPr>
            <a:spLocks noGrp="1"/>
          </p:cNvSpPr>
          <p:nvPr>
            <p:ph type="subTitle" idx="1"/>
          </p:nvPr>
        </p:nvSpPr>
        <p:spPr>
          <a:xfrm>
            <a:off x="479191" y="4013165"/>
            <a:ext cx="3153009" cy="2205732"/>
          </a:xfrm>
        </p:spPr>
        <p:txBody>
          <a:bodyPr anchor="t">
            <a:normAutofit lnSpcReduction="10000"/>
          </a:bodyPr>
          <a:lstStyle/>
          <a:p>
            <a:pPr algn="r"/>
            <a:endParaRPr lang="en-US" sz="1700" dirty="0">
              <a:solidFill>
                <a:srgbClr val="FFFFFF"/>
              </a:solidFill>
            </a:endParaRPr>
          </a:p>
          <a:p>
            <a:pPr algn="r">
              <a:lnSpc>
                <a:spcPct val="110000"/>
              </a:lnSpc>
            </a:pPr>
            <a:r>
              <a:rPr lang="en-US" sz="1700" dirty="0">
                <a:solidFill>
                  <a:srgbClr val="FFFFFF"/>
                </a:solidFill>
              </a:rPr>
              <a:t>James A. Parrott, PhD   </a:t>
            </a:r>
          </a:p>
          <a:p>
            <a:pPr algn="r">
              <a:lnSpc>
                <a:spcPct val="110000"/>
              </a:lnSpc>
            </a:pPr>
            <a:r>
              <a:rPr lang="en-US" sz="1700" dirty="0">
                <a:solidFill>
                  <a:srgbClr val="FFFFFF"/>
                </a:solidFill>
              </a:rPr>
              <a:t>Director of Economic and Fiscal Policies</a:t>
            </a:r>
          </a:p>
          <a:p>
            <a:pPr algn="r">
              <a:lnSpc>
                <a:spcPct val="110000"/>
              </a:lnSpc>
            </a:pPr>
            <a:r>
              <a:rPr lang="en-US" sz="1700" dirty="0">
                <a:solidFill>
                  <a:srgbClr val="FFFFFF"/>
                </a:solidFill>
              </a:rPr>
              <a:t>Center for New York City Affairs</a:t>
            </a:r>
          </a:p>
          <a:p>
            <a:pPr algn="r">
              <a:lnSpc>
                <a:spcPct val="110000"/>
              </a:lnSpc>
            </a:pPr>
            <a:r>
              <a:rPr lang="en-US" sz="1700" dirty="0">
                <a:solidFill>
                  <a:srgbClr val="FFFFFF"/>
                </a:solidFill>
              </a:rPr>
              <a:t>New School University</a:t>
            </a:r>
          </a:p>
          <a:p>
            <a:pPr algn="r">
              <a:lnSpc>
                <a:spcPct val="110000"/>
              </a:lnSpc>
            </a:pPr>
            <a:r>
              <a:rPr lang="en-US" sz="1700" dirty="0">
                <a:solidFill>
                  <a:srgbClr val="FFFFFF"/>
                </a:solidFill>
              </a:rPr>
              <a:t>JamesParrott@newschool.edu</a:t>
            </a:r>
          </a:p>
        </p:txBody>
      </p:sp>
    </p:spTree>
    <p:extLst>
      <p:ext uri="{BB962C8B-B14F-4D97-AF65-F5344CB8AC3E}">
        <p14:creationId xmlns:p14="http://schemas.microsoft.com/office/powerpoint/2010/main" val="354372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5CF0B-62AA-44F7-A598-70D64EB1F739}"/>
              </a:ext>
            </a:extLst>
          </p:cNvPr>
          <p:cNvSpPr>
            <a:spLocks noGrp="1"/>
          </p:cNvSpPr>
          <p:nvPr>
            <p:ph type="title"/>
          </p:nvPr>
        </p:nvSpPr>
        <p:spPr>
          <a:xfrm>
            <a:off x="457200" y="274638"/>
            <a:ext cx="8229600" cy="1401762"/>
          </a:xfrm>
        </p:spPr>
        <p:txBody>
          <a:bodyPr>
            <a:normAutofit/>
          </a:bodyPr>
          <a:lstStyle/>
          <a:p>
            <a:pPr algn="l"/>
            <a:r>
              <a:rPr lang="en-US" sz="3200" b="1" dirty="0">
                <a:latin typeface="+mn-lt"/>
              </a:rPr>
              <a:t>Recent pattern reflects pre-pandemic trends: clothing down, drug stores &amp; </a:t>
            </a:r>
            <a:r>
              <a:rPr lang="en-US" sz="3200" b="1" dirty="0" err="1">
                <a:latin typeface="+mn-lt"/>
              </a:rPr>
              <a:t>nonstores</a:t>
            </a:r>
            <a:r>
              <a:rPr lang="en-US" sz="3200" b="1" dirty="0">
                <a:latin typeface="+mn-lt"/>
              </a:rPr>
              <a:t> up</a:t>
            </a:r>
          </a:p>
        </p:txBody>
      </p:sp>
      <p:pic>
        <p:nvPicPr>
          <p:cNvPr id="6" name="Content Placeholder 5">
            <a:extLst>
              <a:ext uri="{FF2B5EF4-FFF2-40B4-BE49-F238E27FC236}">
                <a16:creationId xmlns:a16="http://schemas.microsoft.com/office/drawing/2014/main" id="{986FD9BC-EE26-46CC-A3EA-3277CBB62BCC}"/>
              </a:ext>
            </a:extLst>
          </p:cNvPr>
          <p:cNvPicPr>
            <a:picLocks noGrp="1" noChangeAspect="1"/>
          </p:cNvPicPr>
          <p:nvPr>
            <p:ph idx="1"/>
          </p:nvPr>
        </p:nvPicPr>
        <p:blipFill>
          <a:blip r:embed="rId2"/>
          <a:stretch>
            <a:fillRect/>
          </a:stretch>
        </p:blipFill>
        <p:spPr>
          <a:xfrm>
            <a:off x="685800" y="1757146"/>
            <a:ext cx="7543800" cy="4110253"/>
          </a:xfrm>
          <a:prstGeom prst="rect">
            <a:avLst/>
          </a:prstGeom>
        </p:spPr>
      </p:pic>
      <p:sp>
        <p:nvSpPr>
          <p:cNvPr id="4" name="Footer Placeholder 3">
            <a:extLst>
              <a:ext uri="{FF2B5EF4-FFF2-40B4-BE49-F238E27FC236}">
                <a16:creationId xmlns:a16="http://schemas.microsoft.com/office/drawing/2014/main" id="{0F33F4DB-B3D8-45EE-863A-1CBCBE98FF04}"/>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BCF3B594-9A64-470A-82A8-57D9027232AD}"/>
              </a:ext>
            </a:extLst>
          </p:cNvPr>
          <p:cNvSpPr>
            <a:spLocks noGrp="1"/>
          </p:cNvSpPr>
          <p:nvPr>
            <p:ph type="sldNum" sz="quarter" idx="12"/>
          </p:nvPr>
        </p:nvSpPr>
        <p:spPr/>
        <p:txBody>
          <a:bodyPr/>
          <a:lstStyle/>
          <a:p>
            <a:fld id="{B330FB8B-015B-4BB6-AD14-7BEA45E4DF49}" type="slidenum">
              <a:rPr lang="en-US" smtClean="0"/>
              <a:t>10</a:t>
            </a:fld>
            <a:endParaRPr lang="en-US"/>
          </a:p>
        </p:txBody>
      </p:sp>
    </p:spTree>
    <p:extLst>
      <p:ext uri="{BB962C8B-B14F-4D97-AF65-F5344CB8AC3E}">
        <p14:creationId xmlns:p14="http://schemas.microsoft.com/office/powerpoint/2010/main" val="342961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3F223B-3783-4FD4-8406-95A7640C6448}"/>
              </a:ext>
            </a:extLst>
          </p:cNvPr>
          <p:cNvPicPr>
            <a:picLocks noChangeAspect="1"/>
          </p:cNvPicPr>
          <p:nvPr/>
        </p:nvPicPr>
        <p:blipFill>
          <a:blip r:embed="rId2"/>
          <a:stretch>
            <a:fillRect/>
          </a:stretch>
        </p:blipFill>
        <p:spPr>
          <a:xfrm>
            <a:off x="454631" y="304800"/>
            <a:ext cx="7786711" cy="5699025"/>
          </a:xfrm>
          <a:prstGeom prst="rect">
            <a:avLst/>
          </a:prstGeom>
        </p:spPr>
      </p:pic>
      <p:sp>
        <p:nvSpPr>
          <p:cNvPr id="2" name="Title 1">
            <a:extLst>
              <a:ext uri="{FF2B5EF4-FFF2-40B4-BE49-F238E27FC236}">
                <a16:creationId xmlns:a16="http://schemas.microsoft.com/office/drawing/2014/main" id="{5901910C-FB31-4873-9BAC-195A24A10C0E}"/>
              </a:ext>
            </a:extLst>
          </p:cNvPr>
          <p:cNvSpPr>
            <a:spLocks noGrp="1"/>
          </p:cNvSpPr>
          <p:nvPr>
            <p:ph type="title"/>
          </p:nvPr>
        </p:nvSpPr>
        <p:spPr>
          <a:xfrm>
            <a:off x="316542" y="457200"/>
            <a:ext cx="8217858" cy="5899150"/>
          </a:xfrm>
        </p:spPr>
        <p:txBody>
          <a:bodyPr/>
          <a:lstStyle/>
          <a:p>
            <a:r>
              <a:rPr lang="en-US" dirty="0"/>
              <a:t> </a:t>
            </a:r>
          </a:p>
        </p:txBody>
      </p:sp>
      <p:sp>
        <p:nvSpPr>
          <p:cNvPr id="3" name="Footer Placeholder 2">
            <a:extLst>
              <a:ext uri="{FF2B5EF4-FFF2-40B4-BE49-F238E27FC236}">
                <a16:creationId xmlns:a16="http://schemas.microsoft.com/office/drawing/2014/main" id="{58EF7027-89F6-4AC2-AB99-C48BADC08719}"/>
              </a:ext>
            </a:extLst>
          </p:cNvPr>
          <p:cNvSpPr>
            <a:spLocks noGrp="1"/>
          </p:cNvSpPr>
          <p:nvPr>
            <p:ph type="ftr" sz="quarter" idx="11"/>
          </p:nvPr>
        </p:nvSpPr>
        <p:spPr/>
        <p:txBody>
          <a:bodyPr/>
          <a:lstStyle/>
          <a:p>
            <a:r>
              <a:rPr lang="en-US"/>
              <a:t>Center for New York City Affairs</a:t>
            </a:r>
          </a:p>
        </p:txBody>
      </p:sp>
      <p:sp>
        <p:nvSpPr>
          <p:cNvPr id="4" name="Slide Number Placeholder 3">
            <a:extLst>
              <a:ext uri="{FF2B5EF4-FFF2-40B4-BE49-F238E27FC236}">
                <a16:creationId xmlns:a16="http://schemas.microsoft.com/office/drawing/2014/main" id="{1720B5A7-C635-4825-BF69-8370479131C5}"/>
              </a:ext>
            </a:extLst>
          </p:cNvPr>
          <p:cNvSpPr>
            <a:spLocks noGrp="1"/>
          </p:cNvSpPr>
          <p:nvPr>
            <p:ph type="sldNum" sz="quarter" idx="12"/>
          </p:nvPr>
        </p:nvSpPr>
        <p:spPr/>
        <p:txBody>
          <a:bodyPr/>
          <a:lstStyle/>
          <a:p>
            <a:fld id="{B330FB8B-015B-4BB6-AD14-7BEA45E4DF49}" type="slidenum">
              <a:rPr lang="en-US" smtClean="0"/>
              <a:t>11</a:t>
            </a:fld>
            <a:endParaRPr lang="en-US"/>
          </a:p>
        </p:txBody>
      </p:sp>
    </p:spTree>
    <p:extLst>
      <p:ext uri="{BB962C8B-B14F-4D97-AF65-F5344CB8AC3E}">
        <p14:creationId xmlns:p14="http://schemas.microsoft.com/office/powerpoint/2010/main" val="4165263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17DDA-D8E0-44A6-816E-6738B5178354}"/>
              </a:ext>
            </a:extLst>
          </p:cNvPr>
          <p:cNvSpPr>
            <a:spLocks noGrp="1"/>
          </p:cNvSpPr>
          <p:nvPr>
            <p:ph type="title"/>
          </p:nvPr>
        </p:nvSpPr>
        <p:spPr>
          <a:xfrm>
            <a:off x="457200" y="274638"/>
            <a:ext cx="8229600" cy="258762"/>
          </a:xfrm>
        </p:spPr>
        <p:txBody>
          <a:bodyPr>
            <a:normAutofit fontScale="90000"/>
          </a:bodyPr>
          <a:lstStyle/>
          <a:p>
            <a:r>
              <a:rPr lang="en-US" dirty="0"/>
              <a:t> </a:t>
            </a:r>
            <a:br>
              <a:rPr lang="en-US" dirty="0"/>
            </a:br>
            <a:endParaRPr lang="en-US" dirty="0"/>
          </a:p>
        </p:txBody>
      </p:sp>
      <p:sp>
        <p:nvSpPr>
          <p:cNvPr id="4" name="Footer Placeholder 3">
            <a:extLst>
              <a:ext uri="{FF2B5EF4-FFF2-40B4-BE49-F238E27FC236}">
                <a16:creationId xmlns:a16="http://schemas.microsoft.com/office/drawing/2014/main" id="{84F85DA7-2E55-46CF-BD8E-D8E4CF95515A}"/>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114DEA56-C56B-4181-88A1-8B352111ADD8}"/>
              </a:ext>
            </a:extLst>
          </p:cNvPr>
          <p:cNvSpPr>
            <a:spLocks noGrp="1"/>
          </p:cNvSpPr>
          <p:nvPr>
            <p:ph type="sldNum" sz="quarter" idx="12"/>
          </p:nvPr>
        </p:nvSpPr>
        <p:spPr/>
        <p:txBody>
          <a:bodyPr/>
          <a:lstStyle/>
          <a:p>
            <a:fld id="{B330FB8B-015B-4BB6-AD14-7BEA45E4DF49}" type="slidenum">
              <a:rPr lang="en-US" smtClean="0"/>
              <a:t>12</a:t>
            </a:fld>
            <a:endParaRPr lang="en-US"/>
          </a:p>
        </p:txBody>
      </p:sp>
      <p:pic>
        <p:nvPicPr>
          <p:cNvPr id="10" name="Content Placeholder 9">
            <a:extLst>
              <a:ext uri="{FF2B5EF4-FFF2-40B4-BE49-F238E27FC236}">
                <a16:creationId xmlns:a16="http://schemas.microsoft.com/office/drawing/2014/main" id="{7D20B130-7094-49B7-B6E5-A9FAE5904EE7}"/>
              </a:ext>
            </a:extLst>
          </p:cNvPr>
          <p:cNvPicPr>
            <a:picLocks noGrp="1" noChangeAspect="1"/>
          </p:cNvPicPr>
          <p:nvPr>
            <p:ph idx="1"/>
          </p:nvPr>
        </p:nvPicPr>
        <p:blipFill>
          <a:blip r:embed="rId2"/>
          <a:stretch>
            <a:fillRect/>
          </a:stretch>
        </p:blipFill>
        <p:spPr>
          <a:xfrm>
            <a:off x="457200" y="1295400"/>
            <a:ext cx="8382000" cy="4191000"/>
          </a:xfrm>
          <a:prstGeom prst="rect">
            <a:avLst/>
          </a:prstGeom>
        </p:spPr>
      </p:pic>
    </p:spTree>
    <p:extLst>
      <p:ext uri="{BB962C8B-B14F-4D97-AF65-F5344CB8AC3E}">
        <p14:creationId xmlns:p14="http://schemas.microsoft.com/office/powerpoint/2010/main" val="3827012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0E793-F44F-4AC6-BFB6-EA8CEC1CD8F3}"/>
              </a:ext>
            </a:extLst>
          </p:cNvPr>
          <p:cNvSpPr>
            <a:spLocks noGrp="1"/>
          </p:cNvSpPr>
          <p:nvPr>
            <p:ph type="title"/>
          </p:nvPr>
        </p:nvSpPr>
        <p:spPr>
          <a:xfrm>
            <a:off x="628650" y="963877"/>
            <a:ext cx="2620771" cy="4930246"/>
          </a:xfrm>
        </p:spPr>
        <p:txBody>
          <a:bodyPr>
            <a:normAutofit/>
          </a:bodyPr>
          <a:lstStyle/>
          <a:p>
            <a:pPr algn="r"/>
            <a:r>
              <a:rPr lang="en-US" sz="3100" dirty="0">
                <a:solidFill>
                  <a:schemeClr val="accent1"/>
                </a:solidFill>
              </a:rPr>
              <a:t>Demographics of NYC retail workers</a:t>
            </a:r>
            <a:br>
              <a:rPr lang="en-US" sz="3100" dirty="0">
                <a:solidFill>
                  <a:schemeClr val="accent1"/>
                </a:solidFill>
              </a:rPr>
            </a:br>
            <a:endParaRPr lang="en-US" sz="3100" dirty="0">
              <a:solidFill>
                <a:schemeClr val="accent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9934476-A742-40D5-BCC9-955E1FE4D056}"/>
              </a:ext>
            </a:extLst>
          </p:cNvPr>
          <p:cNvSpPr>
            <a:spLocks noGrp="1"/>
          </p:cNvSpPr>
          <p:nvPr>
            <p:ph idx="1"/>
          </p:nvPr>
        </p:nvSpPr>
        <p:spPr>
          <a:xfrm>
            <a:off x="3732023" y="963877"/>
            <a:ext cx="4783327" cy="4930246"/>
          </a:xfrm>
        </p:spPr>
        <p:txBody>
          <a:bodyPr anchor="ctr">
            <a:normAutofit/>
          </a:bodyPr>
          <a:lstStyle/>
          <a:p>
            <a:r>
              <a:rPr lang="en-US" sz="2000" dirty="0"/>
              <a:t>48% female vs. 45% for all NYC private payroll (or wage) workers</a:t>
            </a:r>
          </a:p>
          <a:p>
            <a:endParaRPr lang="en-US" sz="1000" dirty="0"/>
          </a:p>
          <a:p>
            <a:r>
              <a:rPr lang="en-US" sz="2000" dirty="0"/>
              <a:t>69% persons of color vs. 61% for all NYC wage workers</a:t>
            </a:r>
          </a:p>
          <a:p>
            <a:endParaRPr lang="en-US" sz="1000" dirty="0"/>
          </a:p>
          <a:p>
            <a:r>
              <a:rPr lang="en-US" sz="2000" dirty="0"/>
              <a:t>Young adults are 20% of all retail workers vs. 10% for all NYC workers</a:t>
            </a:r>
          </a:p>
          <a:p>
            <a:pPr lvl="1">
              <a:buFont typeface="Courier New" panose="02070309020205020404" pitchFamily="49" charset="0"/>
              <a:buChar char="o"/>
            </a:pPr>
            <a:r>
              <a:rPr lang="en-US" sz="2000" dirty="0"/>
              <a:t>22% of all NYC young workers work in retail</a:t>
            </a:r>
          </a:p>
          <a:p>
            <a:pPr marL="457200" lvl="1" indent="0">
              <a:buNone/>
            </a:pPr>
            <a:endParaRPr lang="en-US" sz="1000" dirty="0"/>
          </a:p>
          <a:p>
            <a:r>
              <a:rPr lang="en-US" sz="2000" dirty="0"/>
              <a:t>40% HS or LTHS vs. 32% for all  workers</a:t>
            </a:r>
          </a:p>
          <a:p>
            <a:endParaRPr lang="en-US" sz="1000" dirty="0"/>
          </a:p>
          <a:p>
            <a:r>
              <a:rPr lang="en-US" sz="2000" dirty="0"/>
              <a:t>65% w/ earnings &lt; $40K vs. 45% for all </a:t>
            </a:r>
          </a:p>
        </p:txBody>
      </p:sp>
      <p:sp>
        <p:nvSpPr>
          <p:cNvPr id="4" name="Footer Placeholder 3">
            <a:extLst>
              <a:ext uri="{FF2B5EF4-FFF2-40B4-BE49-F238E27FC236}">
                <a16:creationId xmlns:a16="http://schemas.microsoft.com/office/drawing/2014/main" id="{1D42B885-11C5-402B-97A6-0A39316B1EE4}"/>
              </a:ext>
            </a:extLst>
          </p:cNvPr>
          <p:cNvSpPr>
            <a:spLocks noGrp="1"/>
          </p:cNvSpPr>
          <p:nvPr>
            <p:ph type="ftr" sz="quarter" idx="11"/>
          </p:nvPr>
        </p:nvSpPr>
        <p:spPr>
          <a:xfrm>
            <a:off x="3732023" y="6033479"/>
            <a:ext cx="3944989" cy="365125"/>
          </a:xfrm>
        </p:spPr>
        <p:txBody>
          <a:bodyPr>
            <a:normAutofit/>
          </a:bodyPr>
          <a:lstStyle/>
          <a:p>
            <a:pPr algn="l">
              <a:spcAft>
                <a:spcPts val="600"/>
              </a:spcAft>
            </a:pPr>
            <a:r>
              <a:rPr lang="en-US" sz="900">
                <a:solidFill>
                  <a:schemeClr val="tx1">
                    <a:alpha val="80000"/>
                  </a:schemeClr>
                </a:solidFill>
              </a:rPr>
              <a:t>Center for New York City Affairs</a:t>
            </a:r>
          </a:p>
        </p:txBody>
      </p:sp>
      <p:sp>
        <p:nvSpPr>
          <p:cNvPr id="5" name="Slide Number Placeholder 4">
            <a:extLst>
              <a:ext uri="{FF2B5EF4-FFF2-40B4-BE49-F238E27FC236}">
                <a16:creationId xmlns:a16="http://schemas.microsoft.com/office/drawing/2014/main" id="{797E3C6E-903B-4557-80C8-85E07802AC4C}"/>
              </a:ext>
            </a:extLst>
          </p:cNvPr>
          <p:cNvSpPr>
            <a:spLocks noGrp="1"/>
          </p:cNvSpPr>
          <p:nvPr>
            <p:ph type="sldNum" sz="quarter" idx="12"/>
          </p:nvPr>
        </p:nvSpPr>
        <p:spPr>
          <a:xfrm>
            <a:off x="7928637" y="6033479"/>
            <a:ext cx="586712" cy="365125"/>
          </a:xfrm>
        </p:spPr>
        <p:txBody>
          <a:bodyPr>
            <a:normAutofit/>
          </a:bodyPr>
          <a:lstStyle/>
          <a:p>
            <a:pPr>
              <a:spcAft>
                <a:spcPts val="600"/>
              </a:spcAft>
            </a:pPr>
            <a:fld id="{B330FB8B-015B-4BB6-AD14-7BEA45E4DF49}" type="slidenum">
              <a:rPr lang="en-US" sz="900">
                <a:solidFill>
                  <a:schemeClr val="tx1">
                    <a:alpha val="80000"/>
                  </a:schemeClr>
                </a:solidFill>
              </a:rPr>
              <a:pPr>
                <a:spcAft>
                  <a:spcPts val="600"/>
                </a:spcAft>
              </a:pPr>
              <a:t>13</a:t>
            </a:fld>
            <a:endParaRPr lang="en-US" sz="900">
              <a:solidFill>
                <a:schemeClr val="tx1">
                  <a:alpha val="80000"/>
                </a:schemeClr>
              </a:solidFill>
            </a:endParaRPr>
          </a:p>
        </p:txBody>
      </p:sp>
    </p:spTree>
    <p:extLst>
      <p:ext uri="{BB962C8B-B14F-4D97-AF65-F5344CB8AC3E}">
        <p14:creationId xmlns:p14="http://schemas.microsoft.com/office/powerpoint/2010/main" val="2109307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810B45-E160-495D-B9F9-CE5268C16524}"/>
              </a:ext>
            </a:extLst>
          </p:cNvPr>
          <p:cNvSpPr>
            <a:spLocks noGrp="1"/>
          </p:cNvSpPr>
          <p:nvPr>
            <p:ph type="title"/>
          </p:nvPr>
        </p:nvSpPr>
        <p:spPr>
          <a:xfrm>
            <a:off x="515125" y="1153573"/>
            <a:ext cx="2400300" cy="3494628"/>
          </a:xfrm>
        </p:spPr>
        <p:txBody>
          <a:bodyPr>
            <a:normAutofit/>
          </a:bodyPr>
          <a:lstStyle/>
          <a:p>
            <a:pPr algn="l"/>
            <a:r>
              <a:rPr lang="en-US" sz="3200" dirty="0">
                <a:solidFill>
                  <a:srgbClr val="FFFFFF"/>
                </a:solidFill>
                <a:latin typeface="+mn-lt"/>
              </a:rPr>
              <a:t>Covid-19 sharply accelerated E-commerce trend</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C9D270F-6952-4593-9BBB-213C66C1B4FB}"/>
              </a:ext>
            </a:extLst>
          </p:cNvPr>
          <p:cNvSpPr>
            <a:spLocks noGrp="1"/>
          </p:cNvSpPr>
          <p:nvPr>
            <p:ph idx="1"/>
          </p:nvPr>
        </p:nvSpPr>
        <p:spPr>
          <a:xfrm>
            <a:off x="3335481" y="591344"/>
            <a:ext cx="5179868" cy="5585619"/>
          </a:xfrm>
        </p:spPr>
        <p:txBody>
          <a:bodyPr anchor="ctr">
            <a:normAutofit/>
          </a:bodyPr>
          <a:lstStyle/>
          <a:p>
            <a:pPr>
              <a:lnSpc>
                <a:spcPct val="90000"/>
              </a:lnSpc>
            </a:pPr>
            <a:r>
              <a:rPr lang="en-US" sz="2200" dirty="0"/>
              <a:t>Nationally, e-commerce s</a:t>
            </a:r>
            <a:r>
              <a:rPr lang="en-US" sz="2200" u="sng" dirty="0"/>
              <a:t>a</a:t>
            </a:r>
            <a:r>
              <a:rPr lang="en-US" sz="2200" dirty="0"/>
              <a:t>les up 44% in Q2; </a:t>
            </a:r>
            <a:r>
              <a:rPr lang="en-US" sz="2200" dirty="0" err="1"/>
              <a:t>nonstore</a:t>
            </a:r>
            <a:r>
              <a:rPr lang="en-US" sz="2200" dirty="0"/>
              <a:t> retail sales up 24% Sept. over Sept. Pandemic accelerated online shift by 5 years according to IBM.</a:t>
            </a:r>
          </a:p>
          <a:p>
            <a:pPr>
              <a:lnSpc>
                <a:spcPct val="90000"/>
              </a:lnSpc>
            </a:pPr>
            <a:endParaRPr lang="en-US" sz="900" dirty="0"/>
          </a:p>
          <a:p>
            <a:pPr>
              <a:lnSpc>
                <a:spcPct val="90000"/>
              </a:lnSpc>
            </a:pPr>
            <a:r>
              <a:rPr lang="en-US" sz="2200" dirty="0"/>
              <a:t>Etsy, the Brooklyn-based online marketplace, saw 2</a:t>
            </a:r>
            <a:r>
              <a:rPr lang="en-US" sz="2200" baseline="30000" dirty="0"/>
              <a:t>nd</a:t>
            </a:r>
            <a:r>
              <a:rPr lang="en-US" sz="2200" dirty="0"/>
              <a:t> quarter sales jump 147% (including from the sale of 340 million masks).</a:t>
            </a:r>
          </a:p>
          <a:p>
            <a:pPr>
              <a:lnSpc>
                <a:spcPct val="90000"/>
              </a:lnSpc>
            </a:pPr>
            <a:endParaRPr lang="en-US" sz="900" dirty="0"/>
          </a:p>
          <a:p>
            <a:pPr>
              <a:lnSpc>
                <a:spcPct val="90000"/>
              </a:lnSpc>
            </a:pPr>
            <a:r>
              <a:rPr lang="en-US" sz="2200" dirty="0"/>
              <a:t>Amazon eyes much greater NYC sales with another giant distribution center on Staten Island.</a:t>
            </a:r>
          </a:p>
          <a:p>
            <a:pPr>
              <a:lnSpc>
                <a:spcPct val="90000"/>
              </a:lnSpc>
            </a:pPr>
            <a:endParaRPr lang="en-US" sz="900" dirty="0"/>
          </a:p>
          <a:p>
            <a:pPr>
              <a:lnSpc>
                <a:spcPct val="90000"/>
              </a:lnSpc>
            </a:pPr>
            <a:r>
              <a:rPr lang="en-US" sz="2200" dirty="0"/>
              <a:t>Also, U.S. retail sales shifted over past year w/ clothing and dept. store sales down, and grocery and motor vehicle sales both up about 11%. </a:t>
            </a:r>
          </a:p>
        </p:txBody>
      </p:sp>
      <p:sp>
        <p:nvSpPr>
          <p:cNvPr id="4" name="Footer Placeholder 3">
            <a:extLst>
              <a:ext uri="{FF2B5EF4-FFF2-40B4-BE49-F238E27FC236}">
                <a16:creationId xmlns:a16="http://schemas.microsoft.com/office/drawing/2014/main" id="{D3D527E1-4B4E-4711-B7DC-584790014C27}"/>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28DA7328-3464-470A-B03F-033C66A26E12}"/>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14</a:t>
            </a:fld>
            <a:endParaRPr lang="en-US"/>
          </a:p>
        </p:txBody>
      </p:sp>
    </p:spTree>
    <p:extLst>
      <p:ext uri="{BB962C8B-B14F-4D97-AF65-F5344CB8AC3E}">
        <p14:creationId xmlns:p14="http://schemas.microsoft.com/office/powerpoint/2010/main" val="2108413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EF99A7-96C2-4DEF-A703-A8F0A3A36906}"/>
              </a:ext>
            </a:extLst>
          </p:cNvPr>
          <p:cNvSpPr>
            <a:spLocks noGrp="1"/>
          </p:cNvSpPr>
          <p:nvPr>
            <p:ph type="title"/>
          </p:nvPr>
        </p:nvSpPr>
        <p:spPr>
          <a:xfrm>
            <a:off x="515125" y="1153573"/>
            <a:ext cx="2400300" cy="3570828"/>
          </a:xfrm>
        </p:spPr>
        <p:txBody>
          <a:bodyPr>
            <a:normAutofit/>
          </a:bodyPr>
          <a:lstStyle/>
          <a:p>
            <a:pPr algn="l"/>
            <a:r>
              <a:rPr lang="en-US" sz="3400" dirty="0">
                <a:solidFill>
                  <a:srgbClr val="FFFFFF"/>
                </a:solidFill>
              </a:rPr>
              <a:t>Labor market implications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E7E1705-6EEB-4FA1-BC3B-B21F53F9CE40}"/>
              </a:ext>
            </a:extLst>
          </p:cNvPr>
          <p:cNvSpPr>
            <a:spLocks noGrp="1"/>
          </p:cNvSpPr>
          <p:nvPr>
            <p:ph idx="1"/>
          </p:nvPr>
        </p:nvSpPr>
        <p:spPr>
          <a:xfrm>
            <a:off x="3335481" y="591344"/>
            <a:ext cx="5179868" cy="5585619"/>
          </a:xfrm>
        </p:spPr>
        <p:txBody>
          <a:bodyPr anchor="ctr">
            <a:normAutofit/>
          </a:bodyPr>
          <a:lstStyle/>
          <a:p>
            <a:pPr>
              <a:lnSpc>
                <a:spcPct val="90000"/>
              </a:lnSpc>
            </a:pPr>
            <a:r>
              <a:rPr lang="en-US" sz="2200" dirty="0"/>
              <a:t>Continued E-commerce growth: tech positions and customer service needs</a:t>
            </a:r>
          </a:p>
          <a:p>
            <a:pPr>
              <a:lnSpc>
                <a:spcPct val="90000"/>
              </a:lnSpc>
            </a:pPr>
            <a:endParaRPr lang="en-US" sz="2200" dirty="0"/>
          </a:p>
          <a:p>
            <a:pPr>
              <a:lnSpc>
                <a:spcPct val="90000"/>
              </a:lnSpc>
            </a:pPr>
            <a:r>
              <a:rPr lang="en-US" sz="2200" dirty="0"/>
              <a:t>NYC tech ecosystem fosters E-commerce start-ups combining design and marketing</a:t>
            </a:r>
          </a:p>
          <a:p>
            <a:pPr>
              <a:lnSpc>
                <a:spcPct val="90000"/>
              </a:lnSpc>
            </a:pPr>
            <a:endParaRPr lang="en-US" sz="2200" dirty="0"/>
          </a:p>
          <a:p>
            <a:pPr>
              <a:lnSpc>
                <a:spcPct val="90000"/>
              </a:lnSpc>
            </a:pPr>
            <a:r>
              <a:rPr lang="en-US" sz="2200" dirty="0"/>
              <a:t>While brick and mortar stores may continue to shrink, high annual volume of replacement positions</a:t>
            </a:r>
          </a:p>
          <a:p>
            <a:pPr>
              <a:lnSpc>
                <a:spcPct val="90000"/>
              </a:lnSpc>
            </a:pPr>
            <a:endParaRPr lang="en-US" sz="2200" dirty="0"/>
          </a:p>
          <a:p>
            <a:pPr>
              <a:lnSpc>
                <a:spcPct val="90000"/>
              </a:lnSpc>
            </a:pPr>
            <a:r>
              <a:rPr lang="en-US" sz="2200" dirty="0"/>
              <a:t>Drugstores are expanding health clinics</a:t>
            </a:r>
          </a:p>
          <a:p>
            <a:pPr>
              <a:lnSpc>
                <a:spcPct val="90000"/>
              </a:lnSpc>
            </a:pPr>
            <a:endParaRPr lang="en-US" sz="2200" dirty="0"/>
          </a:p>
          <a:p>
            <a:pPr>
              <a:lnSpc>
                <a:spcPct val="90000"/>
              </a:lnSpc>
            </a:pPr>
            <a:r>
              <a:rPr lang="en-US" sz="2200" dirty="0"/>
              <a:t>More NYC distribution centers &amp; delivery jobs</a:t>
            </a:r>
          </a:p>
        </p:txBody>
      </p:sp>
      <p:sp>
        <p:nvSpPr>
          <p:cNvPr id="4" name="Footer Placeholder 3">
            <a:extLst>
              <a:ext uri="{FF2B5EF4-FFF2-40B4-BE49-F238E27FC236}">
                <a16:creationId xmlns:a16="http://schemas.microsoft.com/office/drawing/2014/main" id="{BDDE1D05-55FF-4571-9C7B-C343284BA73E}"/>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09F438BF-3576-4F23-A817-EBC0E19063CB}"/>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15</a:t>
            </a:fld>
            <a:endParaRPr lang="en-US"/>
          </a:p>
        </p:txBody>
      </p:sp>
    </p:spTree>
    <p:extLst>
      <p:ext uri="{BB962C8B-B14F-4D97-AF65-F5344CB8AC3E}">
        <p14:creationId xmlns:p14="http://schemas.microsoft.com/office/powerpoint/2010/main" val="482702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D48B03-3802-4F93-8B16-0FB5D0D6EE10}"/>
              </a:ext>
            </a:extLst>
          </p:cNvPr>
          <p:cNvSpPr>
            <a:spLocks noGrp="1"/>
          </p:cNvSpPr>
          <p:nvPr>
            <p:ph type="title"/>
          </p:nvPr>
        </p:nvSpPr>
        <p:spPr>
          <a:xfrm>
            <a:off x="515125" y="1153573"/>
            <a:ext cx="2400300" cy="3723228"/>
          </a:xfrm>
        </p:spPr>
        <p:txBody>
          <a:bodyPr>
            <a:normAutofit/>
          </a:bodyPr>
          <a:lstStyle/>
          <a:p>
            <a:pPr algn="l"/>
            <a:r>
              <a:rPr lang="en-US" sz="3100" dirty="0">
                <a:solidFill>
                  <a:srgbClr val="FFFFFF"/>
                </a:solidFill>
              </a:rPr>
              <a:t>Workforce development implications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AAE5447-FBC3-4DFC-8993-86B719AEA506}"/>
              </a:ext>
            </a:extLst>
          </p:cNvPr>
          <p:cNvSpPr>
            <a:spLocks noGrp="1"/>
          </p:cNvSpPr>
          <p:nvPr>
            <p:ph idx="1"/>
          </p:nvPr>
        </p:nvSpPr>
        <p:spPr>
          <a:xfrm>
            <a:off x="3335481" y="591344"/>
            <a:ext cx="5179868" cy="5585619"/>
          </a:xfrm>
        </p:spPr>
        <p:txBody>
          <a:bodyPr anchor="ctr">
            <a:normAutofit/>
          </a:bodyPr>
          <a:lstStyle/>
          <a:p>
            <a:pPr>
              <a:lnSpc>
                <a:spcPct val="90000"/>
              </a:lnSpc>
            </a:pPr>
            <a:r>
              <a:rPr lang="en-US" sz="2500"/>
              <a:t>Hiring shifts more online, digital divide issues.</a:t>
            </a:r>
          </a:p>
          <a:p>
            <a:pPr>
              <a:lnSpc>
                <a:spcPct val="90000"/>
              </a:lnSpc>
            </a:pPr>
            <a:r>
              <a:rPr lang="en-US" sz="2500"/>
              <a:t>As usual in downturn, employers likely to increase skill requirements, but e-commerce generally requires greater technology competence.</a:t>
            </a:r>
          </a:p>
          <a:p>
            <a:pPr>
              <a:lnSpc>
                <a:spcPct val="90000"/>
              </a:lnSpc>
            </a:pPr>
            <a:r>
              <a:rPr lang="en-US" sz="2500"/>
              <a:t>Issues faced by many front-line workers with health and safety, paid leave, scheduling.</a:t>
            </a:r>
          </a:p>
          <a:p>
            <a:pPr>
              <a:lnSpc>
                <a:spcPct val="90000"/>
              </a:lnSpc>
            </a:pPr>
            <a:r>
              <a:rPr lang="en-US" sz="2500"/>
              <a:t>Challenges in making sure distribution and delivery jobs are safe and that they are good jobs.</a:t>
            </a:r>
          </a:p>
          <a:p>
            <a:pPr>
              <a:lnSpc>
                <a:spcPct val="90000"/>
              </a:lnSpc>
            </a:pPr>
            <a:r>
              <a:rPr lang="en-US" sz="2500"/>
              <a:t>Public policy need for improvements to NYS partial unemployment insurance.</a:t>
            </a:r>
          </a:p>
          <a:p>
            <a:pPr>
              <a:lnSpc>
                <a:spcPct val="90000"/>
              </a:lnSpc>
            </a:pPr>
            <a:endParaRPr lang="en-US" sz="2500"/>
          </a:p>
        </p:txBody>
      </p:sp>
      <p:sp>
        <p:nvSpPr>
          <p:cNvPr id="4" name="Footer Placeholder 3">
            <a:extLst>
              <a:ext uri="{FF2B5EF4-FFF2-40B4-BE49-F238E27FC236}">
                <a16:creationId xmlns:a16="http://schemas.microsoft.com/office/drawing/2014/main" id="{918B6449-F87F-4D9E-A30C-EF9520E07CB7}"/>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04C598A4-6073-43CA-BFE2-BAA9427453DA}"/>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16</a:t>
            </a:fld>
            <a:endParaRPr lang="en-US"/>
          </a:p>
        </p:txBody>
      </p:sp>
    </p:spTree>
    <p:extLst>
      <p:ext uri="{BB962C8B-B14F-4D97-AF65-F5344CB8AC3E}">
        <p14:creationId xmlns:p14="http://schemas.microsoft.com/office/powerpoint/2010/main" val="3607054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B4E5DDD-A5C5-4E95-A5D5-2963BC06A5B0}"/>
              </a:ext>
            </a:extLst>
          </p:cNvPr>
          <p:cNvSpPr>
            <a:spLocks noGrp="1"/>
          </p:cNvSpPr>
          <p:nvPr>
            <p:ph type="title"/>
          </p:nvPr>
        </p:nvSpPr>
        <p:spPr>
          <a:xfrm>
            <a:off x="647271" y="1012004"/>
            <a:ext cx="2324529" cy="4169596"/>
          </a:xfrm>
        </p:spPr>
        <p:txBody>
          <a:bodyPr>
            <a:normAutofit/>
          </a:bodyPr>
          <a:lstStyle/>
          <a:p>
            <a:r>
              <a:rPr lang="en-US" dirty="0">
                <a:solidFill>
                  <a:srgbClr val="FFFFFF"/>
                </a:solidFill>
              </a:rPr>
              <a:t>The road from here?</a:t>
            </a:r>
          </a:p>
        </p:txBody>
      </p:sp>
      <p:graphicFrame>
        <p:nvGraphicFramePr>
          <p:cNvPr id="5" name="Content Placeholder 2">
            <a:extLst>
              <a:ext uri="{FF2B5EF4-FFF2-40B4-BE49-F238E27FC236}">
                <a16:creationId xmlns:a16="http://schemas.microsoft.com/office/drawing/2014/main" id="{F32E8AB4-4D86-4828-BCDB-6310D1D0E122}"/>
              </a:ext>
            </a:extLst>
          </p:cNvPr>
          <p:cNvGraphicFramePr>
            <a:graphicFrameLocks noGrp="1"/>
          </p:cNvGraphicFramePr>
          <p:nvPr>
            <p:ph idx="1"/>
            <p:extLst>
              <p:ext uri="{D42A27DB-BD31-4B8C-83A1-F6EECF244321}">
                <p14:modId xmlns:p14="http://schemas.microsoft.com/office/powerpoint/2010/main" val="3205052751"/>
              </p:ext>
            </p:extLst>
          </p:nvPr>
        </p:nvGraphicFramePr>
        <p:xfrm>
          <a:off x="3795314" y="685800"/>
          <a:ext cx="4982373"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51370FCD-100D-4237-8C14-8323794A8495}"/>
              </a:ext>
            </a:extLst>
          </p:cNvPr>
          <p:cNvSpPr>
            <a:spLocks noGrp="1"/>
          </p:cNvSpPr>
          <p:nvPr>
            <p:ph type="ftr" sz="quarter" idx="11"/>
          </p:nvPr>
        </p:nvSpPr>
        <p:spPr/>
        <p:txBody>
          <a:bodyPr/>
          <a:lstStyle/>
          <a:p>
            <a:r>
              <a:rPr lang="en-US"/>
              <a:t>Center for New York City Affairs</a:t>
            </a:r>
          </a:p>
        </p:txBody>
      </p:sp>
      <p:sp>
        <p:nvSpPr>
          <p:cNvPr id="6" name="Slide Number Placeholder 5">
            <a:extLst>
              <a:ext uri="{FF2B5EF4-FFF2-40B4-BE49-F238E27FC236}">
                <a16:creationId xmlns:a16="http://schemas.microsoft.com/office/drawing/2014/main" id="{FDA9742A-3733-4666-8C80-6C64D2D2E3BF}"/>
              </a:ext>
            </a:extLst>
          </p:cNvPr>
          <p:cNvSpPr>
            <a:spLocks noGrp="1"/>
          </p:cNvSpPr>
          <p:nvPr>
            <p:ph type="sldNum" sz="quarter" idx="12"/>
          </p:nvPr>
        </p:nvSpPr>
        <p:spPr/>
        <p:txBody>
          <a:bodyPr/>
          <a:lstStyle/>
          <a:p>
            <a:fld id="{B330FB8B-015B-4BB6-AD14-7BEA45E4DF49}" type="slidenum">
              <a:rPr lang="en-US" smtClean="0"/>
              <a:t>17</a:t>
            </a:fld>
            <a:endParaRPr lang="en-US"/>
          </a:p>
        </p:txBody>
      </p:sp>
    </p:spTree>
    <p:extLst>
      <p:ext uri="{BB962C8B-B14F-4D97-AF65-F5344CB8AC3E}">
        <p14:creationId xmlns:p14="http://schemas.microsoft.com/office/powerpoint/2010/main" val="346017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B76B4FE3-5E18-4F08-B3C6-8775B1CFB685}"/>
              </a:ext>
            </a:extLst>
          </p:cNvPr>
          <p:cNvSpPr>
            <a:spLocks noGrp="1"/>
          </p:cNvSpPr>
          <p:nvPr>
            <p:ph type="title"/>
          </p:nvPr>
        </p:nvSpPr>
        <p:spPr>
          <a:xfrm>
            <a:off x="5059971" y="2195219"/>
            <a:ext cx="3483938" cy="2166836"/>
          </a:xfrm>
        </p:spPr>
        <p:txBody>
          <a:bodyPr vert="horz" lIns="68580" tIns="34290" rIns="68580" bIns="34290" rtlCol="0" anchor="b">
            <a:normAutofit/>
          </a:bodyPr>
          <a:lstStyle/>
          <a:p>
            <a:r>
              <a:rPr lang="en-US" sz="1800" kern="1200">
                <a:solidFill>
                  <a:schemeClr val="bg1"/>
                </a:solidFill>
                <a:latin typeface="+mj-lt"/>
                <a:ea typeface="+mj-ea"/>
                <a:cs typeface="+mj-cs"/>
              </a:rPr>
              <a:t>Thank you.</a:t>
            </a:r>
            <a:br>
              <a:rPr lang="en-US" sz="1800" kern="1200">
                <a:solidFill>
                  <a:schemeClr val="bg1"/>
                </a:solidFill>
                <a:latin typeface="+mj-lt"/>
                <a:ea typeface="+mj-ea"/>
                <a:cs typeface="+mj-cs"/>
              </a:rPr>
            </a:br>
            <a:br>
              <a:rPr lang="en-US" sz="1800" kern="1200">
                <a:solidFill>
                  <a:schemeClr val="bg1"/>
                </a:solidFill>
                <a:latin typeface="+mj-lt"/>
                <a:ea typeface="+mj-ea"/>
                <a:cs typeface="+mj-cs"/>
              </a:rPr>
            </a:br>
            <a:r>
              <a:rPr lang="en-US" sz="1800" kern="1200">
                <a:solidFill>
                  <a:schemeClr val="bg1"/>
                </a:solidFill>
                <a:latin typeface="+mj-lt"/>
                <a:ea typeface="+mj-ea"/>
                <a:cs typeface="+mj-cs"/>
              </a:rPr>
              <a:t>James Parrott</a:t>
            </a:r>
            <a:br>
              <a:rPr lang="en-US" sz="1800" kern="1200">
                <a:solidFill>
                  <a:schemeClr val="bg1"/>
                </a:solidFill>
                <a:latin typeface="+mj-lt"/>
                <a:ea typeface="+mj-ea"/>
                <a:cs typeface="+mj-cs"/>
              </a:rPr>
            </a:br>
            <a:r>
              <a:rPr lang="en-US" sz="1800" kern="1200">
                <a:solidFill>
                  <a:schemeClr val="bg1"/>
                </a:solidFill>
                <a:latin typeface="+mj-lt"/>
                <a:ea typeface="+mj-ea"/>
                <a:cs typeface="+mj-cs"/>
              </a:rPr>
              <a:t>Center for New York City Affairs</a:t>
            </a:r>
            <a:br>
              <a:rPr lang="en-US" sz="1800" kern="1200">
                <a:solidFill>
                  <a:schemeClr val="bg1"/>
                </a:solidFill>
                <a:latin typeface="+mj-lt"/>
                <a:ea typeface="+mj-ea"/>
                <a:cs typeface="+mj-cs"/>
              </a:rPr>
            </a:br>
            <a:r>
              <a:rPr lang="en-US" sz="1800" kern="1200">
                <a:solidFill>
                  <a:schemeClr val="bg1"/>
                </a:solidFill>
                <a:latin typeface="+mj-lt"/>
                <a:ea typeface="+mj-ea"/>
                <a:cs typeface="+mj-cs"/>
              </a:rPr>
              <a:t>The New School</a:t>
            </a:r>
            <a:br>
              <a:rPr lang="en-US" sz="1800" kern="1200">
                <a:solidFill>
                  <a:schemeClr val="bg1"/>
                </a:solidFill>
                <a:latin typeface="+mj-lt"/>
                <a:ea typeface="+mj-ea"/>
                <a:cs typeface="+mj-cs"/>
              </a:rPr>
            </a:br>
            <a:r>
              <a:rPr lang="en-US" sz="1800" kern="1200">
                <a:solidFill>
                  <a:schemeClr val="bg1"/>
                </a:solidFill>
                <a:latin typeface="+mj-lt"/>
                <a:ea typeface="+mj-ea"/>
                <a:cs typeface="+mj-cs"/>
              </a:rPr>
              <a:t>ParrottJ@newschool.edu</a:t>
            </a:r>
            <a:br>
              <a:rPr lang="en-US" sz="1800" kern="1200">
                <a:solidFill>
                  <a:schemeClr val="bg1"/>
                </a:solidFill>
                <a:latin typeface="+mj-lt"/>
                <a:ea typeface="+mj-ea"/>
                <a:cs typeface="+mj-cs"/>
              </a:rPr>
            </a:br>
            <a:endParaRPr lang="en-US" sz="1800" kern="1200">
              <a:solidFill>
                <a:schemeClr val="bg1"/>
              </a:solidFill>
              <a:latin typeface="+mj-lt"/>
              <a:ea typeface="+mj-ea"/>
              <a:cs typeface="+mj-cs"/>
            </a:endParaRPr>
          </a:p>
        </p:txBody>
      </p:sp>
      <p:sp>
        <p:nvSpPr>
          <p:cNvPr id="25" name="Freeform: Shape 2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857250"/>
            <a:ext cx="4629587" cy="51435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4518116" cy="51435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close up of a logo&#10;&#10;Description generated with very high confidence">
            <a:extLst>
              <a:ext uri="{FF2B5EF4-FFF2-40B4-BE49-F238E27FC236}">
                <a16:creationId xmlns:a16="http://schemas.microsoft.com/office/drawing/2014/main" id="{716DF4C6-8349-4F8E-B170-373C69320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7" y="2267016"/>
            <a:ext cx="3035882" cy="1297839"/>
          </a:xfrm>
          <a:prstGeom prst="rect">
            <a:avLst/>
          </a:prstGeom>
        </p:spPr>
      </p:pic>
      <p:sp>
        <p:nvSpPr>
          <p:cNvPr id="3" name="Footer Placeholder 2">
            <a:extLst>
              <a:ext uri="{FF2B5EF4-FFF2-40B4-BE49-F238E27FC236}">
                <a16:creationId xmlns:a16="http://schemas.microsoft.com/office/drawing/2014/main" id="{55063F71-02E6-4F58-A992-9D46D156A5B8}"/>
              </a:ext>
            </a:extLst>
          </p:cNvPr>
          <p:cNvSpPr>
            <a:spLocks noGrp="1"/>
          </p:cNvSpPr>
          <p:nvPr>
            <p:ph type="ftr" sz="quarter" idx="11"/>
          </p:nvPr>
        </p:nvSpPr>
        <p:spPr/>
        <p:txBody>
          <a:bodyPr/>
          <a:lstStyle/>
          <a:p>
            <a:r>
              <a:rPr lang="en-US"/>
              <a:t>Center for New York City Affairs</a:t>
            </a:r>
          </a:p>
        </p:txBody>
      </p:sp>
      <p:sp>
        <p:nvSpPr>
          <p:cNvPr id="4" name="Slide Number Placeholder 3">
            <a:extLst>
              <a:ext uri="{FF2B5EF4-FFF2-40B4-BE49-F238E27FC236}">
                <a16:creationId xmlns:a16="http://schemas.microsoft.com/office/drawing/2014/main" id="{73190F72-A35E-4FA9-B812-E2C85BB060EF}"/>
              </a:ext>
            </a:extLst>
          </p:cNvPr>
          <p:cNvSpPr>
            <a:spLocks noGrp="1"/>
          </p:cNvSpPr>
          <p:nvPr>
            <p:ph type="sldNum" sz="quarter" idx="12"/>
          </p:nvPr>
        </p:nvSpPr>
        <p:spPr/>
        <p:txBody>
          <a:bodyPr/>
          <a:lstStyle/>
          <a:p>
            <a:fld id="{95753DFF-8885-4DF9-B834-09ADC70E4708}" type="slidenum">
              <a:rPr lang="en-US" smtClean="0"/>
              <a:t>18</a:t>
            </a:fld>
            <a:endParaRPr lang="en-US"/>
          </a:p>
        </p:txBody>
      </p:sp>
    </p:spTree>
    <p:extLst>
      <p:ext uri="{BB962C8B-B14F-4D97-AF65-F5344CB8AC3E}">
        <p14:creationId xmlns:p14="http://schemas.microsoft.com/office/powerpoint/2010/main" val="313813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48893E-2FC6-447C-A3EC-14952F0AB335}"/>
              </a:ext>
            </a:extLst>
          </p:cNvPr>
          <p:cNvSpPr>
            <a:spLocks noGrp="1"/>
          </p:cNvSpPr>
          <p:nvPr>
            <p:ph type="title"/>
          </p:nvPr>
        </p:nvSpPr>
        <p:spPr>
          <a:xfrm>
            <a:off x="628650" y="963877"/>
            <a:ext cx="2620771" cy="4930246"/>
          </a:xfrm>
        </p:spPr>
        <p:txBody>
          <a:bodyPr>
            <a:normAutofit/>
          </a:bodyPr>
          <a:lstStyle/>
          <a:p>
            <a:pPr algn="r"/>
            <a:r>
              <a:rPr lang="en-US" dirty="0">
                <a:solidFill>
                  <a:schemeClr val="accent1"/>
                </a:solidFill>
              </a:rPr>
              <a:t>Overview</a:t>
            </a:r>
            <a:br>
              <a:rPr lang="en-US" dirty="0">
                <a:solidFill>
                  <a:schemeClr val="accent1"/>
                </a:solidFill>
              </a:rPr>
            </a:br>
            <a:br>
              <a:rPr lang="en-US" dirty="0">
                <a:solidFill>
                  <a:schemeClr val="accent1"/>
                </a:solidFill>
              </a:rPr>
            </a:br>
            <a:endParaRPr lang="en-US" dirty="0">
              <a:solidFill>
                <a:schemeClr val="accent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F4E866-5E9D-4080-A0DA-0263EA5FE286}"/>
              </a:ext>
            </a:extLst>
          </p:cNvPr>
          <p:cNvSpPr>
            <a:spLocks noGrp="1"/>
          </p:cNvSpPr>
          <p:nvPr>
            <p:ph idx="1"/>
          </p:nvPr>
        </p:nvSpPr>
        <p:spPr>
          <a:xfrm>
            <a:off x="3732023" y="963877"/>
            <a:ext cx="4783327" cy="4930246"/>
          </a:xfrm>
        </p:spPr>
        <p:txBody>
          <a:bodyPr anchor="ctr">
            <a:normAutofit/>
          </a:bodyPr>
          <a:lstStyle/>
          <a:p>
            <a:r>
              <a:rPr lang="en-US" sz="2400" dirty="0" err="1"/>
              <a:t>Covid’s</a:t>
            </a:r>
            <a:r>
              <a:rPr lang="en-US" sz="2400" dirty="0"/>
              <a:t> economic impact in NYC: jobs, small business, vs. U.S.</a:t>
            </a:r>
          </a:p>
          <a:p>
            <a:endParaRPr lang="en-US" sz="1000" dirty="0"/>
          </a:p>
          <a:p>
            <a:r>
              <a:rPr lang="en-US" sz="2400" dirty="0"/>
              <a:t>Uneven effects in retail intensify prior trends regarding e-commerce and technology</a:t>
            </a:r>
          </a:p>
          <a:p>
            <a:endParaRPr lang="en-US" sz="1000" dirty="0"/>
          </a:p>
          <a:p>
            <a:r>
              <a:rPr lang="en-US" sz="2400" dirty="0"/>
              <a:t>Labor market implications of these trends given NYC retail’s demographic and occupational profile</a:t>
            </a:r>
          </a:p>
          <a:p>
            <a:pPr marL="0" indent="0">
              <a:buNone/>
            </a:pPr>
            <a:endParaRPr lang="en-US" sz="2100" dirty="0"/>
          </a:p>
        </p:txBody>
      </p:sp>
      <p:sp>
        <p:nvSpPr>
          <p:cNvPr id="4" name="Footer Placeholder 3">
            <a:extLst>
              <a:ext uri="{FF2B5EF4-FFF2-40B4-BE49-F238E27FC236}">
                <a16:creationId xmlns:a16="http://schemas.microsoft.com/office/drawing/2014/main" id="{AB6AF115-D189-41D6-B422-B8D6B751C07A}"/>
              </a:ext>
            </a:extLst>
          </p:cNvPr>
          <p:cNvSpPr>
            <a:spLocks noGrp="1"/>
          </p:cNvSpPr>
          <p:nvPr>
            <p:ph type="ftr" sz="quarter" idx="11"/>
          </p:nvPr>
        </p:nvSpPr>
        <p:spPr>
          <a:xfrm>
            <a:off x="3732023" y="6033479"/>
            <a:ext cx="3944989" cy="365125"/>
          </a:xfrm>
        </p:spPr>
        <p:txBody>
          <a:bodyPr>
            <a:normAutofit/>
          </a:bodyPr>
          <a:lstStyle/>
          <a:p>
            <a:pPr algn="l">
              <a:spcAft>
                <a:spcPts val="600"/>
              </a:spcAft>
            </a:pPr>
            <a:r>
              <a:rPr lang="en-US" sz="900">
                <a:solidFill>
                  <a:schemeClr val="tx1">
                    <a:alpha val="80000"/>
                  </a:schemeClr>
                </a:solidFill>
              </a:rPr>
              <a:t>Center for New York City Affairs</a:t>
            </a:r>
          </a:p>
        </p:txBody>
      </p:sp>
      <p:sp>
        <p:nvSpPr>
          <p:cNvPr id="5" name="Slide Number Placeholder 4">
            <a:extLst>
              <a:ext uri="{FF2B5EF4-FFF2-40B4-BE49-F238E27FC236}">
                <a16:creationId xmlns:a16="http://schemas.microsoft.com/office/drawing/2014/main" id="{212ADA1C-A1E8-44EA-A180-CBD1F19BA5D3}"/>
              </a:ext>
            </a:extLst>
          </p:cNvPr>
          <p:cNvSpPr>
            <a:spLocks noGrp="1"/>
          </p:cNvSpPr>
          <p:nvPr>
            <p:ph type="sldNum" sz="quarter" idx="12"/>
          </p:nvPr>
        </p:nvSpPr>
        <p:spPr>
          <a:xfrm>
            <a:off x="7928637" y="6033479"/>
            <a:ext cx="586712" cy="365125"/>
          </a:xfrm>
        </p:spPr>
        <p:txBody>
          <a:bodyPr>
            <a:normAutofit/>
          </a:bodyPr>
          <a:lstStyle/>
          <a:p>
            <a:pPr>
              <a:spcAft>
                <a:spcPts val="600"/>
              </a:spcAft>
            </a:pPr>
            <a:fld id="{B330FB8B-015B-4BB6-AD14-7BEA45E4DF49}" type="slidenum">
              <a:rPr lang="en-US" sz="900">
                <a:solidFill>
                  <a:schemeClr val="tx1">
                    <a:alpha val="80000"/>
                  </a:schemeClr>
                </a:solidFill>
              </a:rPr>
              <a:pPr>
                <a:spcAft>
                  <a:spcPts val="600"/>
                </a:spcAft>
              </a:pPr>
              <a:t>2</a:t>
            </a:fld>
            <a:endParaRPr lang="en-US" sz="900">
              <a:solidFill>
                <a:schemeClr val="tx1">
                  <a:alpha val="80000"/>
                </a:schemeClr>
              </a:solidFill>
            </a:endParaRPr>
          </a:p>
        </p:txBody>
      </p:sp>
    </p:spTree>
    <p:extLst>
      <p:ext uri="{BB962C8B-B14F-4D97-AF65-F5344CB8AC3E}">
        <p14:creationId xmlns:p14="http://schemas.microsoft.com/office/powerpoint/2010/main" val="1776526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927687-8271-4FA5-A25A-7B8AF7050F84}"/>
              </a:ext>
            </a:extLst>
          </p:cNvPr>
          <p:cNvSpPr>
            <a:spLocks noGrp="1"/>
          </p:cNvSpPr>
          <p:nvPr>
            <p:ph type="title"/>
          </p:nvPr>
        </p:nvSpPr>
        <p:spPr>
          <a:xfrm>
            <a:off x="628650" y="963877"/>
            <a:ext cx="2620771" cy="4930246"/>
          </a:xfrm>
        </p:spPr>
        <p:txBody>
          <a:bodyPr>
            <a:normAutofit/>
          </a:bodyPr>
          <a:lstStyle/>
          <a:p>
            <a:pPr algn="r"/>
            <a:r>
              <a:rPr lang="en-US">
                <a:solidFill>
                  <a:schemeClr val="accent1"/>
                </a:solidFill>
              </a:rPr>
              <a:t>First, a few fast facts on NYC retail</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7775850-201B-495C-93F4-2B3ACB98709C}"/>
              </a:ext>
            </a:extLst>
          </p:cNvPr>
          <p:cNvSpPr>
            <a:spLocks noGrp="1"/>
          </p:cNvSpPr>
          <p:nvPr>
            <p:ph idx="1"/>
          </p:nvPr>
        </p:nvSpPr>
        <p:spPr>
          <a:xfrm>
            <a:off x="3732023" y="963877"/>
            <a:ext cx="4783327" cy="4930246"/>
          </a:xfrm>
        </p:spPr>
        <p:txBody>
          <a:bodyPr anchor="ctr">
            <a:normAutofit lnSpcReduction="10000"/>
          </a:bodyPr>
          <a:lstStyle/>
          <a:p>
            <a:pPr>
              <a:lnSpc>
                <a:spcPct val="90000"/>
              </a:lnSpc>
            </a:pPr>
            <a:r>
              <a:rPr lang="en-US" sz="2100" dirty="0"/>
              <a:t>340,000 NYC retail workers (pre-pandemic)</a:t>
            </a:r>
          </a:p>
          <a:p>
            <a:pPr>
              <a:lnSpc>
                <a:spcPct val="90000"/>
              </a:lnSpc>
            </a:pPr>
            <a:r>
              <a:rPr lang="en-US" sz="2100" dirty="0"/>
              <a:t>1 in every 10 NYC payroll (wage) jobs</a:t>
            </a:r>
          </a:p>
          <a:p>
            <a:pPr>
              <a:lnSpc>
                <a:spcPct val="90000"/>
              </a:lnSpc>
            </a:pPr>
            <a:r>
              <a:rPr lang="en-US" sz="2100" dirty="0"/>
              <a:t>Higher share, 1 in 7 entry level jobs</a:t>
            </a:r>
          </a:p>
          <a:p>
            <a:pPr>
              <a:lnSpc>
                <a:spcPct val="90000"/>
              </a:lnSpc>
            </a:pPr>
            <a:r>
              <a:rPr lang="en-US" sz="2100" dirty="0"/>
              <a:t>32,000 retail establishments, mix of chain stores and locally-owned small retail, with growing e-commerce</a:t>
            </a:r>
          </a:p>
          <a:p>
            <a:pPr>
              <a:lnSpc>
                <a:spcPct val="90000"/>
              </a:lnSpc>
            </a:pPr>
            <a:r>
              <a:rPr lang="en-US" sz="2100" dirty="0"/>
              <a:t>Pre-pandemic retail employment trend flat in NYC, but shift within segments, and growth in boroughs outside of Manhattan (but Manhattan still has 45% of all NYC retail jobs)</a:t>
            </a:r>
          </a:p>
          <a:p>
            <a:pPr>
              <a:lnSpc>
                <a:spcPct val="90000"/>
              </a:lnSpc>
            </a:pPr>
            <a:r>
              <a:rPr lang="en-US" sz="2100" dirty="0"/>
              <a:t>NYC has a smaller share of retail jobs relative to all private jobs (8.8%) compared to the national average (12.3%)</a:t>
            </a:r>
          </a:p>
        </p:txBody>
      </p:sp>
      <p:sp>
        <p:nvSpPr>
          <p:cNvPr id="4" name="Footer Placeholder 3">
            <a:extLst>
              <a:ext uri="{FF2B5EF4-FFF2-40B4-BE49-F238E27FC236}">
                <a16:creationId xmlns:a16="http://schemas.microsoft.com/office/drawing/2014/main" id="{2157798D-8910-40E0-96F0-D25C7333FBE3}"/>
              </a:ext>
            </a:extLst>
          </p:cNvPr>
          <p:cNvSpPr>
            <a:spLocks noGrp="1"/>
          </p:cNvSpPr>
          <p:nvPr>
            <p:ph type="ftr" sz="quarter" idx="11"/>
          </p:nvPr>
        </p:nvSpPr>
        <p:spPr>
          <a:xfrm>
            <a:off x="3732023" y="6033479"/>
            <a:ext cx="3944989" cy="365125"/>
          </a:xfrm>
        </p:spPr>
        <p:txBody>
          <a:bodyPr>
            <a:normAutofit/>
          </a:bodyPr>
          <a:lstStyle/>
          <a:p>
            <a:pPr algn="l">
              <a:spcAft>
                <a:spcPts val="600"/>
              </a:spcAft>
            </a:pPr>
            <a:r>
              <a:rPr lang="en-US" sz="900">
                <a:solidFill>
                  <a:schemeClr val="tx1">
                    <a:alpha val="80000"/>
                  </a:schemeClr>
                </a:solidFill>
              </a:rPr>
              <a:t>Center for New York City Affairs</a:t>
            </a:r>
          </a:p>
        </p:txBody>
      </p:sp>
      <p:sp>
        <p:nvSpPr>
          <p:cNvPr id="5" name="Slide Number Placeholder 4">
            <a:extLst>
              <a:ext uri="{FF2B5EF4-FFF2-40B4-BE49-F238E27FC236}">
                <a16:creationId xmlns:a16="http://schemas.microsoft.com/office/drawing/2014/main" id="{EA9C752E-A300-43F0-8A99-85CA1F10E990}"/>
              </a:ext>
            </a:extLst>
          </p:cNvPr>
          <p:cNvSpPr>
            <a:spLocks noGrp="1"/>
          </p:cNvSpPr>
          <p:nvPr>
            <p:ph type="sldNum" sz="quarter" idx="12"/>
          </p:nvPr>
        </p:nvSpPr>
        <p:spPr>
          <a:xfrm>
            <a:off x="7928637" y="6033479"/>
            <a:ext cx="586712" cy="365125"/>
          </a:xfrm>
        </p:spPr>
        <p:txBody>
          <a:bodyPr>
            <a:normAutofit/>
          </a:bodyPr>
          <a:lstStyle/>
          <a:p>
            <a:pPr>
              <a:spcAft>
                <a:spcPts val="600"/>
              </a:spcAft>
            </a:pPr>
            <a:fld id="{B330FB8B-015B-4BB6-AD14-7BEA45E4DF49}" type="slidenum">
              <a:rPr lang="en-US" sz="900">
                <a:solidFill>
                  <a:schemeClr val="tx1">
                    <a:alpha val="80000"/>
                  </a:schemeClr>
                </a:solidFill>
              </a:rPr>
              <a:pPr>
                <a:spcAft>
                  <a:spcPts val="600"/>
                </a:spcAft>
              </a:pPr>
              <a:t>3</a:t>
            </a:fld>
            <a:endParaRPr lang="en-US" sz="900">
              <a:solidFill>
                <a:schemeClr val="tx1">
                  <a:alpha val="80000"/>
                </a:schemeClr>
              </a:solidFill>
            </a:endParaRPr>
          </a:p>
        </p:txBody>
      </p:sp>
    </p:spTree>
    <p:extLst>
      <p:ext uri="{BB962C8B-B14F-4D97-AF65-F5344CB8AC3E}">
        <p14:creationId xmlns:p14="http://schemas.microsoft.com/office/powerpoint/2010/main" val="305554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2CE25A-B889-4F61-A74B-8954408067AB}"/>
              </a:ext>
            </a:extLst>
          </p:cNvPr>
          <p:cNvSpPr>
            <a:spLocks noGrp="1"/>
          </p:cNvSpPr>
          <p:nvPr>
            <p:ph type="title"/>
          </p:nvPr>
        </p:nvSpPr>
        <p:spPr>
          <a:xfrm>
            <a:off x="515125" y="1153573"/>
            <a:ext cx="2400300" cy="3951828"/>
          </a:xfrm>
        </p:spPr>
        <p:txBody>
          <a:bodyPr>
            <a:normAutofit/>
          </a:bodyPr>
          <a:lstStyle/>
          <a:p>
            <a:pPr algn="l">
              <a:lnSpc>
                <a:spcPct val="90000"/>
              </a:lnSpc>
            </a:pPr>
            <a:r>
              <a:rPr lang="en-US" sz="3600" dirty="0">
                <a:solidFill>
                  <a:srgbClr val="FFFFFF"/>
                </a:solidFill>
                <a:latin typeface="Arial" panose="020B0604020202020204" pitchFamily="34" charset="0"/>
                <a:cs typeface="Arial" panose="020B0604020202020204" pitchFamily="34" charset="0"/>
              </a:rPr>
              <a:t>Economic Update</a:t>
            </a:r>
            <a:r>
              <a:rPr lang="en-US" sz="2400" dirty="0">
                <a:solidFill>
                  <a:srgbClr val="FFFFFF"/>
                </a:solidFill>
                <a:latin typeface="Arial" panose="020B0604020202020204" pitchFamily="34" charset="0"/>
                <a:cs typeface="Arial" panose="020B0604020202020204" pitchFamily="34" charset="0"/>
              </a:rPr>
              <a:t>:</a:t>
            </a:r>
            <a:br>
              <a:rPr lang="en-US" sz="2400" dirty="0">
                <a:solidFill>
                  <a:srgbClr val="FFFFFF"/>
                </a:solidFill>
                <a:latin typeface="Arial" panose="020B0604020202020204" pitchFamily="34" charset="0"/>
                <a:cs typeface="Arial" panose="020B0604020202020204" pitchFamily="34" charset="0"/>
              </a:rPr>
            </a:br>
            <a:r>
              <a:rPr lang="en-US" sz="2400" dirty="0">
                <a:solidFill>
                  <a:srgbClr val="FFFFFF"/>
                </a:solidFill>
                <a:latin typeface="Arial" panose="020B0604020202020204" pitchFamily="34" charset="0"/>
                <a:cs typeface="Arial" panose="020B0604020202020204" pitchFamily="34" charset="0"/>
              </a:rPr>
              <a:t>More precarious NYC economy than any time since the 1970s economic/fiscal crisis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1E23D29-017D-4B94-B8EF-529A65F89C79}"/>
              </a:ext>
            </a:extLst>
          </p:cNvPr>
          <p:cNvSpPr>
            <a:spLocks noGrp="1"/>
          </p:cNvSpPr>
          <p:nvPr>
            <p:ph idx="1"/>
          </p:nvPr>
        </p:nvSpPr>
        <p:spPr>
          <a:xfrm>
            <a:off x="3335480" y="591344"/>
            <a:ext cx="5389895" cy="5585619"/>
          </a:xfrm>
        </p:spPr>
        <p:txBody>
          <a:bodyPr anchor="ctr">
            <a:normAutofit/>
          </a:bodyPr>
          <a:lstStyle/>
          <a:p>
            <a:pPr>
              <a:lnSpc>
                <a:spcPct val="90000"/>
              </a:lnSpc>
            </a:pPr>
            <a:r>
              <a:rPr lang="en-US" sz="2700" dirty="0"/>
              <a:t>Covid-19 economy job losses not like a recession. Lop-sided impact hitting hardest at low-paying services; high-paying </a:t>
            </a:r>
            <a:r>
              <a:rPr lang="en-US" sz="2700" dirty="0" err="1"/>
              <a:t>inds</a:t>
            </a:r>
            <a:r>
              <a:rPr lang="en-US" sz="2700" dirty="0"/>
              <a:t>. spared.</a:t>
            </a:r>
          </a:p>
          <a:p>
            <a:pPr>
              <a:lnSpc>
                <a:spcPct val="90000"/>
              </a:lnSpc>
            </a:pPr>
            <a:endParaRPr lang="en-US" sz="800" dirty="0"/>
          </a:p>
          <a:p>
            <a:pPr>
              <a:lnSpc>
                <a:spcPct val="90000"/>
              </a:lnSpc>
            </a:pPr>
            <a:r>
              <a:rPr lang="en-US" sz="2700" dirty="0"/>
              <a:t>Altogether, 1.2-1.3 million NYC residents (1/3 of total workforce) receiving </a:t>
            </a:r>
            <a:r>
              <a:rPr lang="en-US" sz="2700" dirty="0" err="1"/>
              <a:t>unemploy</a:t>
            </a:r>
            <a:r>
              <a:rPr lang="en-US" sz="2700" dirty="0"/>
              <a:t>. benefits.</a:t>
            </a:r>
          </a:p>
          <a:p>
            <a:pPr>
              <a:lnSpc>
                <a:spcPct val="90000"/>
              </a:lnSpc>
            </a:pPr>
            <a:endParaRPr lang="en-US" sz="800" dirty="0"/>
          </a:p>
          <a:p>
            <a:pPr>
              <a:lnSpc>
                <a:spcPct val="90000"/>
              </a:lnSpc>
            </a:pPr>
            <a:r>
              <a:rPr lang="en-US" sz="2700" dirty="0"/>
              <a:t>Disproportionate impact on persons of color, young adults, immigrants, entry-level workers.</a:t>
            </a:r>
          </a:p>
          <a:p>
            <a:pPr>
              <a:lnSpc>
                <a:spcPct val="90000"/>
              </a:lnSpc>
            </a:pPr>
            <a:endParaRPr lang="en-US" sz="800" dirty="0"/>
          </a:p>
          <a:p>
            <a:pPr>
              <a:lnSpc>
                <a:spcPct val="90000"/>
              </a:lnSpc>
            </a:pPr>
            <a:r>
              <a:rPr lang="en-US" sz="2700" dirty="0"/>
              <a:t>Small, locally-owned businesses in greater jeopardy than ever.</a:t>
            </a:r>
          </a:p>
          <a:p>
            <a:pPr>
              <a:lnSpc>
                <a:spcPct val="90000"/>
              </a:lnSpc>
            </a:pPr>
            <a:endParaRPr lang="en-US" sz="2700" dirty="0"/>
          </a:p>
        </p:txBody>
      </p:sp>
      <p:sp>
        <p:nvSpPr>
          <p:cNvPr id="4" name="Footer Placeholder 3">
            <a:extLst>
              <a:ext uri="{FF2B5EF4-FFF2-40B4-BE49-F238E27FC236}">
                <a16:creationId xmlns:a16="http://schemas.microsoft.com/office/drawing/2014/main" id="{9B098577-CC53-4D9E-9E1C-B5B827E64B21}"/>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D61A68DD-BF7D-4355-95F0-EE8F38170B3F}"/>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4</a:t>
            </a:fld>
            <a:endParaRPr lang="en-US"/>
          </a:p>
        </p:txBody>
      </p:sp>
    </p:spTree>
    <p:extLst>
      <p:ext uri="{BB962C8B-B14F-4D97-AF65-F5344CB8AC3E}">
        <p14:creationId xmlns:p14="http://schemas.microsoft.com/office/powerpoint/2010/main" val="276343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1276F2-B0EF-47A3-8A4B-E7DFF9BC2FED}"/>
              </a:ext>
            </a:extLst>
          </p:cNvPr>
          <p:cNvSpPr>
            <a:spLocks noGrp="1"/>
          </p:cNvSpPr>
          <p:nvPr>
            <p:ph type="title"/>
          </p:nvPr>
        </p:nvSpPr>
        <p:spPr>
          <a:xfrm>
            <a:off x="515125" y="1153573"/>
            <a:ext cx="2400300" cy="3951828"/>
          </a:xfrm>
        </p:spPr>
        <p:txBody>
          <a:bodyPr>
            <a:normAutofit/>
          </a:bodyPr>
          <a:lstStyle/>
          <a:p>
            <a:pPr algn="l">
              <a:lnSpc>
                <a:spcPct val="90000"/>
              </a:lnSpc>
            </a:pPr>
            <a:r>
              <a:rPr lang="en-US" sz="3700" dirty="0">
                <a:solidFill>
                  <a:srgbClr val="FFFFFF"/>
                </a:solidFill>
              </a:rPr>
              <a:t>How has the retail sector fared?</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A583EA2-BB33-4A37-A8D5-040151C5C74B}"/>
              </a:ext>
            </a:extLst>
          </p:cNvPr>
          <p:cNvSpPr>
            <a:spLocks noGrp="1"/>
          </p:cNvSpPr>
          <p:nvPr>
            <p:ph idx="1"/>
          </p:nvPr>
        </p:nvSpPr>
        <p:spPr>
          <a:xfrm>
            <a:off x="3125454" y="609600"/>
            <a:ext cx="5713745" cy="5567364"/>
          </a:xfrm>
        </p:spPr>
        <p:txBody>
          <a:bodyPr anchor="ctr">
            <a:normAutofit fontScale="92500" lnSpcReduction="10000"/>
          </a:bodyPr>
          <a:lstStyle/>
          <a:p>
            <a:pPr>
              <a:lnSpc>
                <a:spcPct val="90000"/>
              </a:lnSpc>
            </a:pPr>
            <a:r>
              <a:rPr lang="en-US" sz="2800" dirty="0"/>
              <a:t>Overall U.S. retail sales have revived, </a:t>
            </a:r>
            <a:r>
              <a:rPr lang="en-US" sz="2800" u="sng" dirty="0"/>
              <a:t>but significant shifts</a:t>
            </a:r>
            <a:r>
              <a:rPr lang="en-US" sz="2800" dirty="0"/>
              <a:t>.</a:t>
            </a:r>
          </a:p>
          <a:p>
            <a:pPr>
              <a:lnSpc>
                <a:spcPct val="90000"/>
              </a:lnSpc>
            </a:pPr>
            <a:r>
              <a:rPr lang="en-US" sz="2800" dirty="0"/>
              <a:t>Great unevenness by segment, and especially large vs. small. </a:t>
            </a:r>
          </a:p>
          <a:p>
            <a:pPr lvl="1">
              <a:lnSpc>
                <a:spcPct val="90000"/>
              </a:lnSpc>
            </a:pPr>
            <a:r>
              <a:rPr lang="en-US" sz="2400" dirty="0"/>
              <a:t>Amazon !!!</a:t>
            </a:r>
          </a:p>
          <a:p>
            <a:pPr lvl="1">
              <a:lnSpc>
                <a:spcPct val="90000"/>
              </a:lnSpc>
            </a:pPr>
            <a:r>
              <a:rPr lang="en-US" sz="2400" dirty="0"/>
              <a:t>Ability to move on-line</a:t>
            </a:r>
          </a:p>
          <a:p>
            <a:pPr lvl="1">
              <a:lnSpc>
                <a:spcPct val="90000"/>
              </a:lnSpc>
            </a:pPr>
            <a:r>
              <a:rPr lang="en-US" sz="2400" dirty="0"/>
              <a:t>Access to PPP </a:t>
            </a:r>
          </a:p>
          <a:p>
            <a:pPr lvl="1">
              <a:lnSpc>
                <a:spcPct val="90000"/>
              </a:lnSpc>
            </a:pPr>
            <a:r>
              <a:rPr lang="en-US" sz="2400" dirty="0"/>
              <a:t>Supply chain problems</a:t>
            </a:r>
          </a:p>
          <a:p>
            <a:pPr>
              <a:lnSpc>
                <a:spcPct val="90000"/>
              </a:lnSpc>
            </a:pPr>
            <a:r>
              <a:rPr lang="en-US" sz="2800" dirty="0"/>
              <a:t>Months of depressed sales off by 20-40% or more; high commercial rents a fixed cost.</a:t>
            </a:r>
          </a:p>
          <a:p>
            <a:pPr>
              <a:lnSpc>
                <a:spcPct val="90000"/>
              </a:lnSpc>
            </a:pPr>
            <a:r>
              <a:rPr lang="en-US" sz="2800" dirty="0"/>
              <a:t>Century 21 bankruptcy but also bleak prospects for a quick recovery or appropriate gov’t aid—survival in question for thousands of small NYC businesses.</a:t>
            </a:r>
          </a:p>
          <a:p>
            <a:pPr marL="0" indent="0">
              <a:lnSpc>
                <a:spcPct val="90000"/>
              </a:lnSpc>
              <a:buNone/>
            </a:pPr>
            <a:endParaRPr lang="en-US" sz="2800" dirty="0"/>
          </a:p>
        </p:txBody>
      </p:sp>
      <p:sp>
        <p:nvSpPr>
          <p:cNvPr id="4" name="Footer Placeholder 3">
            <a:extLst>
              <a:ext uri="{FF2B5EF4-FFF2-40B4-BE49-F238E27FC236}">
                <a16:creationId xmlns:a16="http://schemas.microsoft.com/office/drawing/2014/main" id="{A294E93C-EC76-46A7-8884-0B7CFD580F4C}"/>
              </a:ext>
            </a:extLst>
          </p:cNvPr>
          <p:cNvSpPr>
            <a:spLocks noGrp="1"/>
          </p:cNvSpPr>
          <p:nvPr>
            <p:ph type="ftr" sz="quarter" idx="11"/>
          </p:nvPr>
        </p:nvSpPr>
        <p:spPr>
          <a:xfrm>
            <a:off x="3028950" y="6356350"/>
            <a:ext cx="393838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46852DC8-EC7E-4DDB-8D61-5F888F487360}"/>
              </a:ext>
            </a:extLst>
          </p:cNvPr>
          <p:cNvSpPr>
            <a:spLocks noGrp="1"/>
          </p:cNvSpPr>
          <p:nvPr>
            <p:ph type="sldNum" sz="quarter" idx="12"/>
          </p:nvPr>
        </p:nvSpPr>
        <p:spPr>
          <a:xfrm>
            <a:off x="7156173" y="6356350"/>
            <a:ext cx="1359176" cy="365125"/>
          </a:xfrm>
        </p:spPr>
        <p:txBody>
          <a:bodyPr>
            <a:normAutofit/>
          </a:bodyPr>
          <a:lstStyle/>
          <a:p>
            <a:pPr>
              <a:spcAft>
                <a:spcPts val="600"/>
              </a:spcAft>
            </a:pPr>
            <a:fld id="{B330FB8B-015B-4BB6-AD14-7BEA45E4DF49}" type="slidenum">
              <a:rPr lang="en-US" smtClean="0"/>
              <a:pPr>
                <a:spcAft>
                  <a:spcPts val="600"/>
                </a:spcAft>
              </a:pPr>
              <a:t>5</a:t>
            </a:fld>
            <a:endParaRPr lang="en-US"/>
          </a:p>
        </p:txBody>
      </p:sp>
    </p:spTree>
    <p:extLst>
      <p:ext uri="{BB962C8B-B14F-4D97-AF65-F5344CB8AC3E}">
        <p14:creationId xmlns:p14="http://schemas.microsoft.com/office/powerpoint/2010/main" val="30999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1FAA-43D0-4A85-8592-2ED2AA69090F}"/>
              </a:ext>
            </a:extLst>
          </p:cNvPr>
          <p:cNvSpPr>
            <a:spLocks noGrp="1"/>
          </p:cNvSpPr>
          <p:nvPr>
            <p:ph type="title"/>
          </p:nvPr>
        </p:nvSpPr>
        <p:spPr>
          <a:xfrm>
            <a:off x="457200" y="274638"/>
            <a:ext cx="8229600" cy="1401762"/>
          </a:xfrm>
        </p:spPr>
        <p:txBody>
          <a:bodyPr>
            <a:normAutofit fontScale="90000"/>
          </a:bodyPr>
          <a:lstStyle/>
          <a:p>
            <a:pPr algn="l"/>
            <a:r>
              <a:rPr lang="en-US" sz="3200" b="1" dirty="0">
                <a:latin typeface="+mn-lt"/>
              </a:rPr>
              <a:t>Since Feb., total jobs in NYC declined more and have rebounded less than for the nation overall—NYC jobs still down 14% vs. 6% for U.S.</a:t>
            </a:r>
          </a:p>
        </p:txBody>
      </p:sp>
      <p:pic>
        <p:nvPicPr>
          <p:cNvPr id="6" name="Content Placeholder 5">
            <a:extLst>
              <a:ext uri="{FF2B5EF4-FFF2-40B4-BE49-F238E27FC236}">
                <a16:creationId xmlns:a16="http://schemas.microsoft.com/office/drawing/2014/main" id="{2F3B9250-F67E-4A40-94E4-12F680C1A684}"/>
              </a:ext>
            </a:extLst>
          </p:cNvPr>
          <p:cNvPicPr>
            <a:picLocks noGrp="1" noChangeAspect="1"/>
          </p:cNvPicPr>
          <p:nvPr>
            <p:ph idx="1"/>
          </p:nvPr>
        </p:nvPicPr>
        <p:blipFill>
          <a:blip r:embed="rId2"/>
          <a:stretch>
            <a:fillRect/>
          </a:stretch>
        </p:blipFill>
        <p:spPr>
          <a:xfrm>
            <a:off x="762000" y="1855684"/>
            <a:ext cx="7696200" cy="4087915"/>
          </a:xfrm>
          <a:prstGeom prst="rect">
            <a:avLst/>
          </a:prstGeom>
        </p:spPr>
      </p:pic>
      <p:sp>
        <p:nvSpPr>
          <p:cNvPr id="4" name="Footer Placeholder 3">
            <a:extLst>
              <a:ext uri="{FF2B5EF4-FFF2-40B4-BE49-F238E27FC236}">
                <a16:creationId xmlns:a16="http://schemas.microsoft.com/office/drawing/2014/main" id="{41D485F9-1C17-423E-A293-C4FD8C0DE1A1}"/>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EFA885BE-852B-48F7-98DD-E7D8A7B690FB}"/>
              </a:ext>
            </a:extLst>
          </p:cNvPr>
          <p:cNvSpPr>
            <a:spLocks noGrp="1"/>
          </p:cNvSpPr>
          <p:nvPr>
            <p:ph type="sldNum" sz="quarter" idx="12"/>
          </p:nvPr>
        </p:nvSpPr>
        <p:spPr/>
        <p:txBody>
          <a:bodyPr/>
          <a:lstStyle/>
          <a:p>
            <a:fld id="{B330FB8B-015B-4BB6-AD14-7BEA45E4DF49}" type="slidenum">
              <a:rPr lang="en-US" smtClean="0"/>
              <a:t>6</a:t>
            </a:fld>
            <a:endParaRPr lang="en-US"/>
          </a:p>
        </p:txBody>
      </p:sp>
    </p:spTree>
    <p:extLst>
      <p:ext uri="{BB962C8B-B14F-4D97-AF65-F5344CB8AC3E}">
        <p14:creationId xmlns:p14="http://schemas.microsoft.com/office/powerpoint/2010/main" val="2296624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7C106-2767-492D-862B-BB8DEDBED966}"/>
              </a:ext>
            </a:extLst>
          </p:cNvPr>
          <p:cNvSpPr>
            <a:spLocks noGrp="1"/>
          </p:cNvSpPr>
          <p:nvPr>
            <p:ph type="title"/>
          </p:nvPr>
        </p:nvSpPr>
        <p:spPr>
          <a:xfrm>
            <a:off x="457200" y="274638"/>
            <a:ext cx="8229600" cy="1477962"/>
          </a:xfrm>
        </p:spPr>
        <p:txBody>
          <a:bodyPr>
            <a:normAutofit fontScale="90000"/>
          </a:bodyPr>
          <a:lstStyle/>
          <a:p>
            <a:pPr algn="l"/>
            <a:r>
              <a:rPr lang="en-US" sz="3200" b="1" dirty="0">
                <a:latin typeface="+mn-lt"/>
              </a:rPr>
              <a:t>Same picture in retail, NYC total retail employment fell by 27% in April and back up in Sept. to 10% below Feb., while U.S. retail jobs now down only 2%</a:t>
            </a:r>
          </a:p>
        </p:txBody>
      </p:sp>
      <p:pic>
        <p:nvPicPr>
          <p:cNvPr id="6" name="Content Placeholder 5">
            <a:extLst>
              <a:ext uri="{FF2B5EF4-FFF2-40B4-BE49-F238E27FC236}">
                <a16:creationId xmlns:a16="http://schemas.microsoft.com/office/drawing/2014/main" id="{E2937E66-4173-46D8-AA07-FCF5E9E7BB81}"/>
              </a:ext>
            </a:extLst>
          </p:cNvPr>
          <p:cNvPicPr>
            <a:picLocks noGrp="1" noChangeAspect="1"/>
          </p:cNvPicPr>
          <p:nvPr>
            <p:ph idx="1"/>
          </p:nvPr>
        </p:nvPicPr>
        <p:blipFill>
          <a:blip r:embed="rId2"/>
          <a:stretch>
            <a:fillRect/>
          </a:stretch>
        </p:blipFill>
        <p:spPr>
          <a:xfrm>
            <a:off x="762000" y="1911448"/>
            <a:ext cx="7467600" cy="4108352"/>
          </a:xfrm>
          <a:prstGeom prst="rect">
            <a:avLst/>
          </a:prstGeom>
        </p:spPr>
      </p:pic>
      <p:sp>
        <p:nvSpPr>
          <p:cNvPr id="4" name="Footer Placeholder 3">
            <a:extLst>
              <a:ext uri="{FF2B5EF4-FFF2-40B4-BE49-F238E27FC236}">
                <a16:creationId xmlns:a16="http://schemas.microsoft.com/office/drawing/2014/main" id="{FFA980C2-4868-4C2C-A52B-BB836FEB2962}"/>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B683C7DE-67F6-4CDB-BAB3-9EC18D2D9FD2}"/>
              </a:ext>
            </a:extLst>
          </p:cNvPr>
          <p:cNvSpPr>
            <a:spLocks noGrp="1"/>
          </p:cNvSpPr>
          <p:nvPr>
            <p:ph type="sldNum" sz="quarter" idx="12"/>
          </p:nvPr>
        </p:nvSpPr>
        <p:spPr/>
        <p:txBody>
          <a:bodyPr/>
          <a:lstStyle/>
          <a:p>
            <a:fld id="{B330FB8B-015B-4BB6-AD14-7BEA45E4DF49}" type="slidenum">
              <a:rPr lang="en-US" smtClean="0"/>
              <a:t>7</a:t>
            </a:fld>
            <a:endParaRPr lang="en-US"/>
          </a:p>
        </p:txBody>
      </p:sp>
    </p:spTree>
    <p:extLst>
      <p:ext uri="{BB962C8B-B14F-4D97-AF65-F5344CB8AC3E}">
        <p14:creationId xmlns:p14="http://schemas.microsoft.com/office/powerpoint/2010/main" val="3549537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BBD87-7DF7-4716-8A11-AF7BF0417242}"/>
              </a:ext>
            </a:extLst>
          </p:cNvPr>
          <p:cNvSpPr>
            <a:spLocks noGrp="1"/>
          </p:cNvSpPr>
          <p:nvPr>
            <p:ph type="title"/>
          </p:nvPr>
        </p:nvSpPr>
        <p:spPr>
          <a:xfrm>
            <a:off x="457200" y="274638"/>
            <a:ext cx="8229600" cy="1477962"/>
          </a:xfrm>
        </p:spPr>
        <p:txBody>
          <a:bodyPr>
            <a:normAutofit fontScale="90000"/>
          </a:bodyPr>
          <a:lstStyle/>
          <a:p>
            <a:pPr algn="l"/>
            <a:r>
              <a:rPr lang="en-US" sz="3200" b="1" dirty="0">
                <a:latin typeface="+mn-lt"/>
              </a:rPr>
              <a:t>Unevenness in NYC retail sector employment—drug stores and “other” up, but clothing down</a:t>
            </a:r>
            <a:br>
              <a:rPr lang="en-US" sz="3200" b="1" dirty="0">
                <a:latin typeface="+mn-lt"/>
              </a:rPr>
            </a:br>
            <a:r>
              <a:rPr lang="en-US" sz="2700" b="1" dirty="0">
                <a:latin typeface="+mn-lt"/>
              </a:rPr>
              <a:t>(Feb.-Sept. 2020)</a:t>
            </a:r>
          </a:p>
        </p:txBody>
      </p:sp>
      <p:pic>
        <p:nvPicPr>
          <p:cNvPr id="6" name="Content Placeholder 5">
            <a:extLst>
              <a:ext uri="{FF2B5EF4-FFF2-40B4-BE49-F238E27FC236}">
                <a16:creationId xmlns:a16="http://schemas.microsoft.com/office/drawing/2014/main" id="{E2B22CEF-CE2D-4379-911D-4AB5CDBE3728}"/>
              </a:ext>
            </a:extLst>
          </p:cNvPr>
          <p:cNvPicPr>
            <a:picLocks noGrp="1" noChangeAspect="1"/>
          </p:cNvPicPr>
          <p:nvPr>
            <p:ph idx="1"/>
          </p:nvPr>
        </p:nvPicPr>
        <p:blipFill>
          <a:blip r:embed="rId2"/>
          <a:stretch>
            <a:fillRect/>
          </a:stretch>
        </p:blipFill>
        <p:spPr>
          <a:xfrm>
            <a:off x="914400" y="1981200"/>
            <a:ext cx="7315200" cy="3821137"/>
          </a:xfrm>
          <a:prstGeom prst="rect">
            <a:avLst/>
          </a:prstGeom>
        </p:spPr>
      </p:pic>
      <p:sp>
        <p:nvSpPr>
          <p:cNvPr id="4" name="Footer Placeholder 3">
            <a:extLst>
              <a:ext uri="{FF2B5EF4-FFF2-40B4-BE49-F238E27FC236}">
                <a16:creationId xmlns:a16="http://schemas.microsoft.com/office/drawing/2014/main" id="{65C270CD-A5C9-465D-AB09-B4A06B46599D}"/>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DF83F97F-E0B8-46BE-8930-EFE1E1042253}"/>
              </a:ext>
            </a:extLst>
          </p:cNvPr>
          <p:cNvSpPr>
            <a:spLocks noGrp="1"/>
          </p:cNvSpPr>
          <p:nvPr>
            <p:ph type="sldNum" sz="quarter" idx="12"/>
          </p:nvPr>
        </p:nvSpPr>
        <p:spPr/>
        <p:txBody>
          <a:bodyPr/>
          <a:lstStyle/>
          <a:p>
            <a:fld id="{B330FB8B-015B-4BB6-AD14-7BEA45E4DF49}" type="slidenum">
              <a:rPr lang="en-US" smtClean="0"/>
              <a:t>8</a:t>
            </a:fld>
            <a:endParaRPr lang="en-US"/>
          </a:p>
        </p:txBody>
      </p:sp>
    </p:spTree>
    <p:extLst>
      <p:ext uri="{BB962C8B-B14F-4D97-AF65-F5344CB8AC3E}">
        <p14:creationId xmlns:p14="http://schemas.microsoft.com/office/powerpoint/2010/main" val="2126818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6515-615B-4354-8C22-3C276D968803}"/>
              </a:ext>
            </a:extLst>
          </p:cNvPr>
          <p:cNvSpPr>
            <a:spLocks noGrp="1"/>
          </p:cNvSpPr>
          <p:nvPr>
            <p:ph type="title"/>
          </p:nvPr>
        </p:nvSpPr>
        <p:spPr>
          <a:xfrm>
            <a:off x="457200" y="230896"/>
            <a:ext cx="8229600" cy="1521704"/>
          </a:xfrm>
        </p:spPr>
        <p:txBody>
          <a:bodyPr>
            <a:normAutofit fontScale="90000"/>
          </a:bodyPr>
          <a:lstStyle/>
          <a:p>
            <a:pPr algn="l"/>
            <a:r>
              <a:rPr lang="en-US" sz="3200" b="1" dirty="0">
                <a:latin typeface="+mn-lt"/>
              </a:rPr>
              <a:t>Overall, net retail NYC job decline of 34,000, </a:t>
            </a:r>
            <a:br>
              <a:rPr lang="en-US" sz="3200" b="1" dirty="0">
                <a:latin typeface="+mn-lt"/>
              </a:rPr>
            </a:br>
            <a:r>
              <a:rPr lang="en-US" sz="3200" b="1" dirty="0">
                <a:latin typeface="+mn-lt"/>
              </a:rPr>
              <a:t>¾ in clothing stores; “other” (mainly e-commerce) up 5,000 jobs </a:t>
            </a:r>
            <a:r>
              <a:rPr lang="en-US" sz="2700" b="1" dirty="0">
                <a:latin typeface="+mn-lt"/>
              </a:rPr>
              <a:t>(Feb.-Sept. 2020)</a:t>
            </a:r>
          </a:p>
        </p:txBody>
      </p:sp>
      <p:sp>
        <p:nvSpPr>
          <p:cNvPr id="3" name="Content Placeholder 2">
            <a:extLst>
              <a:ext uri="{FF2B5EF4-FFF2-40B4-BE49-F238E27FC236}">
                <a16:creationId xmlns:a16="http://schemas.microsoft.com/office/drawing/2014/main" id="{1D4A6F31-2DC3-487A-A4F8-ED7B623DC155}"/>
              </a:ext>
            </a:extLst>
          </p:cNvPr>
          <p:cNvSpPr>
            <a:spLocks noGrp="1"/>
          </p:cNvSpPr>
          <p:nvPr>
            <p:ph idx="1"/>
          </p:nvPr>
        </p:nvSpPr>
        <p:spPr/>
        <p:txBody>
          <a:bodyPr/>
          <a:lstStyle/>
          <a:p>
            <a:pPr marL="0" indent="0">
              <a:buNone/>
            </a:pPr>
            <a:r>
              <a:rPr lang="en-US" dirty="0"/>
              <a:t> </a:t>
            </a:r>
          </a:p>
        </p:txBody>
      </p:sp>
      <p:sp>
        <p:nvSpPr>
          <p:cNvPr id="4" name="Footer Placeholder 3">
            <a:extLst>
              <a:ext uri="{FF2B5EF4-FFF2-40B4-BE49-F238E27FC236}">
                <a16:creationId xmlns:a16="http://schemas.microsoft.com/office/drawing/2014/main" id="{20064705-105B-4D52-939D-7DAC0F3CD965}"/>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CD350ADD-65E3-4B43-812F-B3CA1B3C8FAC}"/>
              </a:ext>
            </a:extLst>
          </p:cNvPr>
          <p:cNvSpPr>
            <a:spLocks noGrp="1"/>
          </p:cNvSpPr>
          <p:nvPr>
            <p:ph type="sldNum" sz="quarter" idx="12"/>
          </p:nvPr>
        </p:nvSpPr>
        <p:spPr/>
        <p:txBody>
          <a:bodyPr/>
          <a:lstStyle/>
          <a:p>
            <a:fld id="{B330FB8B-015B-4BB6-AD14-7BEA45E4DF49}" type="slidenum">
              <a:rPr lang="en-US" smtClean="0"/>
              <a:t>9</a:t>
            </a:fld>
            <a:endParaRPr lang="en-US"/>
          </a:p>
        </p:txBody>
      </p:sp>
      <p:pic>
        <p:nvPicPr>
          <p:cNvPr id="6" name="Picture 5">
            <a:extLst>
              <a:ext uri="{FF2B5EF4-FFF2-40B4-BE49-F238E27FC236}">
                <a16:creationId xmlns:a16="http://schemas.microsoft.com/office/drawing/2014/main" id="{3632EC62-E007-4695-A108-6C8F82DD50CB}"/>
              </a:ext>
            </a:extLst>
          </p:cNvPr>
          <p:cNvPicPr>
            <a:picLocks noChangeAspect="1"/>
          </p:cNvPicPr>
          <p:nvPr/>
        </p:nvPicPr>
        <p:blipFill>
          <a:blip r:embed="rId2"/>
          <a:stretch>
            <a:fillRect/>
          </a:stretch>
        </p:blipFill>
        <p:spPr>
          <a:xfrm>
            <a:off x="838200" y="2052809"/>
            <a:ext cx="7162800" cy="3890791"/>
          </a:xfrm>
          <a:prstGeom prst="rect">
            <a:avLst/>
          </a:prstGeom>
        </p:spPr>
      </p:pic>
    </p:spTree>
    <p:extLst>
      <p:ext uri="{BB962C8B-B14F-4D97-AF65-F5344CB8AC3E}">
        <p14:creationId xmlns:p14="http://schemas.microsoft.com/office/powerpoint/2010/main" val="2727445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1167</Words>
  <Application>Microsoft Office PowerPoint</Application>
  <PresentationFormat>On-screen Show (4:3)</PresentationFormat>
  <Paragraphs>122</Paragraphs>
  <Slides>18</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Calibri Light</vt:lpstr>
      <vt:lpstr>Cambria</vt:lpstr>
      <vt:lpstr>Courier New</vt:lpstr>
      <vt:lpstr>Office Theme</vt:lpstr>
      <vt:lpstr>Office Theme</vt:lpstr>
      <vt:lpstr>   The labor market implications of the Covid-19 impact on NYC’s retail industry    James A. Parrott  Center for New York City Affairs at    The New School  JamesParrott@newschool.edu  www.centernyc.org  WPTI Employer Symposium Series—Retail  October 20,  2020  Funding support provided by Robin Hood Foundation, JPMorgan Chase Foundation, New York City Workforce Development Fund, New York Community Trust,  21st Century ILGWU Heritage Fund, and Consortium for Worker Education    </vt:lpstr>
      <vt:lpstr>Overview  </vt:lpstr>
      <vt:lpstr>First, a few fast facts on NYC retail</vt:lpstr>
      <vt:lpstr>Economic Update: More precarious NYC economy than any time since the 1970s economic/fiscal crisis</vt:lpstr>
      <vt:lpstr>How has the retail sector fared?</vt:lpstr>
      <vt:lpstr>Since Feb., total jobs in NYC declined more and have rebounded less than for the nation overall—NYC jobs still down 14% vs. 6% for U.S.</vt:lpstr>
      <vt:lpstr>Same picture in retail, NYC total retail employment fell by 27% in April and back up in Sept. to 10% below Feb., while U.S. retail jobs now down only 2%</vt:lpstr>
      <vt:lpstr>Unevenness in NYC retail sector employment—drug stores and “other” up, but clothing down (Feb.-Sept. 2020)</vt:lpstr>
      <vt:lpstr>Overall, net retail NYC job decline of 34,000,  ¾ in clothing stores; “other” (mainly e-commerce) up 5,000 jobs (Feb.-Sept. 2020)</vt:lpstr>
      <vt:lpstr>Recent pattern reflects pre-pandemic trends: clothing down, drug stores &amp; nonstores up</vt:lpstr>
      <vt:lpstr> </vt:lpstr>
      <vt:lpstr>  </vt:lpstr>
      <vt:lpstr>Demographics of NYC retail workers </vt:lpstr>
      <vt:lpstr>Covid-19 sharply accelerated E-commerce trend</vt:lpstr>
      <vt:lpstr>Labor market implications</vt:lpstr>
      <vt:lpstr>Workforce development implications</vt:lpstr>
      <vt:lpstr>The road from here?</vt:lpstr>
      <vt:lpstr>Thank you.  James Parrott Center for New York City Affairs The New School ParrottJ@newschool.edu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labor market implications of the Covid-19 impact on NYC’s retail industry    James A. Parrott  Center for New York City Affairs at    The New School  JamesParrott@newschool.edu  www.centernyc.org  WPTI Employer Symposium Series—Retail  October 20,  2020  Funding support provided by Robin Hood Foundation, JPMorgan Chase Foundation, New York City Workforce Development Fund, New York Community Trust,  21st Century ILGWU Heritage Fund, and Consortium for Worker Education    </dc:title>
  <dc:creator>james parrott</dc:creator>
  <cp:lastModifiedBy>james parrott</cp:lastModifiedBy>
  <cp:revision>2</cp:revision>
  <dcterms:created xsi:type="dcterms:W3CDTF">2020-10-20T14:33:05Z</dcterms:created>
  <dcterms:modified xsi:type="dcterms:W3CDTF">2020-10-20T14:43:00Z</dcterms:modified>
</cp:coreProperties>
</file>