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4" r:id="rId3"/>
    <p:sldId id="265" r:id="rId4"/>
    <p:sldId id="275" r:id="rId5"/>
    <p:sldId id="267" r:id="rId6"/>
    <p:sldId id="268" r:id="rId7"/>
    <p:sldId id="276" r:id="rId8"/>
    <p:sldId id="277" r:id="rId9"/>
    <p:sldId id="273" r:id="rId10"/>
    <p:sldId id="274" r:id="rId11"/>
    <p:sldId id="272" r:id="rId12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>
      <p:cViewPr varScale="1">
        <p:scale>
          <a:sx n="62" d="100"/>
          <a:sy n="62" d="100"/>
        </p:scale>
        <p:origin x="139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47FA6A-AEF1-4E16-BCE9-7ADC56A28E4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6E9C2CE-66DF-48D7-A6BB-910782716C34}">
      <dgm:prSet/>
      <dgm:spPr/>
      <dgm:t>
        <a:bodyPr/>
        <a:lstStyle/>
        <a:p>
          <a:r>
            <a:rPr lang="en-US"/>
            <a:t>Delivery jobs</a:t>
          </a:r>
        </a:p>
      </dgm:t>
    </dgm:pt>
    <dgm:pt modelId="{F8177E3A-94A4-4C3E-AE5C-EF44CDFD78A4}" type="parTrans" cxnId="{7EF27E63-0764-43EA-B1F1-67EE13C35C3B}">
      <dgm:prSet/>
      <dgm:spPr/>
      <dgm:t>
        <a:bodyPr/>
        <a:lstStyle/>
        <a:p>
          <a:endParaRPr lang="en-US"/>
        </a:p>
      </dgm:t>
    </dgm:pt>
    <dgm:pt modelId="{261F0B13-9632-4678-B399-187B0DA11FC1}" type="sibTrans" cxnId="{7EF27E63-0764-43EA-B1F1-67EE13C35C3B}">
      <dgm:prSet/>
      <dgm:spPr/>
      <dgm:t>
        <a:bodyPr/>
        <a:lstStyle/>
        <a:p>
          <a:endParaRPr lang="en-US"/>
        </a:p>
      </dgm:t>
    </dgm:pt>
    <dgm:pt modelId="{84ECA4A3-BAEA-47FF-8ECA-915FBD4D28C9}">
      <dgm:prSet/>
      <dgm:spPr/>
      <dgm:t>
        <a:bodyPr/>
        <a:lstStyle/>
        <a:p>
          <a:r>
            <a:rPr lang="en-US" dirty="0"/>
            <a:t>Food retail operations</a:t>
          </a:r>
        </a:p>
      </dgm:t>
    </dgm:pt>
    <dgm:pt modelId="{64FDA7C3-4310-471A-A50D-2E40B5260622}" type="parTrans" cxnId="{614E6A7D-1208-4A87-A4E1-18D84A407195}">
      <dgm:prSet/>
      <dgm:spPr/>
      <dgm:t>
        <a:bodyPr/>
        <a:lstStyle/>
        <a:p>
          <a:endParaRPr lang="en-US"/>
        </a:p>
      </dgm:t>
    </dgm:pt>
    <dgm:pt modelId="{1F8CB86B-7FF1-4A24-82DD-0F650C95EB72}" type="sibTrans" cxnId="{614E6A7D-1208-4A87-A4E1-18D84A407195}">
      <dgm:prSet/>
      <dgm:spPr/>
      <dgm:t>
        <a:bodyPr/>
        <a:lstStyle/>
        <a:p>
          <a:endParaRPr lang="en-US"/>
        </a:p>
      </dgm:t>
    </dgm:pt>
    <dgm:pt modelId="{E0076100-13DB-46D3-A4C9-1BAF893E97F9}">
      <dgm:prSet/>
      <dgm:spPr/>
      <dgm:t>
        <a:bodyPr/>
        <a:lstStyle/>
        <a:p>
          <a:r>
            <a:rPr lang="en-US"/>
            <a:t>Moving companies</a:t>
          </a:r>
        </a:p>
      </dgm:t>
    </dgm:pt>
    <dgm:pt modelId="{08F894A6-7744-4465-BE09-1F31CA83B1D4}" type="parTrans" cxnId="{626696A2-0BD2-4CAB-B5E6-817F6E2887A1}">
      <dgm:prSet/>
      <dgm:spPr/>
      <dgm:t>
        <a:bodyPr/>
        <a:lstStyle/>
        <a:p>
          <a:endParaRPr lang="en-US"/>
        </a:p>
      </dgm:t>
    </dgm:pt>
    <dgm:pt modelId="{9BA77969-119E-4A43-8822-96E36867CA9B}" type="sibTrans" cxnId="{626696A2-0BD2-4CAB-B5E6-817F6E2887A1}">
      <dgm:prSet/>
      <dgm:spPr/>
      <dgm:t>
        <a:bodyPr/>
        <a:lstStyle/>
        <a:p>
          <a:endParaRPr lang="en-US"/>
        </a:p>
      </dgm:t>
    </dgm:pt>
    <dgm:pt modelId="{3149E1D3-6185-4198-8A0D-FC0367830515}">
      <dgm:prSet/>
      <dgm:spPr/>
      <dgm:t>
        <a:bodyPr/>
        <a:lstStyle/>
        <a:p>
          <a:r>
            <a:rPr lang="en-US"/>
            <a:t>Bicycle and auto dealers</a:t>
          </a:r>
        </a:p>
      </dgm:t>
    </dgm:pt>
    <dgm:pt modelId="{55F9D0F5-9461-4F8D-BE95-3FF9C77758E7}" type="parTrans" cxnId="{CDA6D63F-8954-4A0B-81BD-E91A83AE438E}">
      <dgm:prSet/>
      <dgm:spPr/>
      <dgm:t>
        <a:bodyPr/>
        <a:lstStyle/>
        <a:p>
          <a:endParaRPr lang="en-US"/>
        </a:p>
      </dgm:t>
    </dgm:pt>
    <dgm:pt modelId="{EF21AF21-5364-4D42-B72F-FCFAF2FAF78D}" type="sibTrans" cxnId="{CDA6D63F-8954-4A0B-81BD-E91A83AE438E}">
      <dgm:prSet/>
      <dgm:spPr/>
      <dgm:t>
        <a:bodyPr/>
        <a:lstStyle/>
        <a:p>
          <a:endParaRPr lang="en-US"/>
        </a:p>
      </dgm:t>
    </dgm:pt>
    <dgm:pt modelId="{23CF72AA-3716-426B-9AD8-5BAFF570FA44}">
      <dgm:prSet/>
      <dgm:spPr/>
      <dgm:t>
        <a:bodyPr/>
        <a:lstStyle/>
        <a:p>
          <a:r>
            <a:rPr lang="en-US" dirty="0"/>
            <a:t>PPE production</a:t>
          </a:r>
        </a:p>
      </dgm:t>
    </dgm:pt>
    <dgm:pt modelId="{C22F46E2-4339-4AFA-930C-C29A4164AF49}" type="parTrans" cxnId="{B5D70136-A659-45C5-94A0-4DC8445AE09A}">
      <dgm:prSet/>
      <dgm:spPr/>
      <dgm:t>
        <a:bodyPr/>
        <a:lstStyle/>
        <a:p>
          <a:endParaRPr lang="en-US"/>
        </a:p>
      </dgm:t>
    </dgm:pt>
    <dgm:pt modelId="{A1BC0B2A-A45E-4684-9CAE-54C47E467F69}" type="sibTrans" cxnId="{B5D70136-A659-45C5-94A0-4DC8445AE09A}">
      <dgm:prSet/>
      <dgm:spPr/>
      <dgm:t>
        <a:bodyPr/>
        <a:lstStyle/>
        <a:p>
          <a:endParaRPr lang="en-US"/>
        </a:p>
      </dgm:t>
    </dgm:pt>
    <dgm:pt modelId="{3C57E3C7-A087-46C2-8A58-8CFA6723E608}">
      <dgm:prSet/>
      <dgm:spPr/>
      <dgm:t>
        <a:bodyPr/>
        <a:lstStyle/>
        <a:p>
          <a:r>
            <a:rPr lang="en-US"/>
            <a:t>Where else?</a:t>
          </a:r>
        </a:p>
      </dgm:t>
    </dgm:pt>
    <dgm:pt modelId="{38F20E62-1F92-480D-B710-D9098B86E130}" type="parTrans" cxnId="{4BF92DD9-2BD0-455D-ACA1-79CC66AF6A7E}">
      <dgm:prSet/>
      <dgm:spPr/>
      <dgm:t>
        <a:bodyPr/>
        <a:lstStyle/>
        <a:p>
          <a:endParaRPr lang="en-US"/>
        </a:p>
      </dgm:t>
    </dgm:pt>
    <dgm:pt modelId="{07F1091C-F98C-44CC-84F3-A0E38E73A3F1}" type="sibTrans" cxnId="{4BF92DD9-2BD0-455D-ACA1-79CC66AF6A7E}">
      <dgm:prSet/>
      <dgm:spPr/>
      <dgm:t>
        <a:bodyPr/>
        <a:lstStyle/>
        <a:p>
          <a:endParaRPr lang="en-US"/>
        </a:p>
      </dgm:t>
    </dgm:pt>
    <dgm:pt modelId="{FDB24FA2-C5CB-4053-8156-0F37D7CFE643}" type="pres">
      <dgm:prSet presAssocID="{5947FA6A-AEF1-4E16-BCE9-7ADC56A28E45}" presName="root" presStyleCnt="0">
        <dgm:presLayoutVars>
          <dgm:dir/>
          <dgm:resizeHandles val="exact"/>
        </dgm:presLayoutVars>
      </dgm:prSet>
      <dgm:spPr/>
    </dgm:pt>
    <dgm:pt modelId="{73EE82AB-F645-4622-9BD9-1AE4FFFF4BF7}" type="pres">
      <dgm:prSet presAssocID="{B6E9C2CE-66DF-48D7-A6BB-910782716C34}" presName="compNode" presStyleCnt="0"/>
      <dgm:spPr/>
    </dgm:pt>
    <dgm:pt modelId="{A20AB5FD-EAA8-4CCC-9DA4-A6AEA0B74A63}" type="pres">
      <dgm:prSet presAssocID="{B6E9C2CE-66DF-48D7-A6BB-910782716C34}" presName="bgRect" presStyleLbl="bgShp" presStyleIdx="0" presStyleCnt="6"/>
      <dgm:spPr/>
    </dgm:pt>
    <dgm:pt modelId="{5F2DF752-A40E-407D-BAFE-B230C92EAADB}" type="pres">
      <dgm:prSet presAssocID="{B6E9C2CE-66DF-48D7-A6BB-910782716C3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DCEE68A1-AE34-4957-99DA-C05EE3FA4931}" type="pres">
      <dgm:prSet presAssocID="{B6E9C2CE-66DF-48D7-A6BB-910782716C34}" presName="spaceRect" presStyleCnt="0"/>
      <dgm:spPr/>
    </dgm:pt>
    <dgm:pt modelId="{B53CD6B2-0010-43A6-9B37-E23B8409BA89}" type="pres">
      <dgm:prSet presAssocID="{B6E9C2CE-66DF-48D7-A6BB-910782716C34}" presName="parTx" presStyleLbl="revTx" presStyleIdx="0" presStyleCnt="6">
        <dgm:presLayoutVars>
          <dgm:chMax val="0"/>
          <dgm:chPref val="0"/>
        </dgm:presLayoutVars>
      </dgm:prSet>
      <dgm:spPr/>
    </dgm:pt>
    <dgm:pt modelId="{F0015B93-9CE2-46BE-999D-9EFD2706FB93}" type="pres">
      <dgm:prSet presAssocID="{261F0B13-9632-4678-B399-187B0DA11FC1}" presName="sibTrans" presStyleCnt="0"/>
      <dgm:spPr/>
    </dgm:pt>
    <dgm:pt modelId="{EABE483B-3684-4A98-8BA1-E9095BF7EA9D}" type="pres">
      <dgm:prSet presAssocID="{84ECA4A3-BAEA-47FF-8ECA-915FBD4D28C9}" presName="compNode" presStyleCnt="0"/>
      <dgm:spPr/>
    </dgm:pt>
    <dgm:pt modelId="{9F6F14B8-B1A5-46E8-8405-86786AE25F9F}" type="pres">
      <dgm:prSet presAssocID="{84ECA4A3-BAEA-47FF-8ECA-915FBD4D28C9}" presName="bgRect" presStyleLbl="bgShp" presStyleIdx="1" presStyleCnt="6"/>
      <dgm:spPr/>
    </dgm:pt>
    <dgm:pt modelId="{ECE985DB-490A-416A-BF34-C8CE8513868F}" type="pres">
      <dgm:prSet presAssocID="{84ECA4A3-BAEA-47FF-8ECA-915FBD4D28C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284DDD7A-F0B0-44AF-BAD0-10400EA5CC94}" type="pres">
      <dgm:prSet presAssocID="{84ECA4A3-BAEA-47FF-8ECA-915FBD4D28C9}" presName="spaceRect" presStyleCnt="0"/>
      <dgm:spPr/>
    </dgm:pt>
    <dgm:pt modelId="{ADEE825D-9D3F-41FD-B24F-BB1CD1E8CB47}" type="pres">
      <dgm:prSet presAssocID="{84ECA4A3-BAEA-47FF-8ECA-915FBD4D28C9}" presName="parTx" presStyleLbl="revTx" presStyleIdx="1" presStyleCnt="6">
        <dgm:presLayoutVars>
          <dgm:chMax val="0"/>
          <dgm:chPref val="0"/>
        </dgm:presLayoutVars>
      </dgm:prSet>
      <dgm:spPr/>
    </dgm:pt>
    <dgm:pt modelId="{5113ABB5-13E8-4161-AA34-EF4258A2BD32}" type="pres">
      <dgm:prSet presAssocID="{1F8CB86B-7FF1-4A24-82DD-0F650C95EB72}" presName="sibTrans" presStyleCnt="0"/>
      <dgm:spPr/>
    </dgm:pt>
    <dgm:pt modelId="{786C9424-14AB-4D59-A254-5CCAB8A1DDF7}" type="pres">
      <dgm:prSet presAssocID="{E0076100-13DB-46D3-A4C9-1BAF893E97F9}" presName="compNode" presStyleCnt="0"/>
      <dgm:spPr/>
    </dgm:pt>
    <dgm:pt modelId="{96669C3A-6CE2-4981-B415-A8904099F3C3}" type="pres">
      <dgm:prSet presAssocID="{E0076100-13DB-46D3-A4C9-1BAF893E97F9}" presName="bgRect" presStyleLbl="bgShp" presStyleIdx="2" presStyleCnt="6"/>
      <dgm:spPr/>
    </dgm:pt>
    <dgm:pt modelId="{6DF64B63-67CE-472E-9D8A-3F601FC8E73F}" type="pres">
      <dgm:prSet presAssocID="{E0076100-13DB-46D3-A4C9-1BAF893E97F9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39AB8533-BE7C-4E9A-A6BC-C94EDBBD76F2}" type="pres">
      <dgm:prSet presAssocID="{E0076100-13DB-46D3-A4C9-1BAF893E97F9}" presName="spaceRect" presStyleCnt="0"/>
      <dgm:spPr/>
    </dgm:pt>
    <dgm:pt modelId="{4452DFB0-E84F-4402-B926-D4EFFA683D32}" type="pres">
      <dgm:prSet presAssocID="{E0076100-13DB-46D3-A4C9-1BAF893E97F9}" presName="parTx" presStyleLbl="revTx" presStyleIdx="2" presStyleCnt="6">
        <dgm:presLayoutVars>
          <dgm:chMax val="0"/>
          <dgm:chPref val="0"/>
        </dgm:presLayoutVars>
      </dgm:prSet>
      <dgm:spPr/>
    </dgm:pt>
    <dgm:pt modelId="{12216CE0-BE74-4A10-A8E2-8CA5A5D5C3FB}" type="pres">
      <dgm:prSet presAssocID="{9BA77969-119E-4A43-8822-96E36867CA9B}" presName="sibTrans" presStyleCnt="0"/>
      <dgm:spPr/>
    </dgm:pt>
    <dgm:pt modelId="{78C5FA6A-2EE9-444E-8877-8DB9A8C21A78}" type="pres">
      <dgm:prSet presAssocID="{3149E1D3-6185-4198-8A0D-FC0367830515}" presName="compNode" presStyleCnt="0"/>
      <dgm:spPr/>
    </dgm:pt>
    <dgm:pt modelId="{66913523-B896-4CD1-8CF1-D92444CF9194}" type="pres">
      <dgm:prSet presAssocID="{3149E1D3-6185-4198-8A0D-FC0367830515}" presName="bgRect" presStyleLbl="bgShp" presStyleIdx="3" presStyleCnt="6"/>
      <dgm:spPr/>
    </dgm:pt>
    <dgm:pt modelId="{4B1B065C-77F3-481E-9BB0-1143FC0471BE}" type="pres">
      <dgm:prSet presAssocID="{3149E1D3-6185-4198-8A0D-FC036783051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ke"/>
        </a:ext>
      </dgm:extLst>
    </dgm:pt>
    <dgm:pt modelId="{679BF44A-5257-4C21-9D56-D07522936B37}" type="pres">
      <dgm:prSet presAssocID="{3149E1D3-6185-4198-8A0D-FC0367830515}" presName="spaceRect" presStyleCnt="0"/>
      <dgm:spPr/>
    </dgm:pt>
    <dgm:pt modelId="{9C5615EB-8F17-4918-AC6D-48842F425C58}" type="pres">
      <dgm:prSet presAssocID="{3149E1D3-6185-4198-8A0D-FC0367830515}" presName="parTx" presStyleLbl="revTx" presStyleIdx="3" presStyleCnt="6">
        <dgm:presLayoutVars>
          <dgm:chMax val="0"/>
          <dgm:chPref val="0"/>
        </dgm:presLayoutVars>
      </dgm:prSet>
      <dgm:spPr/>
    </dgm:pt>
    <dgm:pt modelId="{945A1906-3891-42E9-BD16-6D112D1717AE}" type="pres">
      <dgm:prSet presAssocID="{EF21AF21-5364-4D42-B72F-FCFAF2FAF78D}" presName="sibTrans" presStyleCnt="0"/>
      <dgm:spPr/>
    </dgm:pt>
    <dgm:pt modelId="{B40741D2-C549-4097-8AAA-1C81FE33650D}" type="pres">
      <dgm:prSet presAssocID="{23CF72AA-3716-426B-9AD8-5BAFF570FA44}" presName="compNode" presStyleCnt="0"/>
      <dgm:spPr/>
    </dgm:pt>
    <dgm:pt modelId="{39996DC3-461C-42C7-BFA9-D2D03F30E63E}" type="pres">
      <dgm:prSet presAssocID="{23CF72AA-3716-426B-9AD8-5BAFF570FA44}" presName="bgRect" presStyleLbl="bgShp" presStyleIdx="4" presStyleCnt="6" custLinFactNeighborX="222" custLinFactNeighborY="-12596"/>
      <dgm:spPr/>
    </dgm:pt>
    <dgm:pt modelId="{30382A7A-8999-45F1-AAC3-696955B1468F}" type="pres">
      <dgm:prSet presAssocID="{23CF72AA-3716-426B-9AD8-5BAFF570FA4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42264052-20A7-4A36-ABA8-FFD22E3FF1EC}" type="pres">
      <dgm:prSet presAssocID="{23CF72AA-3716-426B-9AD8-5BAFF570FA44}" presName="spaceRect" presStyleCnt="0"/>
      <dgm:spPr/>
    </dgm:pt>
    <dgm:pt modelId="{EF2A0BD2-9A26-42F7-9F0E-773E7D192652}" type="pres">
      <dgm:prSet presAssocID="{23CF72AA-3716-426B-9AD8-5BAFF570FA44}" presName="parTx" presStyleLbl="revTx" presStyleIdx="4" presStyleCnt="6">
        <dgm:presLayoutVars>
          <dgm:chMax val="0"/>
          <dgm:chPref val="0"/>
        </dgm:presLayoutVars>
      </dgm:prSet>
      <dgm:spPr/>
    </dgm:pt>
    <dgm:pt modelId="{65A6BCD6-AD96-45A9-A364-6575D530C555}" type="pres">
      <dgm:prSet presAssocID="{A1BC0B2A-A45E-4684-9CAE-54C47E467F69}" presName="sibTrans" presStyleCnt="0"/>
      <dgm:spPr/>
    </dgm:pt>
    <dgm:pt modelId="{8FA2D3DA-C997-41BA-BDB5-C75F5B85B28B}" type="pres">
      <dgm:prSet presAssocID="{3C57E3C7-A087-46C2-8A58-8CFA6723E608}" presName="compNode" presStyleCnt="0"/>
      <dgm:spPr/>
    </dgm:pt>
    <dgm:pt modelId="{95C4B329-1EA2-4930-8DCA-E3AD47CF7394}" type="pres">
      <dgm:prSet presAssocID="{3C57E3C7-A087-46C2-8A58-8CFA6723E608}" presName="bgRect" presStyleLbl="bgShp" presStyleIdx="5" presStyleCnt="6"/>
      <dgm:spPr/>
    </dgm:pt>
    <dgm:pt modelId="{D36F0CA9-80CE-4FB5-89C5-920A5851595D}" type="pres">
      <dgm:prSet presAssocID="{3C57E3C7-A087-46C2-8A58-8CFA6723E60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AEDB742A-00BA-4BE9-8DE3-FE3D9F171054}" type="pres">
      <dgm:prSet presAssocID="{3C57E3C7-A087-46C2-8A58-8CFA6723E608}" presName="spaceRect" presStyleCnt="0"/>
      <dgm:spPr/>
    </dgm:pt>
    <dgm:pt modelId="{573AE7C1-FDDB-4A86-89EC-671F8DA54AB6}" type="pres">
      <dgm:prSet presAssocID="{3C57E3C7-A087-46C2-8A58-8CFA6723E608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0DF8A508-D6C9-41B2-A601-65A3DA6F5A5D}" type="presOf" srcId="{5947FA6A-AEF1-4E16-BCE9-7ADC56A28E45}" destId="{FDB24FA2-C5CB-4053-8156-0F37D7CFE643}" srcOrd="0" destOrd="0" presId="urn:microsoft.com/office/officeart/2018/2/layout/IconVerticalSolidList"/>
    <dgm:cxn modelId="{A3BBC620-DBEE-4912-801D-B51C5092C15F}" type="presOf" srcId="{B6E9C2CE-66DF-48D7-A6BB-910782716C34}" destId="{B53CD6B2-0010-43A6-9B37-E23B8409BA89}" srcOrd="0" destOrd="0" presId="urn:microsoft.com/office/officeart/2018/2/layout/IconVerticalSolidList"/>
    <dgm:cxn modelId="{02E93233-6FAB-43A5-9681-56995229B79D}" type="presOf" srcId="{3149E1D3-6185-4198-8A0D-FC0367830515}" destId="{9C5615EB-8F17-4918-AC6D-48842F425C58}" srcOrd="0" destOrd="0" presId="urn:microsoft.com/office/officeart/2018/2/layout/IconVerticalSolidList"/>
    <dgm:cxn modelId="{B5D70136-A659-45C5-94A0-4DC8445AE09A}" srcId="{5947FA6A-AEF1-4E16-BCE9-7ADC56A28E45}" destId="{23CF72AA-3716-426B-9AD8-5BAFF570FA44}" srcOrd="4" destOrd="0" parTransId="{C22F46E2-4339-4AFA-930C-C29A4164AF49}" sibTransId="{A1BC0B2A-A45E-4684-9CAE-54C47E467F69}"/>
    <dgm:cxn modelId="{CDA6D63F-8954-4A0B-81BD-E91A83AE438E}" srcId="{5947FA6A-AEF1-4E16-BCE9-7ADC56A28E45}" destId="{3149E1D3-6185-4198-8A0D-FC0367830515}" srcOrd="3" destOrd="0" parTransId="{55F9D0F5-9461-4F8D-BE95-3FF9C77758E7}" sibTransId="{EF21AF21-5364-4D42-B72F-FCFAF2FAF78D}"/>
    <dgm:cxn modelId="{891BEA5C-53E7-409B-BA23-5182F1220C1B}" type="presOf" srcId="{E0076100-13DB-46D3-A4C9-1BAF893E97F9}" destId="{4452DFB0-E84F-4402-B926-D4EFFA683D32}" srcOrd="0" destOrd="0" presId="urn:microsoft.com/office/officeart/2018/2/layout/IconVerticalSolidList"/>
    <dgm:cxn modelId="{7EF27E63-0764-43EA-B1F1-67EE13C35C3B}" srcId="{5947FA6A-AEF1-4E16-BCE9-7ADC56A28E45}" destId="{B6E9C2CE-66DF-48D7-A6BB-910782716C34}" srcOrd="0" destOrd="0" parTransId="{F8177E3A-94A4-4C3E-AE5C-EF44CDFD78A4}" sibTransId="{261F0B13-9632-4678-B399-187B0DA11FC1}"/>
    <dgm:cxn modelId="{614E6A7D-1208-4A87-A4E1-18D84A407195}" srcId="{5947FA6A-AEF1-4E16-BCE9-7ADC56A28E45}" destId="{84ECA4A3-BAEA-47FF-8ECA-915FBD4D28C9}" srcOrd="1" destOrd="0" parTransId="{64FDA7C3-4310-471A-A50D-2E40B5260622}" sibTransId="{1F8CB86B-7FF1-4A24-82DD-0F650C95EB72}"/>
    <dgm:cxn modelId="{DD7804A2-27FF-48F2-A46C-A39F0AAD7120}" type="presOf" srcId="{84ECA4A3-BAEA-47FF-8ECA-915FBD4D28C9}" destId="{ADEE825D-9D3F-41FD-B24F-BB1CD1E8CB47}" srcOrd="0" destOrd="0" presId="urn:microsoft.com/office/officeart/2018/2/layout/IconVerticalSolidList"/>
    <dgm:cxn modelId="{626696A2-0BD2-4CAB-B5E6-817F6E2887A1}" srcId="{5947FA6A-AEF1-4E16-BCE9-7ADC56A28E45}" destId="{E0076100-13DB-46D3-A4C9-1BAF893E97F9}" srcOrd="2" destOrd="0" parTransId="{08F894A6-7744-4465-BE09-1F31CA83B1D4}" sibTransId="{9BA77969-119E-4A43-8822-96E36867CA9B}"/>
    <dgm:cxn modelId="{4BF92DD9-2BD0-455D-ACA1-79CC66AF6A7E}" srcId="{5947FA6A-AEF1-4E16-BCE9-7ADC56A28E45}" destId="{3C57E3C7-A087-46C2-8A58-8CFA6723E608}" srcOrd="5" destOrd="0" parTransId="{38F20E62-1F92-480D-B710-D9098B86E130}" sibTransId="{07F1091C-F98C-44CC-84F3-A0E38E73A3F1}"/>
    <dgm:cxn modelId="{3D4C1DE5-AEC2-4F40-91A9-402CCDCC6152}" type="presOf" srcId="{3C57E3C7-A087-46C2-8A58-8CFA6723E608}" destId="{573AE7C1-FDDB-4A86-89EC-671F8DA54AB6}" srcOrd="0" destOrd="0" presId="urn:microsoft.com/office/officeart/2018/2/layout/IconVerticalSolidList"/>
    <dgm:cxn modelId="{AF4ADEEF-D02B-4AC8-9C09-5B23252B81E4}" type="presOf" srcId="{23CF72AA-3716-426B-9AD8-5BAFF570FA44}" destId="{EF2A0BD2-9A26-42F7-9F0E-773E7D192652}" srcOrd="0" destOrd="0" presId="urn:microsoft.com/office/officeart/2018/2/layout/IconVerticalSolidList"/>
    <dgm:cxn modelId="{FDB79C18-8F15-4E50-B4FB-5C00CF7A7C65}" type="presParOf" srcId="{FDB24FA2-C5CB-4053-8156-0F37D7CFE643}" destId="{73EE82AB-F645-4622-9BD9-1AE4FFFF4BF7}" srcOrd="0" destOrd="0" presId="urn:microsoft.com/office/officeart/2018/2/layout/IconVerticalSolidList"/>
    <dgm:cxn modelId="{BB32994A-8FF1-4F7C-9B9F-79FB55E7D355}" type="presParOf" srcId="{73EE82AB-F645-4622-9BD9-1AE4FFFF4BF7}" destId="{A20AB5FD-EAA8-4CCC-9DA4-A6AEA0B74A63}" srcOrd="0" destOrd="0" presId="urn:microsoft.com/office/officeart/2018/2/layout/IconVerticalSolidList"/>
    <dgm:cxn modelId="{973C92A2-28B7-4658-8FC4-AE69CC689ACE}" type="presParOf" srcId="{73EE82AB-F645-4622-9BD9-1AE4FFFF4BF7}" destId="{5F2DF752-A40E-407D-BAFE-B230C92EAADB}" srcOrd="1" destOrd="0" presId="urn:microsoft.com/office/officeart/2018/2/layout/IconVerticalSolidList"/>
    <dgm:cxn modelId="{05C552C9-6FBC-404C-9898-00E0109B39D9}" type="presParOf" srcId="{73EE82AB-F645-4622-9BD9-1AE4FFFF4BF7}" destId="{DCEE68A1-AE34-4957-99DA-C05EE3FA4931}" srcOrd="2" destOrd="0" presId="urn:microsoft.com/office/officeart/2018/2/layout/IconVerticalSolidList"/>
    <dgm:cxn modelId="{C3211843-43E7-4311-8B66-EBD6DC65C15B}" type="presParOf" srcId="{73EE82AB-F645-4622-9BD9-1AE4FFFF4BF7}" destId="{B53CD6B2-0010-43A6-9B37-E23B8409BA89}" srcOrd="3" destOrd="0" presId="urn:microsoft.com/office/officeart/2018/2/layout/IconVerticalSolidList"/>
    <dgm:cxn modelId="{59595EFE-3ACF-4616-9090-55808ACEA179}" type="presParOf" srcId="{FDB24FA2-C5CB-4053-8156-0F37D7CFE643}" destId="{F0015B93-9CE2-46BE-999D-9EFD2706FB93}" srcOrd="1" destOrd="0" presId="urn:microsoft.com/office/officeart/2018/2/layout/IconVerticalSolidList"/>
    <dgm:cxn modelId="{412B8EF5-6039-49F9-9C3C-647053EBAC11}" type="presParOf" srcId="{FDB24FA2-C5CB-4053-8156-0F37D7CFE643}" destId="{EABE483B-3684-4A98-8BA1-E9095BF7EA9D}" srcOrd="2" destOrd="0" presId="urn:microsoft.com/office/officeart/2018/2/layout/IconVerticalSolidList"/>
    <dgm:cxn modelId="{961D0142-DFDD-40BA-B6F5-33BA22084811}" type="presParOf" srcId="{EABE483B-3684-4A98-8BA1-E9095BF7EA9D}" destId="{9F6F14B8-B1A5-46E8-8405-86786AE25F9F}" srcOrd="0" destOrd="0" presId="urn:microsoft.com/office/officeart/2018/2/layout/IconVerticalSolidList"/>
    <dgm:cxn modelId="{4B60E7BF-833A-46C8-85C5-3B5312A3A1F6}" type="presParOf" srcId="{EABE483B-3684-4A98-8BA1-E9095BF7EA9D}" destId="{ECE985DB-490A-416A-BF34-C8CE8513868F}" srcOrd="1" destOrd="0" presId="urn:microsoft.com/office/officeart/2018/2/layout/IconVerticalSolidList"/>
    <dgm:cxn modelId="{FF6F5814-440D-4456-9248-406241847378}" type="presParOf" srcId="{EABE483B-3684-4A98-8BA1-E9095BF7EA9D}" destId="{284DDD7A-F0B0-44AF-BAD0-10400EA5CC94}" srcOrd="2" destOrd="0" presId="urn:microsoft.com/office/officeart/2018/2/layout/IconVerticalSolidList"/>
    <dgm:cxn modelId="{74B8AFE0-9776-48D9-A0FC-D88940D6B350}" type="presParOf" srcId="{EABE483B-3684-4A98-8BA1-E9095BF7EA9D}" destId="{ADEE825D-9D3F-41FD-B24F-BB1CD1E8CB47}" srcOrd="3" destOrd="0" presId="urn:microsoft.com/office/officeart/2018/2/layout/IconVerticalSolidList"/>
    <dgm:cxn modelId="{475D23D5-F3FA-4808-96DD-E2C7CE30FBC3}" type="presParOf" srcId="{FDB24FA2-C5CB-4053-8156-0F37D7CFE643}" destId="{5113ABB5-13E8-4161-AA34-EF4258A2BD32}" srcOrd="3" destOrd="0" presId="urn:microsoft.com/office/officeart/2018/2/layout/IconVerticalSolidList"/>
    <dgm:cxn modelId="{009AE4AB-7B15-4C03-9D70-A1A39E40AEAE}" type="presParOf" srcId="{FDB24FA2-C5CB-4053-8156-0F37D7CFE643}" destId="{786C9424-14AB-4D59-A254-5CCAB8A1DDF7}" srcOrd="4" destOrd="0" presId="urn:microsoft.com/office/officeart/2018/2/layout/IconVerticalSolidList"/>
    <dgm:cxn modelId="{69BBDAAC-2E1B-41FC-B607-D48C82C407F2}" type="presParOf" srcId="{786C9424-14AB-4D59-A254-5CCAB8A1DDF7}" destId="{96669C3A-6CE2-4981-B415-A8904099F3C3}" srcOrd="0" destOrd="0" presId="urn:microsoft.com/office/officeart/2018/2/layout/IconVerticalSolidList"/>
    <dgm:cxn modelId="{E7B042F9-1B03-4F69-B4FD-4C952C4420EA}" type="presParOf" srcId="{786C9424-14AB-4D59-A254-5CCAB8A1DDF7}" destId="{6DF64B63-67CE-472E-9D8A-3F601FC8E73F}" srcOrd="1" destOrd="0" presId="urn:microsoft.com/office/officeart/2018/2/layout/IconVerticalSolidList"/>
    <dgm:cxn modelId="{0022C319-9BC8-43E4-960C-ED58351CF2A8}" type="presParOf" srcId="{786C9424-14AB-4D59-A254-5CCAB8A1DDF7}" destId="{39AB8533-BE7C-4E9A-A6BC-C94EDBBD76F2}" srcOrd="2" destOrd="0" presId="urn:microsoft.com/office/officeart/2018/2/layout/IconVerticalSolidList"/>
    <dgm:cxn modelId="{D5B2FFFB-056A-4DAF-853F-4D95A3E00386}" type="presParOf" srcId="{786C9424-14AB-4D59-A254-5CCAB8A1DDF7}" destId="{4452DFB0-E84F-4402-B926-D4EFFA683D32}" srcOrd="3" destOrd="0" presId="urn:microsoft.com/office/officeart/2018/2/layout/IconVerticalSolidList"/>
    <dgm:cxn modelId="{CD187BBB-5CA2-4331-BEBE-B9F9EC73BD52}" type="presParOf" srcId="{FDB24FA2-C5CB-4053-8156-0F37D7CFE643}" destId="{12216CE0-BE74-4A10-A8E2-8CA5A5D5C3FB}" srcOrd="5" destOrd="0" presId="urn:microsoft.com/office/officeart/2018/2/layout/IconVerticalSolidList"/>
    <dgm:cxn modelId="{96104B6B-D4C6-4BAB-958A-23C4B8C25B86}" type="presParOf" srcId="{FDB24FA2-C5CB-4053-8156-0F37D7CFE643}" destId="{78C5FA6A-2EE9-444E-8877-8DB9A8C21A78}" srcOrd="6" destOrd="0" presId="urn:microsoft.com/office/officeart/2018/2/layout/IconVerticalSolidList"/>
    <dgm:cxn modelId="{EEAB6CB6-1794-4633-8021-AD10DAC365B5}" type="presParOf" srcId="{78C5FA6A-2EE9-444E-8877-8DB9A8C21A78}" destId="{66913523-B896-4CD1-8CF1-D92444CF9194}" srcOrd="0" destOrd="0" presId="urn:microsoft.com/office/officeart/2018/2/layout/IconVerticalSolidList"/>
    <dgm:cxn modelId="{BCFF5C41-1DBC-44FB-8FAC-834038902A89}" type="presParOf" srcId="{78C5FA6A-2EE9-444E-8877-8DB9A8C21A78}" destId="{4B1B065C-77F3-481E-9BB0-1143FC0471BE}" srcOrd="1" destOrd="0" presId="urn:microsoft.com/office/officeart/2018/2/layout/IconVerticalSolidList"/>
    <dgm:cxn modelId="{81D00EE7-5315-4488-912F-580D334B045B}" type="presParOf" srcId="{78C5FA6A-2EE9-444E-8877-8DB9A8C21A78}" destId="{679BF44A-5257-4C21-9D56-D07522936B37}" srcOrd="2" destOrd="0" presId="urn:microsoft.com/office/officeart/2018/2/layout/IconVerticalSolidList"/>
    <dgm:cxn modelId="{0260756B-1AB1-4D8A-9BF5-B2C3F6B5BE69}" type="presParOf" srcId="{78C5FA6A-2EE9-444E-8877-8DB9A8C21A78}" destId="{9C5615EB-8F17-4918-AC6D-48842F425C58}" srcOrd="3" destOrd="0" presId="urn:microsoft.com/office/officeart/2018/2/layout/IconVerticalSolidList"/>
    <dgm:cxn modelId="{89EDF873-F727-4F79-967B-38C6861DB93F}" type="presParOf" srcId="{FDB24FA2-C5CB-4053-8156-0F37D7CFE643}" destId="{945A1906-3891-42E9-BD16-6D112D1717AE}" srcOrd="7" destOrd="0" presId="urn:microsoft.com/office/officeart/2018/2/layout/IconVerticalSolidList"/>
    <dgm:cxn modelId="{7F01B594-8BDB-4EC5-A887-8A3688BF8E67}" type="presParOf" srcId="{FDB24FA2-C5CB-4053-8156-0F37D7CFE643}" destId="{B40741D2-C549-4097-8AAA-1C81FE33650D}" srcOrd="8" destOrd="0" presId="urn:microsoft.com/office/officeart/2018/2/layout/IconVerticalSolidList"/>
    <dgm:cxn modelId="{A71ABF2E-AE8F-452C-9D57-2A6504B9B62C}" type="presParOf" srcId="{B40741D2-C549-4097-8AAA-1C81FE33650D}" destId="{39996DC3-461C-42C7-BFA9-D2D03F30E63E}" srcOrd="0" destOrd="0" presId="urn:microsoft.com/office/officeart/2018/2/layout/IconVerticalSolidList"/>
    <dgm:cxn modelId="{FEBAEB33-7567-44FA-810F-EFB0872EB61B}" type="presParOf" srcId="{B40741D2-C549-4097-8AAA-1C81FE33650D}" destId="{30382A7A-8999-45F1-AAC3-696955B1468F}" srcOrd="1" destOrd="0" presId="urn:microsoft.com/office/officeart/2018/2/layout/IconVerticalSolidList"/>
    <dgm:cxn modelId="{FA9B05E5-2B25-4A20-A4BD-214C7A5AC540}" type="presParOf" srcId="{B40741D2-C549-4097-8AAA-1C81FE33650D}" destId="{42264052-20A7-4A36-ABA8-FFD22E3FF1EC}" srcOrd="2" destOrd="0" presId="urn:microsoft.com/office/officeart/2018/2/layout/IconVerticalSolidList"/>
    <dgm:cxn modelId="{C59C298D-3BC7-4957-8DAF-ED40AD6252FD}" type="presParOf" srcId="{B40741D2-C549-4097-8AAA-1C81FE33650D}" destId="{EF2A0BD2-9A26-42F7-9F0E-773E7D192652}" srcOrd="3" destOrd="0" presId="urn:microsoft.com/office/officeart/2018/2/layout/IconVerticalSolidList"/>
    <dgm:cxn modelId="{EB4545EC-6F0F-4607-922F-7192D7C1D9CB}" type="presParOf" srcId="{FDB24FA2-C5CB-4053-8156-0F37D7CFE643}" destId="{65A6BCD6-AD96-45A9-A364-6575D530C555}" srcOrd="9" destOrd="0" presId="urn:microsoft.com/office/officeart/2018/2/layout/IconVerticalSolidList"/>
    <dgm:cxn modelId="{62FE5E4D-2442-4CB3-9024-F05B1B7110EC}" type="presParOf" srcId="{FDB24FA2-C5CB-4053-8156-0F37D7CFE643}" destId="{8FA2D3DA-C997-41BA-BDB5-C75F5B85B28B}" srcOrd="10" destOrd="0" presId="urn:microsoft.com/office/officeart/2018/2/layout/IconVerticalSolidList"/>
    <dgm:cxn modelId="{DD51C786-6FFA-4E67-A93F-5D73692E5787}" type="presParOf" srcId="{8FA2D3DA-C997-41BA-BDB5-C75F5B85B28B}" destId="{95C4B329-1EA2-4930-8DCA-E3AD47CF7394}" srcOrd="0" destOrd="0" presId="urn:microsoft.com/office/officeart/2018/2/layout/IconVerticalSolidList"/>
    <dgm:cxn modelId="{92C6A9BF-1288-43D8-9543-34BF7194817B}" type="presParOf" srcId="{8FA2D3DA-C997-41BA-BDB5-C75F5B85B28B}" destId="{D36F0CA9-80CE-4FB5-89C5-920A5851595D}" srcOrd="1" destOrd="0" presId="urn:microsoft.com/office/officeart/2018/2/layout/IconVerticalSolidList"/>
    <dgm:cxn modelId="{559C230B-2645-428B-A4A5-F83AB8C8B677}" type="presParOf" srcId="{8FA2D3DA-C997-41BA-BDB5-C75F5B85B28B}" destId="{AEDB742A-00BA-4BE9-8DE3-FE3D9F171054}" srcOrd="2" destOrd="0" presId="urn:microsoft.com/office/officeart/2018/2/layout/IconVerticalSolidList"/>
    <dgm:cxn modelId="{E646FA2A-AC9A-4072-89E4-BE56164A8DF6}" type="presParOf" srcId="{8FA2D3DA-C997-41BA-BDB5-C75F5B85B28B}" destId="{573AE7C1-FDDB-4A86-89EC-671F8DA54AB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806778-380C-40A5-85B4-5C166FC17A4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602A625-F2F6-4A7C-8E38-94104056D340}">
      <dgm:prSet/>
      <dgm:spPr/>
      <dgm:t>
        <a:bodyPr/>
        <a:lstStyle/>
        <a:p>
          <a:r>
            <a:rPr lang="en-US" dirty="0"/>
            <a:t>Several sectors under severe pressure—led by restaurants, arts, social services and others.</a:t>
          </a:r>
        </a:p>
      </dgm:t>
    </dgm:pt>
    <dgm:pt modelId="{E81EDEB0-1C97-4BEA-869B-C50E978BBC5D}" type="parTrans" cxnId="{A42F1EBB-4B41-4AD8-91F7-73433A2BBD18}">
      <dgm:prSet/>
      <dgm:spPr/>
      <dgm:t>
        <a:bodyPr/>
        <a:lstStyle/>
        <a:p>
          <a:endParaRPr lang="en-US"/>
        </a:p>
      </dgm:t>
    </dgm:pt>
    <dgm:pt modelId="{8045864F-5FCD-436D-A258-271B50657E85}" type="sibTrans" cxnId="{A42F1EBB-4B41-4AD8-91F7-73433A2BBD18}">
      <dgm:prSet/>
      <dgm:spPr/>
      <dgm:t>
        <a:bodyPr/>
        <a:lstStyle/>
        <a:p>
          <a:endParaRPr lang="en-US"/>
        </a:p>
      </dgm:t>
    </dgm:pt>
    <dgm:pt modelId="{3CA6BEF8-AA2F-46DD-9DF3-561AA34B368A}">
      <dgm:prSet/>
      <dgm:spPr/>
      <dgm:t>
        <a:bodyPr/>
        <a:lstStyle/>
        <a:p>
          <a:r>
            <a:rPr lang="en-US" dirty="0"/>
            <a:t>No alternative to massive federal economic support:</a:t>
          </a:r>
        </a:p>
      </dgm:t>
    </dgm:pt>
    <dgm:pt modelId="{C0F24EF7-15FD-4323-A8D6-E572487E272A}" type="parTrans" cxnId="{959D31AD-3133-4600-AABD-D3EB0D80EA1B}">
      <dgm:prSet/>
      <dgm:spPr/>
      <dgm:t>
        <a:bodyPr/>
        <a:lstStyle/>
        <a:p>
          <a:endParaRPr lang="en-US"/>
        </a:p>
      </dgm:t>
    </dgm:pt>
    <dgm:pt modelId="{B5FEC133-5F1A-4563-9B7A-824DD0D6F6C0}" type="sibTrans" cxnId="{959D31AD-3133-4600-AABD-D3EB0D80EA1B}">
      <dgm:prSet/>
      <dgm:spPr/>
      <dgm:t>
        <a:bodyPr/>
        <a:lstStyle/>
        <a:p>
          <a:endParaRPr lang="en-US"/>
        </a:p>
      </dgm:t>
    </dgm:pt>
    <dgm:pt modelId="{2E26F7CB-F1B7-440C-9C18-367A865E402D}">
      <dgm:prSet/>
      <dgm:spPr/>
      <dgm:t>
        <a:bodyPr/>
        <a:lstStyle/>
        <a:p>
          <a:r>
            <a:rPr lang="en-US" dirty="0"/>
            <a:t>For workers and families</a:t>
          </a:r>
        </a:p>
      </dgm:t>
    </dgm:pt>
    <dgm:pt modelId="{7A1C33A6-6F62-46BB-88EF-284D11CB4BA0}" type="parTrans" cxnId="{826CB289-21E3-45CE-B306-870168DDCC73}">
      <dgm:prSet/>
      <dgm:spPr/>
      <dgm:t>
        <a:bodyPr/>
        <a:lstStyle/>
        <a:p>
          <a:endParaRPr lang="en-US"/>
        </a:p>
      </dgm:t>
    </dgm:pt>
    <dgm:pt modelId="{E2F79C4B-C92F-46D8-8B7E-54FDC12500B9}" type="sibTrans" cxnId="{826CB289-21E3-45CE-B306-870168DDCC73}">
      <dgm:prSet/>
      <dgm:spPr/>
      <dgm:t>
        <a:bodyPr/>
        <a:lstStyle/>
        <a:p>
          <a:endParaRPr lang="en-US"/>
        </a:p>
      </dgm:t>
    </dgm:pt>
    <dgm:pt modelId="{CBDE8B27-D19B-4533-BB9F-ABF2C2E0742F}">
      <dgm:prSet/>
      <dgm:spPr/>
      <dgm:t>
        <a:bodyPr/>
        <a:lstStyle/>
        <a:p>
          <a:r>
            <a:rPr lang="en-US" dirty="0"/>
            <a:t>To keep small businesses alive</a:t>
          </a:r>
        </a:p>
      </dgm:t>
    </dgm:pt>
    <dgm:pt modelId="{5882037C-B220-4B3F-BA3C-B95FCF5F7F10}" type="parTrans" cxnId="{97DBA3FC-5979-4470-9CDE-900DF3BB4BAC}">
      <dgm:prSet/>
      <dgm:spPr/>
      <dgm:t>
        <a:bodyPr/>
        <a:lstStyle/>
        <a:p>
          <a:endParaRPr lang="en-US"/>
        </a:p>
      </dgm:t>
    </dgm:pt>
    <dgm:pt modelId="{4E8DC3D1-C5FB-4B1E-86EB-B53643BA542F}" type="sibTrans" cxnId="{97DBA3FC-5979-4470-9CDE-900DF3BB4BAC}">
      <dgm:prSet/>
      <dgm:spPr/>
      <dgm:t>
        <a:bodyPr/>
        <a:lstStyle/>
        <a:p>
          <a:endParaRPr lang="en-US"/>
        </a:p>
      </dgm:t>
    </dgm:pt>
    <dgm:pt modelId="{DA3C560D-7A65-4540-B4A6-B7DBBB18EAF4}">
      <dgm:prSet/>
      <dgm:spPr/>
      <dgm:t>
        <a:bodyPr/>
        <a:lstStyle/>
        <a:p>
          <a:r>
            <a:rPr lang="en-US" dirty="0"/>
            <a:t>Need policy solutions for residential &amp; commercial rent burdens.</a:t>
          </a:r>
        </a:p>
      </dgm:t>
    </dgm:pt>
    <dgm:pt modelId="{BC836CE4-1B28-4E5E-A10C-E5C0E15AFF2A}" type="parTrans" cxnId="{2ED0BBA8-D65E-4414-9C26-A923D154E344}">
      <dgm:prSet/>
      <dgm:spPr/>
      <dgm:t>
        <a:bodyPr/>
        <a:lstStyle/>
        <a:p>
          <a:endParaRPr lang="en-US"/>
        </a:p>
      </dgm:t>
    </dgm:pt>
    <dgm:pt modelId="{E09EDDA4-ED48-4EB5-8D13-AC347AC13B6B}" type="sibTrans" cxnId="{2ED0BBA8-D65E-4414-9C26-A923D154E344}">
      <dgm:prSet/>
      <dgm:spPr/>
      <dgm:t>
        <a:bodyPr/>
        <a:lstStyle/>
        <a:p>
          <a:endParaRPr lang="en-US"/>
        </a:p>
      </dgm:t>
    </dgm:pt>
    <dgm:pt modelId="{3D4168CC-43C4-4099-BC83-CD2988FD1920}">
      <dgm:prSet/>
      <dgm:spPr/>
      <dgm:t>
        <a:bodyPr/>
        <a:lstStyle/>
        <a:p>
          <a:r>
            <a:rPr lang="en-US" dirty="0"/>
            <a:t>Need state policy changes to improve social &amp; worker safety net. </a:t>
          </a:r>
        </a:p>
      </dgm:t>
    </dgm:pt>
    <dgm:pt modelId="{B4D08A31-E066-4365-BB46-090A35F580F1}" type="parTrans" cxnId="{EA78D026-27F0-4996-AE9E-833A88B121EA}">
      <dgm:prSet/>
      <dgm:spPr/>
      <dgm:t>
        <a:bodyPr/>
        <a:lstStyle/>
        <a:p>
          <a:endParaRPr lang="en-US"/>
        </a:p>
      </dgm:t>
    </dgm:pt>
    <dgm:pt modelId="{C0D45C6B-0B9E-4286-92F9-E1BE3DDB8053}" type="sibTrans" cxnId="{EA78D026-27F0-4996-AE9E-833A88B121EA}">
      <dgm:prSet/>
      <dgm:spPr/>
      <dgm:t>
        <a:bodyPr/>
        <a:lstStyle/>
        <a:p>
          <a:endParaRPr lang="en-US"/>
        </a:p>
      </dgm:t>
    </dgm:pt>
    <dgm:pt modelId="{553EB47A-7430-48EB-9717-12577D042FF0}">
      <dgm:prSet/>
      <dgm:spPr/>
      <dgm:t>
        <a:bodyPr/>
        <a:lstStyle/>
        <a:p>
          <a:r>
            <a:rPr lang="en-US" dirty="0"/>
            <a:t>To maintain public services and re-build our health care system</a:t>
          </a:r>
        </a:p>
      </dgm:t>
    </dgm:pt>
    <dgm:pt modelId="{34FCE9D3-E170-4A48-9AC9-291E5D71D2EE}" type="parTrans" cxnId="{0FAAFD53-8A9C-48B1-AD67-4828724FD313}">
      <dgm:prSet/>
      <dgm:spPr/>
      <dgm:t>
        <a:bodyPr/>
        <a:lstStyle/>
        <a:p>
          <a:endParaRPr lang="en-US"/>
        </a:p>
      </dgm:t>
    </dgm:pt>
    <dgm:pt modelId="{B76E072D-FBBA-46F1-B40E-306ABD95B346}" type="sibTrans" cxnId="{0FAAFD53-8A9C-48B1-AD67-4828724FD313}">
      <dgm:prSet/>
      <dgm:spPr/>
      <dgm:t>
        <a:bodyPr/>
        <a:lstStyle/>
        <a:p>
          <a:endParaRPr lang="en-US"/>
        </a:p>
      </dgm:t>
    </dgm:pt>
    <dgm:pt modelId="{9C3704B9-CAFF-4D00-B3E9-1B1F60AAD42A}" type="pres">
      <dgm:prSet presAssocID="{F2806778-380C-40A5-85B4-5C166FC17A47}" presName="linear" presStyleCnt="0">
        <dgm:presLayoutVars>
          <dgm:animLvl val="lvl"/>
          <dgm:resizeHandles val="exact"/>
        </dgm:presLayoutVars>
      </dgm:prSet>
      <dgm:spPr/>
    </dgm:pt>
    <dgm:pt modelId="{AAEC3D85-6CB5-40B5-986D-9CAECB1EEA5E}" type="pres">
      <dgm:prSet presAssocID="{9602A625-F2F6-4A7C-8E38-94104056D34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68DDE6C-47CC-4048-8370-D7CBA6CCE38D}" type="pres">
      <dgm:prSet presAssocID="{9602A625-F2F6-4A7C-8E38-94104056D34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BDB7C1A-38D7-4C0F-8769-565EB06F9B47}" type="presOf" srcId="{CBDE8B27-D19B-4533-BB9F-ABF2C2E0742F}" destId="{868DDE6C-47CC-4048-8370-D7CBA6CCE38D}" srcOrd="0" destOrd="2" presId="urn:microsoft.com/office/officeart/2005/8/layout/vList2"/>
    <dgm:cxn modelId="{EA78D026-27F0-4996-AE9E-833A88B121EA}" srcId="{9602A625-F2F6-4A7C-8E38-94104056D340}" destId="{3D4168CC-43C4-4099-BC83-CD2988FD1920}" srcOrd="2" destOrd="0" parTransId="{B4D08A31-E066-4365-BB46-090A35F580F1}" sibTransId="{C0D45C6B-0B9E-4286-92F9-E1BE3DDB8053}"/>
    <dgm:cxn modelId="{C919B264-99C7-4A4E-B52A-AB286FCA66B5}" type="presOf" srcId="{2E26F7CB-F1B7-440C-9C18-367A865E402D}" destId="{868DDE6C-47CC-4048-8370-D7CBA6CCE38D}" srcOrd="0" destOrd="1" presId="urn:microsoft.com/office/officeart/2005/8/layout/vList2"/>
    <dgm:cxn modelId="{0FAAFD53-8A9C-48B1-AD67-4828724FD313}" srcId="{3CA6BEF8-AA2F-46DD-9DF3-561AA34B368A}" destId="{553EB47A-7430-48EB-9717-12577D042FF0}" srcOrd="2" destOrd="0" parTransId="{34FCE9D3-E170-4A48-9AC9-291E5D71D2EE}" sibTransId="{B76E072D-FBBA-46F1-B40E-306ABD95B346}"/>
    <dgm:cxn modelId="{28AE7556-038F-4BEE-89D0-A4CF9EE0E4AD}" type="presOf" srcId="{DA3C560D-7A65-4540-B4A6-B7DBBB18EAF4}" destId="{868DDE6C-47CC-4048-8370-D7CBA6CCE38D}" srcOrd="0" destOrd="4" presId="urn:microsoft.com/office/officeart/2005/8/layout/vList2"/>
    <dgm:cxn modelId="{826CB289-21E3-45CE-B306-870168DDCC73}" srcId="{3CA6BEF8-AA2F-46DD-9DF3-561AA34B368A}" destId="{2E26F7CB-F1B7-440C-9C18-367A865E402D}" srcOrd="0" destOrd="0" parTransId="{7A1C33A6-6F62-46BB-88EF-284D11CB4BA0}" sibTransId="{E2F79C4B-C92F-46D8-8B7E-54FDC12500B9}"/>
    <dgm:cxn modelId="{255E6D98-FA9E-44C1-B584-49DE43B7DC7E}" type="presOf" srcId="{F2806778-380C-40A5-85B4-5C166FC17A47}" destId="{9C3704B9-CAFF-4D00-B3E9-1B1F60AAD42A}" srcOrd="0" destOrd="0" presId="urn:microsoft.com/office/officeart/2005/8/layout/vList2"/>
    <dgm:cxn modelId="{1F598DA6-0E0C-42AB-87CF-9A5BF3B98D7C}" type="presOf" srcId="{553EB47A-7430-48EB-9717-12577D042FF0}" destId="{868DDE6C-47CC-4048-8370-D7CBA6CCE38D}" srcOrd="0" destOrd="3" presId="urn:microsoft.com/office/officeart/2005/8/layout/vList2"/>
    <dgm:cxn modelId="{2ED0BBA8-D65E-4414-9C26-A923D154E344}" srcId="{9602A625-F2F6-4A7C-8E38-94104056D340}" destId="{DA3C560D-7A65-4540-B4A6-B7DBBB18EAF4}" srcOrd="1" destOrd="0" parTransId="{BC836CE4-1B28-4E5E-A10C-E5C0E15AFF2A}" sibTransId="{E09EDDA4-ED48-4EB5-8D13-AC347AC13B6B}"/>
    <dgm:cxn modelId="{959D31AD-3133-4600-AABD-D3EB0D80EA1B}" srcId="{9602A625-F2F6-4A7C-8E38-94104056D340}" destId="{3CA6BEF8-AA2F-46DD-9DF3-561AA34B368A}" srcOrd="0" destOrd="0" parTransId="{C0F24EF7-15FD-4323-A8D6-E572487E272A}" sibTransId="{B5FEC133-5F1A-4563-9B7A-824DD0D6F6C0}"/>
    <dgm:cxn modelId="{A42F1EBB-4B41-4AD8-91F7-73433A2BBD18}" srcId="{F2806778-380C-40A5-85B4-5C166FC17A47}" destId="{9602A625-F2F6-4A7C-8E38-94104056D340}" srcOrd="0" destOrd="0" parTransId="{E81EDEB0-1C97-4BEA-869B-C50E978BBC5D}" sibTransId="{8045864F-5FCD-436D-A258-271B50657E85}"/>
    <dgm:cxn modelId="{6A4EF8C9-0067-43B2-B4A3-7B26EF672B71}" type="presOf" srcId="{3CA6BEF8-AA2F-46DD-9DF3-561AA34B368A}" destId="{868DDE6C-47CC-4048-8370-D7CBA6CCE38D}" srcOrd="0" destOrd="0" presId="urn:microsoft.com/office/officeart/2005/8/layout/vList2"/>
    <dgm:cxn modelId="{E13320D7-97F0-43F8-B97E-3F03CC6B79FE}" type="presOf" srcId="{9602A625-F2F6-4A7C-8E38-94104056D340}" destId="{AAEC3D85-6CB5-40B5-986D-9CAECB1EEA5E}" srcOrd="0" destOrd="0" presId="urn:microsoft.com/office/officeart/2005/8/layout/vList2"/>
    <dgm:cxn modelId="{7BE875E1-109D-48A1-AD86-4026EBF35B6C}" type="presOf" srcId="{3D4168CC-43C4-4099-BC83-CD2988FD1920}" destId="{868DDE6C-47CC-4048-8370-D7CBA6CCE38D}" srcOrd="0" destOrd="5" presId="urn:microsoft.com/office/officeart/2005/8/layout/vList2"/>
    <dgm:cxn modelId="{97DBA3FC-5979-4470-9CDE-900DF3BB4BAC}" srcId="{3CA6BEF8-AA2F-46DD-9DF3-561AA34B368A}" destId="{CBDE8B27-D19B-4533-BB9F-ABF2C2E0742F}" srcOrd="1" destOrd="0" parTransId="{5882037C-B220-4B3F-BA3C-B95FCF5F7F10}" sibTransId="{4E8DC3D1-C5FB-4B1E-86EB-B53643BA542F}"/>
    <dgm:cxn modelId="{9A348235-B320-4A97-B29A-A66CA6DAB7AF}" type="presParOf" srcId="{9C3704B9-CAFF-4D00-B3E9-1B1F60AAD42A}" destId="{AAEC3D85-6CB5-40B5-986D-9CAECB1EEA5E}" srcOrd="0" destOrd="0" presId="urn:microsoft.com/office/officeart/2005/8/layout/vList2"/>
    <dgm:cxn modelId="{17BC5BCF-0557-4FB2-8311-FA9325403CE6}" type="presParOf" srcId="{9C3704B9-CAFF-4D00-B3E9-1B1F60AAD42A}" destId="{868DDE6C-47CC-4048-8370-D7CBA6CCE38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AB5FD-EAA8-4CCC-9DA4-A6AEA0B74A63}">
      <dsp:nvSpPr>
        <dsp:cNvPr id="0" name=""/>
        <dsp:cNvSpPr/>
      </dsp:nvSpPr>
      <dsp:spPr>
        <a:xfrm>
          <a:off x="0" y="1907"/>
          <a:ext cx="4941519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DF752-A40E-407D-BAFE-B230C92EAADB}">
      <dsp:nvSpPr>
        <dsp:cNvPr id="0" name=""/>
        <dsp:cNvSpPr/>
      </dsp:nvSpPr>
      <dsp:spPr>
        <a:xfrm>
          <a:off x="245877" y="184791"/>
          <a:ext cx="447049" cy="447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CD6B2-0010-43A6-9B37-E23B8409BA89}">
      <dsp:nvSpPr>
        <dsp:cNvPr id="0" name=""/>
        <dsp:cNvSpPr/>
      </dsp:nvSpPr>
      <dsp:spPr>
        <a:xfrm>
          <a:off x="938804" y="1907"/>
          <a:ext cx="4002714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Delivery jobs</a:t>
          </a:r>
        </a:p>
      </dsp:txBody>
      <dsp:txXfrm>
        <a:off x="938804" y="1907"/>
        <a:ext cx="4002714" cy="812817"/>
      </dsp:txXfrm>
    </dsp:sp>
    <dsp:sp modelId="{9F6F14B8-B1A5-46E8-8405-86786AE25F9F}">
      <dsp:nvSpPr>
        <dsp:cNvPr id="0" name=""/>
        <dsp:cNvSpPr/>
      </dsp:nvSpPr>
      <dsp:spPr>
        <a:xfrm>
          <a:off x="0" y="1017929"/>
          <a:ext cx="4941519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E985DB-490A-416A-BF34-C8CE8513868F}">
      <dsp:nvSpPr>
        <dsp:cNvPr id="0" name=""/>
        <dsp:cNvSpPr/>
      </dsp:nvSpPr>
      <dsp:spPr>
        <a:xfrm>
          <a:off x="245877" y="1200813"/>
          <a:ext cx="447049" cy="447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E825D-9D3F-41FD-B24F-BB1CD1E8CB47}">
      <dsp:nvSpPr>
        <dsp:cNvPr id="0" name=""/>
        <dsp:cNvSpPr/>
      </dsp:nvSpPr>
      <dsp:spPr>
        <a:xfrm>
          <a:off x="938804" y="1017929"/>
          <a:ext cx="4002714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Food retail operations</a:t>
          </a:r>
        </a:p>
      </dsp:txBody>
      <dsp:txXfrm>
        <a:off x="938804" y="1017929"/>
        <a:ext cx="4002714" cy="812817"/>
      </dsp:txXfrm>
    </dsp:sp>
    <dsp:sp modelId="{96669C3A-6CE2-4981-B415-A8904099F3C3}">
      <dsp:nvSpPr>
        <dsp:cNvPr id="0" name=""/>
        <dsp:cNvSpPr/>
      </dsp:nvSpPr>
      <dsp:spPr>
        <a:xfrm>
          <a:off x="0" y="2033951"/>
          <a:ext cx="4941519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64B63-67CE-472E-9D8A-3F601FC8E73F}">
      <dsp:nvSpPr>
        <dsp:cNvPr id="0" name=""/>
        <dsp:cNvSpPr/>
      </dsp:nvSpPr>
      <dsp:spPr>
        <a:xfrm>
          <a:off x="245877" y="2216835"/>
          <a:ext cx="447049" cy="447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52DFB0-E84F-4402-B926-D4EFFA683D32}">
      <dsp:nvSpPr>
        <dsp:cNvPr id="0" name=""/>
        <dsp:cNvSpPr/>
      </dsp:nvSpPr>
      <dsp:spPr>
        <a:xfrm>
          <a:off x="938804" y="2033951"/>
          <a:ext cx="4002714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Moving companies</a:t>
          </a:r>
        </a:p>
      </dsp:txBody>
      <dsp:txXfrm>
        <a:off x="938804" y="2033951"/>
        <a:ext cx="4002714" cy="812817"/>
      </dsp:txXfrm>
    </dsp:sp>
    <dsp:sp modelId="{66913523-B896-4CD1-8CF1-D92444CF9194}">
      <dsp:nvSpPr>
        <dsp:cNvPr id="0" name=""/>
        <dsp:cNvSpPr/>
      </dsp:nvSpPr>
      <dsp:spPr>
        <a:xfrm>
          <a:off x="0" y="3049973"/>
          <a:ext cx="4941519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B065C-77F3-481E-9BB0-1143FC0471BE}">
      <dsp:nvSpPr>
        <dsp:cNvPr id="0" name=""/>
        <dsp:cNvSpPr/>
      </dsp:nvSpPr>
      <dsp:spPr>
        <a:xfrm>
          <a:off x="245877" y="3232857"/>
          <a:ext cx="447049" cy="4470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615EB-8F17-4918-AC6D-48842F425C58}">
      <dsp:nvSpPr>
        <dsp:cNvPr id="0" name=""/>
        <dsp:cNvSpPr/>
      </dsp:nvSpPr>
      <dsp:spPr>
        <a:xfrm>
          <a:off x="938804" y="3049973"/>
          <a:ext cx="4002714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Bicycle and auto dealers</a:t>
          </a:r>
        </a:p>
      </dsp:txBody>
      <dsp:txXfrm>
        <a:off x="938804" y="3049973"/>
        <a:ext cx="4002714" cy="812817"/>
      </dsp:txXfrm>
    </dsp:sp>
    <dsp:sp modelId="{39996DC3-461C-42C7-BFA9-D2D03F30E63E}">
      <dsp:nvSpPr>
        <dsp:cNvPr id="0" name=""/>
        <dsp:cNvSpPr/>
      </dsp:nvSpPr>
      <dsp:spPr>
        <a:xfrm>
          <a:off x="0" y="3963613"/>
          <a:ext cx="4941519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82A7A-8999-45F1-AAC3-696955B1468F}">
      <dsp:nvSpPr>
        <dsp:cNvPr id="0" name=""/>
        <dsp:cNvSpPr/>
      </dsp:nvSpPr>
      <dsp:spPr>
        <a:xfrm>
          <a:off x="245877" y="4248879"/>
          <a:ext cx="447049" cy="4470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A0BD2-9A26-42F7-9F0E-773E7D192652}">
      <dsp:nvSpPr>
        <dsp:cNvPr id="0" name=""/>
        <dsp:cNvSpPr/>
      </dsp:nvSpPr>
      <dsp:spPr>
        <a:xfrm>
          <a:off x="938804" y="4065995"/>
          <a:ext cx="4002714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PPE production</a:t>
          </a:r>
        </a:p>
      </dsp:txBody>
      <dsp:txXfrm>
        <a:off x="938804" y="4065995"/>
        <a:ext cx="4002714" cy="812817"/>
      </dsp:txXfrm>
    </dsp:sp>
    <dsp:sp modelId="{95C4B329-1EA2-4930-8DCA-E3AD47CF7394}">
      <dsp:nvSpPr>
        <dsp:cNvPr id="0" name=""/>
        <dsp:cNvSpPr/>
      </dsp:nvSpPr>
      <dsp:spPr>
        <a:xfrm>
          <a:off x="0" y="5082017"/>
          <a:ext cx="4941519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F0CA9-80CE-4FB5-89C5-920A5851595D}">
      <dsp:nvSpPr>
        <dsp:cNvPr id="0" name=""/>
        <dsp:cNvSpPr/>
      </dsp:nvSpPr>
      <dsp:spPr>
        <a:xfrm>
          <a:off x="245877" y="5264901"/>
          <a:ext cx="447049" cy="44704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AE7C1-FDDB-4A86-89EC-671F8DA54AB6}">
      <dsp:nvSpPr>
        <dsp:cNvPr id="0" name=""/>
        <dsp:cNvSpPr/>
      </dsp:nvSpPr>
      <dsp:spPr>
        <a:xfrm>
          <a:off x="938804" y="5082017"/>
          <a:ext cx="4002714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Where else?</a:t>
          </a:r>
        </a:p>
      </dsp:txBody>
      <dsp:txXfrm>
        <a:off x="938804" y="5082017"/>
        <a:ext cx="4002714" cy="812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C3D85-6CB5-40B5-986D-9CAECB1EEA5E}">
      <dsp:nvSpPr>
        <dsp:cNvPr id="0" name=""/>
        <dsp:cNvSpPr/>
      </dsp:nvSpPr>
      <dsp:spPr>
        <a:xfrm>
          <a:off x="0" y="40213"/>
          <a:ext cx="4885203" cy="21411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Several sectors under severe pressure—led by restaurants, arts, social services and others.</a:t>
          </a:r>
        </a:p>
      </dsp:txBody>
      <dsp:txXfrm>
        <a:off x="104520" y="144733"/>
        <a:ext cx="4676163" cy="1932060"/>
      </dsp:txXfrm>
    </dsp:sp>
    <dsp:sp modelId="{868DDE6C-47CC-4048-8370-D7CBA6CCE38D}">
      <dsp:nvSpPr>
        <dsp:cNvPr id="0" name=""/>
        <dsp:cNvSpPr/>
      </dsp:nvSpPr>
      <dsp:spPr>
        <a:xfrm>
          <a:off x="0" y="2181313"/>
          <a:ext cx="4885203" cy="3663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05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No alternative to massive federal economic support: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For workers and families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To keep small businesses alive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To maintain public services and re-build our health care system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Need policy solutions for residential &amp; commercial rent burdens.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Need state policy changes to improve social &amp; worker safety net. </a:t>
          </a:r>
        </a:p>
      </dsp:txBody>
      <dsp:txXfrm>
        <a:off x="0" y="2181313"/>
        <a:ext cx="4885203" cy="3663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7228" cy="465773"/>
          </a:xfrm>
          <a:prstGeom prst="rect">
            <a:avLst/>
          </a:prstGeom>
        </p:spPr>
        <p:txBody>
          <a:bodyPr vert="horz" lIns="92461" tIns="46232" rIns="92461" bIns="462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4410" y="0"/>
            <a:ext cx="3057227" cy="465773"/>
          </a:xfrm>
          <a:prstGeom prst="rect">
            <a:avLst/>
          </a:prstGeom>
        </p:spPr>
        <p:txBody>
          <a:bodyPr vert="horz" lIns="92461" tIns="46232" rIns="92461" bIns="46232" rtlCol="0"/>
          <a:lstStyle>
            <a:lvl1pPr algn="r">
              <a:defRPr sz="1200"/>
            </a:lvl1pPr>
          </a:lstStyle>
          <a:p>
            <a:fld id="{4321B746-2C64-4C9F-B268-4A0008034CF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739"/>
            <a:ext cx="3057228" cy="465773"/>
          </a:xfrm>
          <a:prstGeom prst="rect">
            <a:avLst/>
          </a:prstGeom>
        </p:spPr>
        <p:txBody>
          <a:bodyPr vert="horz" lIns="92461" tIns="46232" rIns="92461" bIns="462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4410" y="8841739"/>
            <a:ext cx="3057227" cy="465773"/>
          </a:xfrm>
          <a:prstGeom prst="rect">
            <a:avLst/>
          </a:prstGeom>
        </p:spPr>
        <p:txBody>
          <a:bodyPr vert="horz" lIns="92461" tIns="46232" rIns="92461" bIns="46232" rtlCol="0" anchor="b"/>
          <a:lstStyle>
            <a:lvl1pPr algn="r">
              <a:defRPr sz="1200"/>
            </a:lvl1pPr>
          </a:lstStyle>
          <a:p>
            <a:fld id="{06F95E5C-53CF-48F7-BF73-9810BB38F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25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BFD83-6436-47F4-A076-F0BC235D44EF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3638"/>
            <a:ext cx="4189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79925"/>
            <a:ext cx="5643563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EFE9D-3260-4192-996F-D9F665FB8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1A751-636A-4F9E-BA1B-4A759369F40C}" type="datetime1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New York City Affairs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FB8B-015B-4BB6-AD14-7BEA45E4D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04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A51C-286B-4051-A744-72ABACED0615}" type="datetime1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New York City Affairs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FB8B-015B-4BB6-AD14-7BEA45E4D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4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1D72-B9D6-4464-9EE2-F85A0152E82D}" type="datetime1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New York City Affairs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FB8B-015B-4BB6-AD14-7BEA45E4D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1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8E3F-187B-4E66-A9FF-C39CE8DF6CD3}" type="datetime1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New York City Affairs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FB8B-015B-4BB6-AD14-7BEA45E4D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7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1955-7EE3-4070-97E0-9361FEE11D44}" type="datetime1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New York City Affairs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FB8B-015B-4BB6-AD14-7BEA45E4D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68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7B41-6881-4EB4-8E5D-9D0774301090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New York City Affairs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FB8B-015B-4BB6-AD14-7BEA45E4D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51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9C81-E0C4-4D8C-9A32-ACF077D76360}" type="datetime1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New York City Affairs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FB8B-015B-4BB6-AD14-7BEA45E4D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6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3F6F-2388-458A-997F-695C63EEF979}" type="datetime1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New York City Affairs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FB8B-015B-4BB6-AD14-7BEA45E4D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2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1741-CC98-4C03-9FF6-AF9436E44103}" type="datetime1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New York City Affairs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FB8B-015B-4BB6-AD14-7BEA45E4D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19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E4B8-2487-4B20-AB89-A00A959BA511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New York City Affairs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FB8B-015B-4BB6-AD14-7BEA45E4D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23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DE98-D6C9-4B35-83AB-F70A24F9BD50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New York City Affairs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FB8B-015B-4BB6-AD14-7BEA45E4D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5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ED541-E3E2-477A-9ECD-D9E396CBFC5F}" type="datetime1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Center for New York City Affairs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0FB8B-015B-4BB6-AD14-7BEA45E4D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7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Parrott@newschool.ed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enternyc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BE1851-2230-47A9-B000-CE9046EA61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rgbClr val="5B4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B93832-6514-44F4-849B-5EE2C8A2337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009" y="3928939"/>
            <a:ext cx="294894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F8BCAFE-4A31-4BDE-974E-BDA54EB24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49" y="431657"/>
            <a:ext cx="3385711" cy="1929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968A90-9692-4D0E-A149-95D356212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6105" y="431656"/>
            <a:ext cx="3903849" cy="619774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2700" b="1" dirty="0">
                <a:latin typeface="Cambria" panose="02040503050406030204" pitchFamily="18" charset="0"/>
              </a:rPr>
              <a:t>Update on the Covid-19 economic and job impact on New York City</a:t>
            </a:r>
            <a:br>
              <a:rPr lang="en-US" sz="2800" b="1" dirty="0">
                <a:latin typeface="Cambria" panose="02040503050406030204" pitchFamily="18" charset="0"/>
              </a:rPr>
            </a:br>
            <a:r>
              <a:rPr lang="en-US" sz="2800" b="1" dirty="0">
                <a:latin typeface="Cambria" panose="02040503050406030204" pitchFamily="18" charset="0"/>
              </a:rPr>
              <a:t> </a:t>
            </a:r>
            <a:br>
              <a:rPr lang="en-US" sz="2200" b="1" dirty="0">
                <a:latin typeface="Cambria" panose="02040503050406030204" pitchFamily="18" charset="0"/>
              </a:rPr>
            </a:br>
            <a:r>
              <a:rPr lang="en-US" sz="2200" b="1" dirty="0">
                <a:latin typeface="Cambria" panose="02040503050406030204" pitchFamily="18" charset="0"/>
              </a:rPr>
              <a:t> </a:t>
            </a:r>
            <a:br>
              <a:rPr lang="en-US" sz="2200" dirty="0">
                <a:latin typeface="Cambria" panose="02040503050406030204" pitchFamily="18" charset="0"/>
              </a:rPr>
            </a:br>
            <a:r>
              <a:rPr lang="en-US" sz="2200" dirty="0">
                <a:latin typeface="Cambria" panose="02040503050406030204" pitchFamily="18" charset="0"/>
              </a:rPr>
              <a:t> James A. Parrott</a:t>
            </a:r>
            <a:br>
              <a:rPr lang="en-US" sz="2200" dirty="0">
                <a:latin typeface="Cambria" panose="02040503050406030204" pitchFamily="18" charset="0"/>
              </a:rPr>
            </a:br>
            <a:r>
              <a:rPr lang="en-US" sz="2200" dirty="0">
                <a:latin typeface="Cambria" panose="02040503050406030204" pitchFamily="18" charset="0"/>
              </a:rPr>
              <a:t> Center for New York City Affairs</a:t>
            </a:r>
            <a:br>
              <a:rPr lang="en-US" sz="2200" dirty="0">
                <a:latin typeface="Cambria" panose="02040503050406030204" pitchFamily="18" charset="0"/>
              </a:rPr>
            </a:b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1800" dirty="0">
                <a:latin typeface="Cambria" panose="02040503050406030204" pitchFamily="18" charset="0"/>
                <a:hlinkClick r:id="rId3"/>
              </a:rPr>
              <a:t>JamesParrott@newschool.edu</a:t>
            </a:r>
            <a:br>
              <a:rPr lang="en-US" sz="1800" dirty="0">
                <a:latin typeface="Cambria" panose="02040503050406030204" pitchFamily="18" charset="0"/>
              </a:rPr>
            </a:b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>
                <a:latin typeface="Cambria" panose="02040503050406030204" pitchFamily="18" charset="0"/>
                <a:hlinkClick r:id="rId4"/>
              </a:rPr>
              <a:t>www.centernyc.org</a:t>
            </a:r>
            <a:br>
              <a:rPr lang="en-US" sz="1800" dirty="0">
                <a:latin typeface="Cambria" panose="02040503050406030204" pitchFamily="18" charset="0"/>
              </a:rPr>
            </a:br>
            <a:br>
              <a:rPr lang="en-US" sz="2200" dirty="0">
                <a:latin typeface="Cambria" panose="02040503050406030204" pitchFamily="18" charset="0"/>
              </a:rPr>
            </a:br>
            <a:br>
              <a:rPr lang="en-US" sz="2200" dirty="0">
                <a:latin typeface="Cambria" panose="02040503050406030204" pitchFamily="18" charset="0"/>
              </a:rPr>
            </a:br>
            <a:r>
              <a:rPr lang="en-US" sz="2000" dirty="0">
                <a:latin typeface="Cambria" panose="02040503050406030204" pitchFamily="18" charset="0"/>
              </a:rPr>
              <a:t>SBS Workforce1 Career Center team</a:t>
            </a:r>
            <a:br>
              <a:rPr lang="en-US" sz="2200" dirty="0">
                <a:latin typeface="Cambria" panose="02040503050406030204" pitchFamily="18" charset="0"/>
              </a:rPr>
            </a:br>
            <a:r>
              <a:rPr lang="en-US" sz="2000" dirty="0">
                <a:latin typeface="Cambria" panose="02040503050406030204" pitchFamily="18" charset="0"/>
              </a:rPr>
              <a:t>September 10, 2020</a:t>
            </a:r>
            <a:br>
              <a:rPr lang="en-US" sz="2000" dirty="0">
                <a:latin typeface="Cambria" panose="02040503050406030204" pitchFamily="18" charset="0"/>
              </a:rPr>
            </a:br>
            <a:br>
              <a:rPr lang="en-US" sz="2000" dirty="0">
                <a:latin typeface="Cambria" panose="02040503050406030204" pitchFamily="18" charset="0"/>
              </a:rPr>
            </a:br>
            <a:r>
              <a:rPr lang="en-US" sz="2000" dirty="0">
                <a:latin typeface="Cambria" panose="02040503050406030204" pitchFamily="18" charset="0"/>
              </a:rPr>
              <a:t>(Adapted from a presentation for the Sept. 9 Workforce Funders meeting)</a:t>
            </a:r>
            <a:br>
              <a:rPr lang="en-US" sz="2000" dirty="0">
                <a:latin typeface="Cambria" panose="02040503050406030204" pitchFamily="18" charset="0"/>
              </a:rPr>
            </a:br>
            <a:br>
              <a:rPr lang="en-US" sz="2000" dirty="0">
                <a:latin typeface="Cambria" panose="02040503050406030204" pitchFamily="18" charset="0"/>
              </a:rPr>
            </a:br>
            <a:br>
              <a:rPr lang="en-US" sz="2000" i="1" dirty="0">
                <a:latin typeface="Cambria" panose="02040503050406030204" pitchFamily="18" charset="0"/>
              </a:rPr>
            </a:br>
            <a:br>
              <a:rPr lang="en-US" sz="2000" i="1" dirty="0">
                <a:latin typeface="Cambria" panose="02040503050406030204" pitchFamily="18" charset="0"/>
              </a:rPr>
            </a:br>
            <a:endParaRPr lang="en-US" sz="2000" i="1" dirty="0">
              <a:latin typeface="Cambria" panose="0204050305040603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E3C619-CF38-4A7A-BDFC-4721120715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191" y="4013165"/>
            <a:ext cx="3153009" cy="2205732"/>
          </a:xfrm>
        </p:spPr>
        <p:txBody>
          <a:bodyPr anchor="t">
            <a:normAutofit lnSpcReduction="10000"/>
          </a:bodyPr>
          <a:lstStyle/>
          <a:p>
            <a:pPr algn="r"/>
            <a:endParaRPr lang="en-US" sz="1700" dirty="0">
              <a:solidFill>
                <a:srgbClr val="FFFFFF"/>
              </a:solidFill>
            </a:endParaRPr>
          </a:p>
          <a:p>
            <a:pPr algn="r">
              <a:lnSpc>
                <a:spcPct val="110000"/>
              </a:lnSpc>
            </a:pPr>
            <a:r>
              <a:rPr lang="en-US" sz="1700" dirty="0">
                <a:solidFill>
                  <a:srgbClr val="FFFFFF"/>
                </a:solidFill>
              </a:rPr>
              <a:t>James A. Parrott, PhD   </a:t>
            </a:r>
          </a:p>
          <a:p>
            <a:pPr algn="r">
              <a:lnSpc>
                <a:spcPct val="110000"/>
              </a:lnSpc>
            </a:pPr>
            <a:r>
              <a:rPr lang="en-US" sz="1700" dirty="0">
                <a:solidFill>
                  <a:srgbClr val="FFFFFF"/>
                </a:solidFill>
              </a:rPr>
              <a:t>Director of Economic and Fiscal Policies</a:t>
            </a:r>
          </a:p>
          <a:p>
            <a:pPr algn="r">
              <a:lnSpc>
                <a:spcPct val="110000"/>
              </a:lnSpc>
            </a:pPr>
            <a:r>
              <a:rPr lang="en-US" sz="1700" dirty="0">
                <a:solidFill>
                  <a:srgbClr val="FFFFFF"/>
                </a:solidFill>
              </a:rPr>
              <a:t>Center for New York City Affairs</a:t>
            </a:r>
          </a:p>
          <a:p>
            <a:pPr algn="r">
              <a:lnSpc>
                <a:spcPct val="110000"/>
              </a:lnSpc>
            </a:pPr>
            <a:r>
              <a:rPr lang="en-US" sz="1700" dirty="0">
                <a:solidFill>
                  <a:srgbClr val="FFFFFF"/>
                </a:solidFill>
              </a:rPr>
              <a:t>New School University</a:t>
            </a:r>
          </a:p>
          <a:p>
            <a:pPr algn="r">
              <a:lnSpc>
                <a:spcPct val="110000"/>
              </a:lnSpc>
            </a:pPr>
            <a:r>
              <a:rPr lang="en-US" sz="1700" dirty="0">
                <a:solidFill>
                  <a:srgbClr val="FFFFFF"/>
                </a:solidFill>
              </a:rPr>
              <a:t>JamesParrott@newschool.edu</a:t>
            </a:r>
          </a:p>
        </p:txBody>
      </p:sp>
    </p:spTree>
    <p:extLst>
      <p:ext uri="{BB962C8B-B14F-4D97-AF65-F5344CB8AC3E}">
        <p14:creationId xmlns:p14="http://schemas.microsoft.com/office/powerpoint/2010/main" val="3543729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44B6-71A3-40A4-A56D-C927EB60E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1"/>
            <a:ext cx="8229600" cy="838200"/>
          </a:xfrm>
        </p:spPr>
        <p:txBody>
          <a:bodyPr>
            <a:normAutofit fontScale="90000"/>
          </a:bodyPr>
          <a:lstStyle/>
          <a:p>
            <a:br>
              <a:rPr lang="en-US" sz="3100" dirty="0"/>
            </a:br>
            <a:r>
              <a:rPr lang="en-US" sz="3100" dirty="0"/>
              <a:t>Two measures of NYC unemployment, June 2020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5612C9D-C193-4C67-9B0D-6423FF47C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476" y="1219201"/>
            <a:ext cx="7733643" cy="487679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39BC3-CD67-481F-A425-7079BC056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New York City Affairs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40235-467E-4C6F-A7B2-3C4D0FAF6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FB8B-015B-4BB6-AD14-7BEA45E4DF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42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4E5DDD-A5C5-4E95-A5D5-2963BC06A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road from here?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2E8AB4-4D86-4828-BCDB-6310D1D0E1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168801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370FCD-100D-4237-8C14-8323794A8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New York City Affairs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9742A-3733-4666-8C80-6C64D2D2E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FB8B-015B-4BB6-AD14-7BEA45E4DF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2CE25A-B889-4F61-A74B-895440806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precarious NYC economy than any time since the 1970s economic/fiscal crisis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23D29-017D-4B94-B8EF-529A65F89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/>
              <a:t>April projections have been borne out about magnitude of job disruptions and concentrated impact on communities of color.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Recovery was never going to be easy, but pace of job rebound has slowed/possibly stalled.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New York City and State harder hit than rest of the country.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1.3-1.4 million NYC residents (1/3 of total workforce) receiving unemployment benefits.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098577-CC53-4D9E-9E1C-B5B827E64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9383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Center for New York City Affairs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1A68DD-BF7D-4355-95F0-EE8F3817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330FB8B-015B-4BB6-AD14-7BEA45E4DF49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32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80138-A13E-4759-9A4C-AF6FB1648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Covid-19 crisis economy 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A74FF-6FB5-4C7D-8E56-9F0337484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3 groups of industries</a:t>
            </a:r>
            <a:endParaRPr lang="en-US"/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b="1"/>
              <a:t>Essential</a:t>
            </a:r>
            <a:r>
              <a:rPr lang="en-US"/>
              <a:t>: health care, food, public safety and services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b="1"/>
              <a:t>Face-to-face</a:t>
            </a:r>
            <a:r>
              <a:rPr lang="en-US"/>
              <a:t>: restaurants, retail, arts, transportation, construction, local services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b="1"/>
              <a:t>Remote</a:t>
            </a:r>
            <a:r>
              <a:rPr lang="en-US"/>
              <a:t>: finance and real estate; profession services; higher education; information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/>
              <a:t>=&gt; A new strain of inequality hitting hardest at low-wage workers, many of color.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1B78EE-80E1-4FD9-96B8-9FFA61ADB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9383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Center for New York City Affairs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6A4130-F573-46DF-97A7-8D77983F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330FB8B-015B-4BB6-AD14-7BEA45E4DF49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36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300D58E-8C19-4885-BECF-20211C0D1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54" r="2" b="2337"/>
          <a:stretch/>
        </p:blipFill>
        <p:spPr>
          <a:xfrm>
            <a:off x="628650" y="762000"/>
            <a:ext cx="7884410" cy="553372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A4826-99B5-4377-9924-7284F61D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Center for New York City Affairs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B2C079-AB63-485F-995D-D61BC7AB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B330FB8B-015B-4BB6-AD14-7BEA45E4DF49}" type="slidenum">
              <a:rPr lang="en-US" smtClean="0"/>
              <a:pPr defTabSz="457200"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48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A95AD-0739-40F9-9306-0EB259F73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5719" cy="18256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9CC226-8627-476D-A6D0-02FDFA3D3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New York City Affairs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73624-B5C1-4679-B327-0CE0BA734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FB8B-015B-4BB6-AD14-7BEA45E4DF49}" type="slidenum">
              <a:rPr lang="en-US" smtClean="0"/>
              <a:t>5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8BB1E5-9FDF-4BCB-A9CB-55BE8886D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63" y="457200"/>
            <a:ext cx="7251656" cy="43479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3C54DEC-1AAB-4609-AA85-BCCA322A8AD9}"/>
              </a:ext>
            </a:extLst>
          </p:cNvPr>
          <p:cNvSpPr txBox="1"/>
          <p:nvPr/>
        </p:nvSpPr>
        <p:spPr>
          <a:xfrm>
            <a:off x="762001" y="5257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self-employed and independent contractors have lost 500,000-600,000 jobs </a:t>
            </a:r>
          </a:p>
          <a:p>
            <a:r>
              <a:rPr lang="en-US" dirty="0"/>
              <a:t>not included in the payroll job numbers.</a:t>
            </a:r>
          </a:p>
        </p:txBody>
      </p:sp>
    </p:spTree>
    <p:extLst>
      <p:ext uri="{BB962C8B-B14F-4D97-AF65-F5344CB8AC3E}">
        <p14:creationId xmlns:p14="http://schemas.microsoft.com/office/powerpoint/2010/main" val="3360450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E6F97-1530-4B4D-B67D-961998419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200" dirty="0"/>
              <a:t>NYC payroll employment job losses, Feb.-July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13FE2E-6300-49EC-8401-52F84A8F5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New York City Affairs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C7B9C-676C-4B5E-888C-CA8DBDD37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FB8B-015B-4BB6-AD14-7BEA45E4DF49}" type="slidenum">
              <a:rPr lang="en-US" smtClean="0"/>
              <a:t>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5797E-603B-4046-93D5-A68D95F60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867399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26C8D3-E18C-4D23-8F6C-89C42AB9E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990600"/>
            <a:ext cx="8183880" cy="5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14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9AE32-1F65-4C32-A7D9-67651B930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Dislocated workers disproportionately persons of color, young, w/o a college degree, and immigrant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7989320-AFC1-4A09-AC4B-EE2D8F0D6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371600"/>
            <a:ext cx="7391399" cy="47545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1A028-818D-4565-B266-2724146D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New York City Affairs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E8DAB2-D47B-4F30-A6B1-170C893B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FB8B-015B-4BB6-AD14-7BEA45E4DF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82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3746" y="303591"/>
            <a:ext cx="325149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55F908-88B6-496B-98CC-F1951F83F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637125"/>
            <a:ext cx="2851707" cy="5256371"/>
          </a:xfrm>
        </p:spPr>
        <p:txBody>
          <a:bodyPr>
            <a:normAutofit/>
          </a:bodyPr>
          <a:lstStyle/>
          <a:p>
            <a:r>
              <a:rPr lang="en-US" sz="4200"/>
              <a:t>Where has there been hiring?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AE647A-1B70-453E-95E3-0C6D3FC14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>
                <a:solidFill>
                  <a:srgbClr val="898989"/>
                </a:solidFill>
              </a:rPr>
              <a:t>Center for New York City Affairs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015EF6-8B74-4A1D-9CE0-A66C4E9BC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330FB8B-015B-4BB6-AD14-7BEA45E4DF49}" type="slidenum">
              <a:rPr lang="en-US" sz="10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1000">
              <a:solidFill>
                <a:srgbClr val="898989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C9A833D-0F81-4715-B487-29254BBDF1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197554"/>
              </p:ext>
            </p:extLst>
          </p:nvPr>
        </p:nvGraphicFramePr>
        <p:xfrm>
          <a:off x="3875238" y="303591"/>
          <a:ext cx="4941519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3783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76339-DA95-4CF1-98B8-3446870FB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NYS continuing weekly UI claims; </a:t>
            </a:r>
            <a:br>
              <a:rPr lang="en-US" dirty="0"/>
            </a:br>
            <a:r>
              <a:rPr lang="en-US" dirty="0"/>
              <a:t>NYC accounts for half.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0973516-B719-4CBC-8EBE-48977B44D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274" y="1447800"/>
            <a:ext cx="7609452" cy="449580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6E3229-941E-4651-BF8E-DCA3111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New York City Affairs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B284A3-DA4C-44FD-B06F-E9891EF1F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FB8B-015B-4BB6-AD14-7BEA45E4DF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30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476</Words>
  <Application>Microsoft Office PowerPoint</Application>
  <PresentationFormat>On-screen Show (4:3)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Courier New</vt:lpstr>
      <vt:lpstr>Office Theme</vt:lpstr>
      <vt:lpstr>Update on the Covid-19 economic and job impact on New York City      James A. Parrott  Center for New York City Affairs  JamesParrott@newschool.edu  www.centernyc.org   SBS Workforce1 Career Center team September 10, 2020  (Adapted from a presentation for the Sept. 9 Workforce Funders meeting)    </vt:lpstr>
      <vt:lpstr>More precarious NYC economy than any time since the 1970s economic/fiscal crisis</vt:lpstr>
      <vt:lpstr>The Covid-19 crisis economy </vt:lpstr>
      <vt:lpstr>PowerPoint Presentation</vt:lpstr>
      <vt:lpstr> </vt:lpstr>
      <vt:lpstr>NYC payroll employment job losses, Feb.-July </vt:lpstr>
      <vt:lpstr>Dislocated workers disproportionately persons of color, young, w/o a college degree, and immigrant</vt:lpstr>
      <vt:lpstr>Where has there been hiring?</vt:lpstr>
      <vt:lpstr>NYS continuing weekly UI claims;  NYC accounts for half.</vt:lpstr>
      <vt:lpstr> Two measures of NYC unemployment, June 2020 </vt:lpstr>
      <vt:lpstr>The road from here?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the Covid-19 economic and job impact on New York City      James A. Parrott  Center for New York City Affairs  JamesParrott@newschool.edu  www.centernyc.org   SBS Workforce1 Career Center Staff September 10, 2020  (Adapted from a presentation for the Sept. 9 Workforce Funders meeting)    </dc:title>
  <dc:creator>james parrott</dc:creator>
  <cp:lastModifiedBy>james parrott</cp:lastModifiedBy>
  <cp:revision>5</cp:revision>
  <cp:lastPrinted>2020-09-10T04:24:21Z</cp:lastPrinted>
  <dcterms:created xsi:type="dcterms:W3CDTF">2020-09-10T04:09:16Z</dcterms:created>
  <dcterms:modified xsi:type="dcterms:W3CDTF">2020-09-10T04:34:53Z</dcterms:modified>
</cp:coreProperties>
</file>