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9"/>
  </p:notesMasterIdLst>
  <p:handoutMasterIdLst>
    <p:handoutMasterId r:id="rId40"/>
  </p:handoutMasterIdLst>
  <p:sldIdLst>
    <p:sldId id="256" r:id="rId3"/>
    <p:sldId id="272" r:id="rId4"/>
    <p:sldId id="258" r:id="rId5"/>
    <p:sldId id="627" r:id="rId6"/>
    <p:sldId id="259" r:id="rId7"/>
    <p:sldId id="640" r:id="rId8"/>
    <p:sldId id="644" r:id="rId9"/>
    <p:sldId id="281" r:id="rId10"/>
    <p:sldId id="695" r:id="rId11"/>
    <p:sldId id="282" r:id="rId12"/>
    <p:sldId id="654" r:id="rId13"/>
    <p:sldId id="278" r:id="rId14"/>
    <p:sldId id="635" r:id="rId15"/>
    <p:sldId id="655" r:id="rId16"/>
    <p:sldId id="662" r:id="rId17"/>
    <p:sldId id="665" r:id="rId18"/>
    <p:sldId id="667" r:id="rId19"/>
    <p:sldId id="669" r:id="rId20"/>
    <p:sldId id="670" r:id="rId21"/>
    <p:sldId id="284" r:id="rId22"/>
    <p:sldId id="674" r:id="rId23"/>
    <p:sldId id="615" r:id="rId24"/>
    <p:sldId id="675" r:id="rId25"/>
    <p:sldId id="676" r:id="rId26"/>
    <p:sldId id="677" r:id="rId27"/>
    <p:sldId id="678" r:id="rId28"/>
    <p:sldId id="679" r:id="rId29"/>
    <p:sldId id="680" r:id="rId30"/>
    <p:sldId id="702" r:id="rId31"/>
    <p:sldId id="294" r:id="rId32"/>
    <p:sldId id="684" r:id="rId33"/>
    <p:sldId id="688" r:id="rId34"/>
    <p:sldId id="689" r:id="rId35"/>
    <p:sldId id="690" r:id="rId36"/>
    <p:sldId id="693" r:id="rId37"/>
    <p:sldId id="303" r:id="rId3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rrott" initials="j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2" autoAdjust="0"/>
    <p:restoredTop sz="94660"/>
  </p:normalViewPr>
  <p:slideViewPr>
    <p:cSldViewPr snapToGrid="0">
      <p:cViewPr varScale="1">
        <p:scale>
          <a:sx n="80" d="100"/>
          <a:sy n="80" d="100"/>
        </p:scale>
        <p:origin x="16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8.svg"/><Relationship Id="rId1" Type="http://schemas.openxmlformats.org/officeDocument/2006/relationships/image" Target="../media/image15.png"/><Relationship Id="rId6" Type="http://schemas.openxmlformats.org/officeDocument/2006/relationships/image" Target="../media/image12.svg"/><Relationship Id="rId5" Type="http://schemas.openxmlformats.org/officeDocument/2006/relationships/image" Target="../media/image1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65F73-654D-4815-8B01-C0E94D73345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E6C4121-E0AF-4D56-9639-895C1F75AB95}">
      <dgm:prSet custT="1"/>
      <dgm:spPr/>
      <dgm:t>
        <a:bodyPr/>
        <a:lstStyle/>
        <a:p>
          <a:pPr>
            <a:lnSpc>
              <a:spcPct val="100000"/>
            </a:lnSpc>
          </a:pPr>
          <a:r>
            <a:rPr lang="en-US" sz="3200" dirty="0"/>
            <a:t>Large finance sector</a:t>
          </a:r>
        </a:p>
      </dgm:t>
    </dgm:pt>
    <dgm:pt modelId="{06253854-EC5E-4D00-90D6-2AC2E28590DA}" type="parTrans" cxnId="{25C9A1A4-95D9-4E41-9D1F-5C7AE9B37153}">
      <dgm:prSet/>
      <dgm:spPr/>
      <dgm:t>
        <a:bodyPr/>
        <a:lstStyle/>
        <a:p>
          <a:endParaRPr lang="en-US"/>
        </a:p>
      </dgm:t>
    </dgm:pt>
    <dgm:pt modelId="{D4C1999D-7859-46A7-95B3-F8EB6C4DA89A}" type="sibTrans" cxnId="{25C9A1A4-95D9-4E41-9D1F-5C7AE9B37153}">
      <dgm:prSet/>
      <dgm:spPr/>
      <dgm:t>
        <a:bodyPr/>
        <a:lstStyle/>
        <a:p>
          <a:endParaRPr lang="en-US"/>
        </a:p>
      </dgm:t>
    </dgm:pt>
    <dgm:pt modelId="{CE6A596E-50A1-43C7-9F3C-46660028A641}">
      <dgm:prSet custT="1"/>
      <dgm:spPr/>
      <dgm:t>
        <a:bodyPr/>
        <a:lstStyle/>
        <a:p>
          <a:pPr>
            <a:lnSpc>
              <a:spcPct val="100000"/>
            </a:lnSpc>
          </a:pPr>
          <a:r>
            <a:rPr lang="en-US" sz="2800" dirty="0"/>
            <a:t>Corporate HQ and professional services</a:t>
          </a:r>
        </a:p>
      </dgm:t>
    </dgm:pt>
    <dgm:pt modelId="{9C9B0994-2FE6-46AE-887C-8ED676E3EF0D}" type="parTrans" cxnId="{A663E37F-59A7-4501-8478-4A7141DB367B}">
      <dgm:prSet/>
      <dgm:spPr/>
      <dgm:t>
        <a:bodyPr/>
        <a:lstStyle/>
        <a:p>
          <a:endParaRPr lang="en-US"/>
        </a:p>
      </dgm:t>
    </dgm:pt>
    <dgm:pt modelId="{B5D95299-1D72-49A5-8024-40957FE3BA41}" type="sibTrans" cxnId="{A663E37F-59A7-4501-8478-4A7141DB367B}">
      <dgm:prSet/>
      <dgm:spPr/>
      <dgm:t>
        <a:bodyPr/>
        <a:lstStyle/>
        <a:p>
          <a:endParaRPr lang="en-US"/>
        </a:p>
      </dgm:t>
    </dgm:pt>
    <dgm:pt modelId="{105E25F5-DD66-4D1C-8117-454CAAF104BB}">
      <dgm:prSet custT="1"/>
      <dgm:spPr/>
      <dgm:t>
        <a:bodyPr/>
        <a:lstStyle/>
        <a:p>
          <a:pPr>
            <a:lnSpc>
              <a:spcPct val="100000"/>
            </a:lnSpc>
          </a:pPr>
          <a:r>
            <a:rPr lang="en-US" sz="2800" dirty="0"/>
            <a:t>Inherited and new wealth</a:t>
          </a:r>
        </a:p>
      </dgm:t>
    </dgm:pt>
    <dgm:pt modelId="{2B14FBB6-D331-4019-8372-B40CEA443814}" type="parTrans" cxnId="{E438C690-E2BC-46B7-975C-CD8D65D7CA7D}">
      <dgm:prSet/>
      <dgm:spPr/>
      <dgm:t>
        <a:bodyPr/>
        <a:lstStyle/>
        <a:p>
          <a:endParaRPr lang="en-US"/>
        </a:p>
      </dgm:t>
    </dgm:pt>
    <dgm:pt modelId="{65FC71AB-B1AB-4133-AF08-8879C7BA1072}" type="sibTrans" cxnId="{E438C690-E2BC-46B7-975C-CD8D65D7CA7D}">
      <dgm:prSet/>
      <dgm:spPr/>
      <dgm:t>
        <a:bodyPr/>
        <a:lstStyle/>
        <a:p>
          <a:endParaRPr lang="en-US"/>
        </a:p>
      </dgm:t>
    </dgm:pt>
    <dgm:pt modelId="{DA254B36-C10B-4110-85EE-0491A9D39DA5}">
      <dgm:prSet custT="1"/>
      <dgm:spPr/>
      <dgm:t>
        <a:bodyPr/>
        <a:lstStyle/>
        <a:p>
          <a:pPr>
            <a:lnSpc>
              <a:spcPct val="100000"/>
            </a:lnSpc>
          </a:pPr>
          <a:r>
            <a:rPr lang="en-US" sz="2800" dirty="0"/>
            <a:t>Real estate</a:t>
          </a:r>
          <a:r>
            <a:rPr lang="en-US" sz="2200" dirty="0"/>
            <a:t> </a:t>
          </a:r>
        </a:p>
      </dgm:t>
    </dgm:pt>
    <dgm:pt modelId="{D2457A14-2AA3-44BE-BADD-37BBCBD4519E}" type="parTrans" cxnId="{E9195038-14D3-4392-8B0F-C09DDFE00369}">
      <dgm:prSet/>
      <dgm:spPr/>
      <dgm:t>
        <a:bodyPr/>
        <a:lstStyle/>
        <a:p>
          <a:endParaRPr lang="en-US"/>
        </a:p>
      </dgm:t>
    </dgm:pt>
    <dgm:pt modelId="{1558412C-1B92-4B2C-B834-3DDC3DA7EE00}" type="sibTrans" cxnId="{E9195038-14D3-4392-8B0F-C09DDFE00369}">
      <dgm:prSet/>
      <dgm:spPr/>
      <dgm:t>
        <a:bodyPr/>
        <a:lstStyle/>
        <a:p>
          <a:endParaRPr lang="en-US"/>
        </a:p>
      </dgm:t>
    </dgm:pt>
    <dgm:pt modelId="{78F299D4-4D53-44C3-8988-33C478CFB781}" type="pres">
      <dgm:prSet presAssocID="{79265F73-654D-4815-8B01-C0E94D733454}" presName="root" presStyleCnt="0">
        <dgm:presLayoutVars>
          <dgm:dir/>
          <dgm:resizeHandles val="exact"/>
        </dgm:presLayoutVars>
      </dgm:prSet>
      <dgm:spPr/>
    </dgm:pt>
    <dgm:pt modelId="{CA2F5021-A634-4EF0-83A5-BAFD4821E57C}" type="pres">
      <dgm:prSet presAssocID="{BE6C4121-E0AF-4D56-9639-895C1F75AB95}" presName="compNode" presStyleCnt="0"/>
      <dgm:spPr/>
    </dgm:pt>
    <dgm:pt modelId="{C80535A8-8BBA-4FFA-8C55-7D616345D1C5}" type="pres">
      <dgm:prSet presAssocID="{BE6C4121-E0AF-4D56-9639-895C1F75AB95}" presName="bgRect" presStyleLbl="bgShp" presStyleIdx="0" presStyleCnt="4"/>
      <dgm:spPr/>
    </dgm:pt>
    <dgm:pt modelId="{9EAC62C8-26E6-42F6-B0C1-54A1F7A18642}" type="pres">
      <dgm:prSet presAssocID="{BE6C4121-E0AF-4D56-9639-895C1F75AB9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ins"/>
        </a:ext>
      </dgm:extLst>
    </dgm:pt>
    <dgm:pt modelId="{3CC7050A-7AEF-444C-AA8C-8E915B11DE04}" type="pres">
      <dgm:prSet presAssocID="{BE6C4121-E0AF-4D56-9639-895C1F75AB95}" presName="spaceRect" presStyleCnt="0"/>
      <dgm:spPr/>
    </dgm:pt>
    <dgm:pt modelId="{E496AFA6-1658-448E-8C14-9DE87A146487}" type="pres">
      <dgm:prSet presAssocID="{BE6C4121-E0AF-4D56-9639-895C1F75AB95}" presName="parTx" presStyleLbl="revTx" presStyleIdx="0" presStyleCnt="4">
        <dgm:presLayoutVars>
          <dgm:chMax val="0"/>
          <dgm:chPref val="0"/>
        </dgm:presLayoutVars>
      </dgm:prSet>
      <dgm:spPr/>
    </dgm:pt>
    <dgm:pt modelId="{BE11722C-6C0F-42B1-85B4-F7ABA087213F}" type="pres">
      <dgm:prSet presAssocID="{D4C1999D-7859-46A7-95B3-F8EB6C4DA89A}" presName="sibTrans" presStyleCnt="0"/>
      <dgm:spPr/>
    </dgm:pt>
    <dgm:pt modelId="{CBE330C9-63D0-45EB-8DA0-A5B8B0963347}" type="pres">
      <dgm:prSet presAssocID="{CE6A596E-50A1-43C7-9F3C-46660028A641}" presName="compNode" presStyleCnt="0"/>
      <dgm:spPr/>
    </dgm:pt>
    <dgm:pt modelId="{FC499AAC-A432-4BC1-8C2C-1AB65D97CAE6}" type="pres">
      <dgm:prSet presAssocID="{CE6A596E-50A1-43C7-9F3C-46660028A641}" presName="bgRect" presStyleLbl="bgShp" presStyleIdx="1" presStyleCnt="4"/>
      <dgm:spPr/>
    </dgm:pt>
    <dgm:pt modelId="{5C959FBC-1A52-4332-BC29-DD9C3AC07D75}" type="pres">
      <dgm:prSet presAssocID="{CE6A596E-50A1-43C7-9F3C-46660028A64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070FF3A-8BB1-4FF0-AFB1-76EAE4A65E47}" type="pres">
      <dgm:prSet presAssocID="{CE6A596E-50A1-43C7-9F3C-46660028A641}" presName="spaceRect" presStyleCnt="0"/>
      <dgm:spPr/>
    </dgm:pt>
    <dgm:pt modelId="{415056C5-5356-4697-8A18-E0B5254B6DCB}" type="pres">
      <dgm:prSet presAssocID="{CE6A596E-50A1-43C7-9F3C-46660028A641}" presName="parTx" presStyleLbl="revTx" presStyleIdx="1" presStyleCnt="4">
        <dgm:presLayoutVars>
          <dgm:chMax val="0"/>
          <dgm:chPref val="0"/>
        </dgm:presLayoutVars>
      </dgm:prSet>
      <dgm:spPr/>
    </dgm:pt>
    <dgm:pt modelId="{49F7C269-8F8C-47F9-910D-04B56D039000}" type="pres">
      <dgm:prSet presAssocID="{B5D95299-1D72-49A5-8024-40957FE3BA41}" presName="sibTrans" presStyleCnt="0"/>
      <dgm:spPr/>
    </dgm:pt>
    <dgm:pt modelId="{AD764FFB-B784-41E3-B0DF-8B6156DCA858}" type="pres">
      <dgm:prSet presAssocID="{105E25F5-DD66-4D1C-8117-454CAAF104BB}" presName="compNode" presStyleCnt="0"/>
      <dgm:spPr/>
    </dgm:pt>
    <dgm:pt modelId="{E745E7C2-F3E4-493A-B97F-94100DDD0C57}" type="pres">
      <dgm:prSet presAssocID="{105E25F5-DD66-4D1C-8117-454CAAF104BB}" presName="bgRect" presStyleLbl="bgShp" presStyleIdx="2" presStyleCnt="4"/>
      <dgm:spPr/>
    </dgm:pt>
    <dgm:pt modelId="{09B8F902-BC93-451D-858A-2B451361A4A6}" type="pres">
      <dgm:prSet presAssocID="{105E25F5-DD66-4D1C-8117-454CAAF104B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BA95C7DA-D6C1-4447-B79D-04143FEF55E4}" type="pres">
      <dgm:prSet presAssocID="{105E25F5-DD66-4D1C-8117-454CAAF104BB}" presName="spaceRect" presStyleCnt="0"/>
      <dgm:spPr/>
    </dgm:pt>
    <dgm:pt modelId="{D1AE5720-7D10-422D-9AE5-91C667AC919A}" type="pres">
      <dgm:prSet presAssocID="{105E25F5-DD66-4D1C-8117-454CAAF104BB}" presName="parTx" presStyleLbl="revTx" presStyleIdx="2" presStyleCnt="4">
        <dgm:presLayoutVars>
          <dgm:chMax val="0"/>
          <dgm:chPref val="0"/>
        </dgm:presLayoutVars>
      </dgm:prSet>
      <dgm:spPr/>
    </dgm:pt>
    <dgm:pt modelId="{BCA817B1-E908-43D2-9152-FAACCC2BE74B}" type="pres">
      <dgm:prSet presAssocID="{65FC71AB-B1AB-4133-AF08-8879C7BA1072}" presName="sibTrans" presStyleCnt="0"/>
      <dgm:spPr/>
    </dgm:pt>
    <dgm:pt modelId="{73413C51-5C20-4FCA-9115-15D16CA855D5}" type="pres">
      <dgm:prSet presAssocID="{DA254B36-C10B-4110-85EE-0491A9D39DA5}" presName="compNode" presStyleCnt="0"/>
      <dgm:spPr/>
    </dgm:pt>
    <dgm:pt modelId="{50D41E10-DFF9-45BA-884F-A7EE8A1E934F}" type="pres">
      <dgm:prSet presAssocID="{DA254B36-C10B-4110-85EE-0491A9D39DA5}" presName="bgRect" presStyleLbl="bgShp" presStyleIdx="3" presStyleCnt="4" custLinFactNeighborX="764" custLinFactNeighborY="737"/>
      <dgm:spPr/>
    </dgm:pt>
    <dgm:pt modelId="{22C56D74-5E2A-4758-8229-D2BA1A57006B}" type="pres">
      <dgm:prSet presAssocID="{DA254B36-C10B-4110-85EE-0491A9D39DA5}"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385835-2B82-43FB-8B76-7462D68B88C1}" type="pres">
      <dgm:prSet presAssocID="{DA254B36-C10B-4110-85EE-0491A9D39DA5}" presName="spaceRect" presStyleCnt="0"/>
      <dgm:spPr/>
    </dgm:pt>
    <dgm:pt modelId="{F193BE7A-2148-4A37-AD97-D14FF60BD214}" type="pres">
      <dgm:prSet presAssocID="{DA254B36-C10B-4110-85EE-0491A9D39DA5}" presName="parTx" presStyleLbl="revTx" presStyleIdx="3" presStyleCnt="4">
        <dgm:presLayoutVars>
          <dgm:chMax val="0"/>
          <dgm:chPref val="0"/>
        </dgm:presLayoutVars>
      </dgm:prSet>
      <dgm:spPr/>
    </dgm:pt>
  </dgm:ptLst>
  <dgm:cxnLst>
    <dgm:cxn modelId="{846B5A2A-004A-4191-9DA2-4260AEBBF583}" type="presOf" srcId="{105E25F5-DD66-4D1C-8117-454CAAF104BB}" destId="{D1AE5720-7D10-422D-9AE5-91C667AC919A}" srcOrd="0" destOrd="0" presId="urn:microsoft.com/office/officeart/2018/2/layout/IconVerticalSolidList"/>
    <dgm:cxn modelId="{E9195038-14D3-4392-8B0F-C09DDFE00369}" srcId="{79265F73-654D-4815-8B01-C0E94D733454}" destId="{DA254B36-C10B-4110-85EE-0491A9D39DA5}" srcOrd="3" destOrd="0" parTransId="{D2457A14-2AA3-44BE-BADD-37BBCBD4519E}" sibTransId="{1558412C-1B92-4B2C-B834-3DDC3DA7EE00}"/>
    <dgm:cxn modelId="{496D7766-245B-4B3C-B938-96DB1DBDCFDD}" type="presOf" srcId="{79265F73-654D-4815-8B01-C0E94D733454}" destId="{78F299D4-4D53-44C3-8988-33C478CFB781}" srcOrd="0" destOrd="0" presId="urn:microsoft.com/office/officeart/2018/2/layout/IconVerticalSolidList"/>
    <dgm:cxn modelId="{A663E37F-59A7-4501-8478-4A7141DB367B}" srcId="{79265F73-654D-4815-8B01-C0E94D733454}" destId="{CE6A596E-50A1-43C7-9F3C-46660028A641}" srcOrd="1" destOrd="0" parTransId="{9C9B0994-2FE6-46AE-887C-8ED676E3EF0D}" sibTransId="{B5D95299-1D72-49A5-8024-40957FE3BA41}"/>
    <dgm:cxn modelId="{E438C690-E2BC-46B7-975C-CD8D65D7CA7D}" srcId="{79265F73-654D-4815-8B01-C0E94D733454}" destId="{105E25F5-DD66-4D1C-8117-454CAAF104BB}" srcOrd="2" destOrd="0" parTransId="{2B14FBB6-D331-4019-8372-B40CEA443814}" sibTransId="{65FC71AB-B1AB-4133-AF08-8879C7BA1072}"/>
    <dgm:cxn modelId="{25C9A1A4-95D9-4E41-9D1F-5C7AE9B37153}" srcId="{79265F73-654D-4815-8B01-C0E94D733454}" destId="{BE6C4121-E0AF-4D56-9639-895C1F75AB95}" srcOrd="0" destOrd="0" parTransId="{06253854-EC5E-4D00-90D6-2AC2E28590DA}" sibTransId="{D4C1999D-7859-46A7-95B3-F8EB6C4DA89A}"/>
    <dgm:cxn modelId="{41AAB2F5-37A2-4299-AA63-4F13774A564D}" type="presOf" srcId="{CE6A596E-50A1-43C7-9F3C-46660028A641}" destId="{415056C5-5356-4697-8A18-E0B5254B6DCB}" srcOrd="0" destOrd="0" presId="urn:microsoft.com/office/officeart/2018/2/layout/IconVerticalSolidList"/>
    <dgm:cxn modelId="{8E211DF9-8CD1-4576-B5FB-D21AB9E9E4A3}" type="presOf" srcId="{DA254B36-C10B-4110-85EE-0491A9D39DA5}" destId="{F193BE7A-2148-4A37-AD97-D14FF60BD214}" srcOrd="0" destOrd="0" presId="urn:microsoft.com/office/officeart/2018/2/layout/IconVerticalSolidList"/>
    <dgm:cxn modelId="{C2A6F4FA-FE70-4F88-9EAC-043FFB41474A}" type="presOf" srcId="{BE6C4121-E0AF-4D56-9639-895C1F75AB95}" destId="{E496AFA6-1658-448E-8C14-9DE87A146487}" srcOrd="0" destOrd="0" presId="urn:microsoft.com/office/officeart/2018/2/layout/IconVerticalSolidList"/>
    <dgm:cxn modelId="{3C74ACE2-AC18-4D5F-875F-A7F55A203554}" type="presParOf" srcId="{78F299D4-4D53-44C3-8988-33C478CFB781}" destId="{CA2F5021-A634-4EF0-83A5-BAFD4821E57C}" srcOrd="0" destOrd="0" presId="urn:microsoft.com/office/officeart/2018/2/layout/IconVerticalSolidList"/>
    <dgm:cxn modelId="{164F9170-F584-4081-9758-A5CF3E5C3144}" type="presParOf" srcId="{CA2F5021-A634-4EF0-83A5-BAFD4821E57C}" destId="{C80535A8-8BBA-4FFA-8C55-7D616345D1C5}" srcOrd="0" destOrd="0" presId="urn:microsoft.com/office/officeart/2018/2/layout/IconVerticalSolidList"/>
    <dgm:cxn modelId="{6D9F4880-A00C-422C-9682-1AF9A6206D85}" type="presParOf" srcId="{CA2F5021-A634-4EF0-83A5-BAFD4821E57C}" destId="{9EAC62C8-26E6-42F6-B0C1-54A1F7A18642}" srcOrd="1" destOrd="0" presId="urn:microsoft.com/office/officeart/2018/2/layout/IconVerticalSolidList"/>
    <dgm:cxn modelId="{ED5D7C56-FA07-4DDB-A45E-55086DEF96E8}" type="presParOf" srcId="{CA2F5021-A634-4EF0-83A5-BAFD4821E57C}" destId="{3CC7050A-7AEF-444C-AA8C-8E915B11DE04}" srcOrd="2" destOrd="0" presId="urn:microsoft.com/office/officeart/2018/2/layout/IconVerticalSolidList"/>
    <dgm:cxn modelId="{5F0CA46D-FE0A-4F59-B5EF-9E564FCA5DCB}" type="presParOf" srcId="{CA2F5021-A634-4EF0-83A5-BAFD4821E57C}" destId="{E496AFA6-1658-448E-8C14-9DE87A146487}" srcOrd="3" destOrd="0" presId="urn:microsoft.com/office/officeart/2018/2/layout/IconVerticalSolidList"/>
    <dgm:cxn modelId="{13F7B8CE-BC3C-45F8-B244-9ABC4F1446ED}" type="presParOf" srcId="{78F299D4-4D53-44C3-8988-33C478CFB781}" destId="{BE11722C-6C0F-42B1-85B4-F7ABA087213F}" srcOrd="1" destOrd="0" presId="urn:microsoft.com/office/officeart/2018/2/layout/IconVerticalSolidList"/>
    <dgm:cxn modelId="{633FC0E1-6A2B-48A4-9C16-28611B91BB91}" type="presParOf" srcId="{78F299D4-4D53-44C3-8988-33C478CFB781}" destId="{CBE330C9-63D0-45EB-8DA0-A5B8B0963347}" srcOrd="2" destOrd="0" presId="urn:microsoft.com/office/officeart/2018/2/layout/IconVerticalSolidList"/>
    <dgm:cxn modelId="{3B9174D4-863B-4BFF-8BB3-FAF29A922453}" type="presParOf" srcId="{CBE330C9-63D0-45EB-8DA0-A5B8B0963347}" destId="{FC499AAC-A432-4BC1-8C2C-1AB65D97CAE6}" srcOrd="0" destOrd="0" presId="urn:microsoft.com/office/officeart/2018/2/layout/IconVerticalSolidList"/>
    <dgm:cxn modelId="{C444622A-850B-4D0F-BC4E-0A797759D1CB}" type="presParOf" srcId="{CBE330C9-63D0-45EB-8DA0-A5B8B0963347}" destId="{5C959FBC-1A52-4332-BC29-DD9C3AC07D75}" srcOrd="1" destOrd="0" presId="urn:microsoft.com/office/officeart/2018/2/layout/IconVerticalSolidList"/>
    <dgm:cxn modelId="{AA5CE1B2-8D1E-42A2-87CB-0C18BA7C614C}" type="presParOf" srcId="{CBE330C9-63D0-45EB-8DA0-A5B8B0963347}" destId="{1070FF3A-8BB1-4FF0-AFB1-76EAE4A65E47}" srcOrd="2" destOrd="0" presId="urn:microsoft.com/office/officeart/2018/2/layout/IconVerticalSolidList"/>
    <dgm:cxn modelId="{4C611686-2903-4DF4-8271-4E59EE77D4F3}" type="presParOf" srcId="{CBE330C9-63D0-45EB-8DA0-A5B8B0963347}" destId="{415056C5-5356-4697-8A18-E0B5254B6DCB}" srcOrd="3" destOrd="0" presId="urn:microsoft.com/office/officeart/2018/2/layout/IconVerticalSolidList"/>
    <dgm:cxn modelId="{95C13548-F9D3-4E6A-86C8-EB61BA65B5B3}" type="presParOf" srcId="{78F299D4-4D53-44C3-8988-33C478CFB781}" destId="{49F7C269-8F8C-47F9-910D-04B56D039000}" srcOrd="3" destOrd="0" presId="urn:microsoft.com/office/officeart/2018/2/layout/IconVerticalSolidList"/>
    <dgm:cxn modelId="{F94508CA-2368-44F9-B2A1-A737948F504A}" type="presParOf" srcId="{78F299D4-4D53-44C3-8988-33C478CFB781}" destId="{AD764FFB-B784-41E3-B0DF-8B6156DCA858}" srcOrd="4" destOrd="0" presId="urn:microsoft.com/office/officeart/2018/2/layout/IconVerticalSolidList"/>
    <dgm:cxn modelId="{7C800CE4-4F13-4DE2-82A7-0AC72395DFF3}" type="presParOf" srcId="{AD764FFB-B784-41E3-B0DF-8B6156DCA858}" destId="{E745E7C2-F3E4-493A-B97F-94100DDD0C57}" srcOrd="0" destOrd="0" presId="urn:microsoft.com/office/officeart/2018/2/layout/IconVerticalSolidList"/>
    <dgm:cxn modelId="{FDC2C8A5-4CF8-448F-ABA7-D7A8BBD772EA}" type="presParOf" srcId="{AD764FFB-B784-41E3-B0DF-8B6156DCA858}" destId="{09B8F902-BC93-451D-858A-2B451361A4A6}" srcOrd="1" destOrd="0" presId="urn:microsoft.com/office/officeart/2018/2/layout/IconVerticalSolidList"/>
    <dgm:cxn modelId="{80F4F938-FC53-4348-BEA6-B0030AEC280D}" type="presParOf" srcId="{AD764FFB-B784-41E3-B0DF-8B6156DCA858}" destId="{BA95C7DA-D6C1-4447-B79D-04143FEF55E4}" srcOrd="2" destOrd="0" presId="urn:microsoft.com/office/officeart/2018/2/layout/IconVerticalSolidList"/>
    <dgm:cxn modelId="{A654E362-3094-4CAA-A9CC-89890EBA8D3E}" type="presParOf" srcId="{AD764FFB-B784-41E3-B0DF-8B6156DCA858}" destId="{D1AE5720-7D10-422D-9AE5-91C667AC919A}" srcOrd="3" destOrd="0" presId="urn:microsoft.com/office/officeart/2018/2/layout/IconVerticalSolidList"/>
    <dgm:cxn modelId="{C12D7E07-7997-40F0-AA5A-E57F5DDEA140}" type="presParOf" srcId="{78F299D4-4D53-44C3-8988-33C478CFB781}" destId="{BCA817B1-E908-43D2-9152-FAACCC2BE74B}" srcOrd="5" destOrd="0" presId="urn:microsoft.com/office/officeart/2018/2/layout/IconVerticalSolidList"/>
    <dgm:cxn modelId="{8C812160-BEFF-42A1-BFD7-CD10AEEEF8A9}" type="presParOf" srcId="{78F299D4-4D53-44C3-8988-33C478CFB781}" destId="{73413C51-5C20-4FCA-9115-15D16CA855D5}" srcOrd="6" destOrd="0" presId="urn:microsoft.com/office/officeart/2018/2/layout/IconVerticalSolidList"/>
    <dgm:cxn modelId="{A4B6D721-B171-4BF8-BCA1-F4DAF2356AE8}" type="presParOf" srcId="{73413C51-5C20-4FCA-9115-15D16CA855D5}" destId="{50D41E10-DFF9-45BA-884F-A7EE8A1E934F}" srcOrd="0" destOrd="0" presId="urn:microsoft.com/office/officeart/2018/2/layout/IconVerticalSolidList"/>
    <dgm:cxn modelId="{0EDFCBBC-6F48-4D43-A222-2A1A67EAA76F}" type="presParOf" srcId="{73413C51-5C20-4FCA-9115-15D16CA855D5}" destId="{22C56D74-5E2A-4758-8229-D2BA1A57006B}" srcOrd="1" destOrd="0" presId="urn:microsoft.com/office/officeart/2018/2/layout/IconVerticalSolidList"/>
    <dgm:cxn modelId="{406BA346-A727-46AD-AA94-9A5DCD5C5FC3}" type="presParOf" srcId="{73413C51-5C20-4FCA-9115-15D16CA855D5}" destId="{66385835-2B82-43FB-8B76-7462D68B88C1}" srcOrd="2" destOrd="0" presId="urn:microsoft.com/office/officeart/2018/2/layout/IconVerticalSolidList"/>
    <dgm:cxn modelId="{3D1D6C19-4C4B-4946-A783-ACB2B710691B}" type="presParOf" srcId="{73413C51-5C20-4FCA-9115-15D16CA855D5}" destId="{F193BE7A-2148-4A37-AD97-D14FF60BD21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20E408-978F-4799-846C-E5EC2C8A99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5E7D15A-7A3D-4989-9CDF-6B3FA8DD8B26}">
      <dgm:prSet/>
      <dgm:spPr/>
      <dgm:t>
        <a:bodyPr/>
        <a:lstStyle/>
        <a:p>
          <a:r>
            <a:rPr lang="en-US"/>
            <a:t>For the bottom 95%, wages are 93% of all income--how did </a:t>
          </a:r>
          <a:r>
            <a:rPr lang="en-US" u="sng"/>
            <a:t>sector and occupational changes affect </a:t>
          </a:r>
          <a:r>
            <a:rPr lang="en-US"/>
            <a:t>wages. </a:t>
          </a:r>
        </a:p>
      </dgm:t>
    </dgm:pt>
    <dgm:pt modelId="{591DA0C4-A706-4B50-8C56-636655DEDF6F}" type="parTrans" cxnId="{1A037275-2F19-4969-B93A-63A8EE6D6C3C}">
      <dgm:prSet/>
      <dgm:spPr/>
      <dgm:t>
        <a:bodyPr/>
        <a:lstStyle/>
        <a:p>
          <a:endParaRPr lang="en-US"/>
        </a:p>
      </dgm:t>
    </dgm:pt>
    <dgm:pt modelId="{E826B8F0-C3E6-4683-8924-A34569C9B7D5}" type="sibTrans" cxnId="{1A037275-2F19-4969-B93A-63A8EE6D6C3C}">
      <dgm:prSet/>
      <dgm:spPr/>
      <dgm:t>
        <a:bodyPr/>
        <a:lstStyle/>
        <a:p>
          <a:endParaRPr lang="en-US"/>
        </a:p>
      </dgm:t>
    </dgm:pt>
    <dgm:pt modelId="{91662B9A-84FE-4314-8200-CEAACED7E5CC}">
      <dgm:prSet/>
      <dgm:spPr/>
      <dgm:t>
        <a:bodyPr/>
        <a:lstStyle/>
        <a:p>
          <a:r>
            <a:rPr lang="en-US" dirty="0"/>
            <a:t>Consider the </a:t>
          </a:r>
          <a:r>
            <a:rPr lang="en-US" u="sng" dirty="0"/>
            <a:t>policy developments</a:t>
          </a:r>
          <a:r>
            <a:rPr lang="en-US" dirty="0"/>
            <a:t> (both action and inaction) that influenced particular forms of economic change.</a:t>
          </a:r>
        </a:p>
      </dgm:t>
    </dgm:pt>
    <dgm:pt modelId="{5D7463D5-5DDF-494F-923F-2C4897EAECE6}" type="parTrans" cxnId="{E974298C-8A1A-4D45-A980-C9AEED073B97}">
      <dgm:prSet/>
      <dgm:spPr/>
      <dgm:t>
        <a:bodyPr/>
        <a:lstStyle/>
        <a:p>
          <a:endParaRPr lang="en-US"/>
        </a:p>
      </dgm:t>
    </dgm:pt>
    <dgm:pt modelId="{795A3308-2CE2-49AB-AD63-1CEC9250BD03}" type="sibTrans" cxnId="{E974298C-8A1A-4D45-A980-C9AEED073B97}">
      <dgm:prSet/>
      <dgm:spPr/>
      <dgm:t>
        <a:bodyPr/>
        <a:lstStyle/>
        <a:p>
          <a:endParaRPr lang="en-US"/>
        </a:p>
      </dgm:t>
    </dgm:pt>
    <dgm:pt modelId="{60DD0BF6-A983-410B-BE03-AA315A534CA1}">
      <dgm:prSet/>
      <dgm:spPr/>
      <dgm:t>
        <a:bodyPr/>
        <a:lstStyle/>
        <a:p>
          <a:r>
            <a:rPr lang="en-US" dirty="0"/>
            <a:t>Consider how policy choices might have affected key measures of income inequality.</a:t>
          </a:r>
        </a:p>
      </dgm:t>
    </dgm:pt>
    <dgm:pt modelId="{1A3A2F50-9DD3-43A3-93F5-C2423302AB7E}" type="parTrans" cxnId="{02C2AF21-CE2D-4110-90E2-020294A2A714}">
      <dgm:prSet/>
      <dgm:spPr/>
      <dgm:t>
        <a:bodyPr/>
        <a:lstStyle/>
        <a:p>
          <a:endParaRPr lang="en-US"/>
        </a:p>
      </dgm:t>
    </dgm:pt>
    <dgm:pt modelId="{E31D2BF2-13A5-49AF-B5F0-0DC399D1E6AB}" type="sibTrans" cxnId="{02C2AF21-CE2D-4110-90E2-020294A2A714}">
      <dgm:prSet/>
      <dgm:spPr/>
      <dgm:t>
        <a:bodyPr/>
        <a:lstStyle/>
        <a:p>
          <a:endParaRPr lang="en-US"/>
        </a:p>
      </dgm:t>
    </dgm:pt>
    <dgm:pt modelId="{2ED5BB82-4D19-4CF5-80F3-864248F1ED15}" type="pres">
      <dgm:prSet presAssocID="{FC20E408-978F-4799-846C-E5EC2C8A99A1}" presName="linear" presStyleCnt="0">
        <dgm:presLayoutVars>
          <dgm:animLvl val="lvl"/>
          <dgm:resizeHandles val="exact"/>
        </dgm:presLayoutVars>
      </dgm:prSet>
      <dgm:spPr/>
    </dgm:pt>
    <dgm:pt modelId="{3809149D-8697-4860-9CAB-4DA7137C5FC2}" type="pres">
      <dgm:prSet presAssocID="{45E7D15A-7A3D-4989-9CDF-6B3FA8DD8B26}" presName="parentText" presStyleLbl="node1" presStyleIdx="0" presStyleCnt="3">
        <dgm:presLayoutVars>
          <dgm:chMax val="0"/>
          <dgm:bulletEnabled val="1"/>
        </dgm:presLayoutVars>
      </dgm:prSet>
      <dgm:spPr/>
    </dgm:pt>
    <dgm:pt modelId="{1F4D2CED-7111-4740-BBEA-DE8A9DAF0B26}" type="pres">
      <dgm:prSet presAssocID="{E826B8F0-C3E6-4683-8924-A34569C9B7D5}" presName="spacer" presStyleCnt="0"/>
      <dgm:spPr/>
    </dgm:pt>
    <dgm:pt modelId="{61153D8E-6A82-4293-88A0-010D97E29B8A}" type="pres">
      <dgm:prSet presAssocID="{91662B9A-84FE-4314-8200-CEAACED7E5CC}" presName="parentText" presStyleLbl="node1" presStyleIdx="1" presStyleCnt="3">
        <dgm:presLayoutVars>
          <dgm:chMax val="0"/>
          <dgm:bulletEnabled val="1"/>
        </dgm:presLayoutVars>
      </dgm:prSet>
      <dgm:spPr/>
    </dgm:pt>
    <dgm:pt modelId="{3EFF0CD4-A512-4ABB-B31D-57FD66998ADD}" type="pres">
      <dgm:prSet presAssocID="{795A3308-2CE2-49AB-AD63-1CEC9250BD03}" presName="spacer" presStyleCnt="0"/>
      <dgm:spPr/>
    </dgm:pt>
    <dgm:pt modelId="{7AFE05ED-F5DA-4ED3-8095-E8FFF319412C}" type="pres">
      <dgm:prSet presAssocID="{60DD0BF6-A983-410B-BE03-AA315A534CA1}" presName="parentText" presStyleLbl="node1" presStyleIdx="2" presStyleCnt="3">
        <dgm:presLayoutVars>
          <dgm:chMax val="0"/>
          <dgm:bulletEnabled val="1"/>
        </dgm:presLayoutVars>
      </dgm:prSet>
      <dgm:spPr/>
    </dgm:pt>
  </dgm:ptLst>
  <dgm:cxnLst>
    <dgm:cxn modelId="{02C2AF21-CE2D-4110-90E2-020294A2A714}" srcId="{FC20E408-978F-4799-846C-E5EC2C8A99A1}" destId="{60DD0BF6-A983-410B-BE03-AA315A534CA1}" srcOrd="2" destOrd="0" parTransId="{1A3A2F50-9DD3-43A3-93F5-C2423302AB7E}" sibTransId="{E31D2BF2-13A5-49AF-B5F0-0DC399D1E6AB}"/>
    <dgm:cxn modelId="{77C4E827-F7DA-400B-ADF7-32FDD43FD8C0}" type="presOf" srcId="{45E7D15A-7A3D-4989-9CDF-6B3FA8DD8B26}" destId="{3809149D-8697-4860-9CAB-4DA7137C5FC2}" srcOrd="0" destOrd="0" presId="urn:microsoft.com/office/officeart/2005/8/layout/vList2"/>
    <dgm:cxn modelId="{84A61E67-4BBB-4420-A597-6EB55548D6A1}" type="presOf" srcId="{60DD0BF6-A983-410B-BE03-AA315A534CA1}" destId="{7AFE05ED-F5DA-4ED3-8095-E8FFF319412C}" srcOrd="0" destOrd="0" presId="urn:microsoft.com/office/officeart/2005/8/layout/vList2"/>
    <dgm:cxn modelId="{C56A4653-E16B-4AF1-807B-C147098772D5}" type="presOf" srcId="{FC20E408-978F-4799-846C-E5EC2C8A99A1}" destId="{2ED5BB82-4D19-4CF5-80F3-864248F1ED15}" srcOrd="0" destOrd="0" presId="urn:microsoft.com/office/officeart/2005/8/layout/vList2"/>
    <dgm:cxn modelId="{1A037275-2F19-4969-B93A-63A8EE6D6C3C}" srcId="{FC20E408-978F-4799-846C-E5EC2C8A99A1}" destId="{45E7D15A-7A3D-4989-9CDF-6B3FA8DD8B26}" srcOrd="0" destOrd="0" parTransId="{591DA0C4-A706-4B50-8C56-636655DEDF6F}" sibTransId="{E826B8F0-C3E6-4683-8924-A34569C9B7D5}"/>
    <dgm:cxn modelId="{E974298C-8A1A-4D45-A980-C9AEED073B97}" srcId="{FC20E408-978F-4799-846C-E5EC2C8A99A1}" destId="{91662B9A-84FE-4314-8200-CEAACED7E5CC}" srcOrd="1" destOrd="0" parTransId="{5D7463D5-5DDF-494F-923F-2C4897EAECE6}" sibTransId="{795A3308-2CE2-49AB-AD63-1CEC9250BD03}"/>
    <dgm:cxn modelId="{4B7B0A92-D414-4423-87F7-5352C36FC1C8}" type="presOf" srcId="{91662B9A-84FE-4314-8200-CEAACED7E5CC}" destId="{61153D8E-6A82-4293-88A0-010D97E29B8A}" srcOrd="0" destOrd="0" presId="urn:microsoft.com/office/officeart/2005/8/layout/vList2"/>
    <dgm:cxn modelId="{273381E0-00EB-4D6B-8E03-1DD56DFE7628}" type="presParOf" srcId="{2ED5BB82-4D19-4CF5-80F3-864248F1ED15}" destId="{3809149D-8697-4860-9CAB-4DA7137C5FC2}" srcOrd="0" destOrd="0" presId="urn:microsoft.com/office/officeart/2005/8/layout/vList2"/>
    <dgm:cxn modelId="{A194DFD1-8575-4BBF-BECE-8CE5C1E9B84D}" type="presParOf" srcId="{2ED5BB82-4D19-4CF5-80F3-864248F1ED15}" destId="{1F4D2CED-7111-4740-BBEA-DE8A9DAF0B26}" srcOrd="1" destOrd="0" presId="urn:microsoft.com/office/officeart/2005/8/layout/vList2"/>
    <dgm:cxn modelId="{C4618DF3-B1CC-4D90-9333-285441B7A833}" type="presParOf" srcId="{2ED5BB82-4D19-4CF5-80F3-864248F1ED15}" destId="{61153D8E-6A82-4293-88A0-010D97E29B8A}" srcOrd="2" destOrd="0" presId="urn:microsoft.com/office/officeart/2005/8/layout/vList2"/>
    <dgm:cxn modelId="{45372DF0-36D3-46B7-8495-D1F4C912F6EF}" type="presParOf" srcId="{2ED5BB82-4D19-4CF5-80F3-864248F1ED15}" destId="{3EFF0CD4-A512-4ABB-B31D-57FD66998ADD}" srcOrd="3" destOrd="0" presId="urn:microsoft.com/office/officeart/2005/8/layout/vList2"/>
    <dgm:cxn modelId="{CE36F57E-A105-4B4B-8D66-715C470B0109}" type="presParOf" srcId="{2ED5BB82-4D19-4CF5-80F3-864248F1ED15}" destId="{7AFE05ED-F5DA-4ED3-8095-E8FFF319412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920BF-E6AF-4BCC-A223-C08ABBFF4F4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0A19A0F-E796-4B37-A75E-EAAEE76A30E3}">
      <dgm:prSet/>
      <dgm:spPr/>
      <dgm:t>
        <a:bodyPr/>
        <a:lstStyle/>
        <a:p>
          <a:r>
            <a:rPr lang="en-US"/>
            <a:t>Financial deregulation</a:t>
          </a:r>
        </a:p>
      </dgm:t>
    </dgm:pt>
    <dgm:pt modelId="{CB79A708-A5F9-4CD1-ACF8-BAC10ECE6683}" type="parTrans" cxnId="{6AC88EC5-86C2-4F15-A79C-32B3A589FE17}">
      <dgm:prSet/>
      <dgm:spPr/>
      <dgm:t>
        <a:bodyPr/>
        <a:lstStyle/>
        <a:p>
          <a:endParaRPr lang="en-US"/>
        </a:p>
      </dgm:t>
    </dgm:pt>
    <dgm:pt modelId="{A708A619-FE12-4C36-A985-2FC0C6C2D7A6}" type="sibTrans" cxnId="{6AC88EC5-86C2-4F15-A79C-32B3A589FE17}">
      <dgm:prSet/>
      <dgm:spPr/>
      <dgm:t>
        <a:bodyPr/>
        <a:lstStyle/>
        <a:p>
          <a:endParaRPr lang="en-US"/>
        </a:p>
      </dgm:t>
    </dgm:pt>
    <dgm:pt modelId="{6ADFF95D-D072-4C1D-9D3E-CC0FEE685638}">
      <dgm:prSet/>
      <dgm:spPr/>
      <dgm:t>
        <a:bodyPr/>
        <a:lstStyle/>
        <a:p>
          <a:r>
            <a:rPr lang="en-US"/>
            <a:t>Globalization, increased foreign investment, not regulating trade </a:t>
          </a:r>
        </a:p>
      </dgm:t>
    </dgm:pt>
    <dgm:pt modelId="{837BDC54-B917-4B94-A8C7-3DEA2668C4B6}" type="parTrans" cxnId="{DE015744-069F-4BDD-84E8-3942F93D5F17}">
      <dgm:prSet/>
      <dgm:spPr/>
      <dgm:t>
        <a:bodyPr/>
        <a:lstStyle/>
        <a:p>
          <a:endParaRPr lang="en-US"/>
        </a:p>
      </dgm:t>
    </dgm:pt>
    <dgm:pt modelId="{88689A66-FF6C-4DB1-8312-383909A8AE72}" type="sibTrans" cxnId="{DE015744-069F-4BDD-84E8-3942F93D5F17}">
      <dgm:prSet/>
      <dgm:spPr/>
      <dgm:t>
        <a:bodyPr/>
        <a:lstStyle/>
        <a:p>
          <a:endParaRPr lang="en-US"/>
        </a:p>
      </dgm:t>
    </dgm:pt>
    <dgm:pt modelId="{8FAC0823-00A4-48CB-9A36-6C3079DA21FA}">
      <dgm:prSet/>
      <dgm:spPr/>
      <dgm:t>
        <a:bodyPr/>
        <a:lstStyle/>
        <a:p>
          <a:r>
            <a:rPr lang="en-US"/>
            <a:t>Letting barriers to unionization remain </a:t>
          </a:r>
        </a:p>
      </dgm:t>
    </dgm:pt>
    <dgm:pt modelId="{EF380F50-983B-4019-968E-D13B359E54FB}" type="parTrans" cxnId="{09C8901C-35F8-45B7-A67C-D290F70C1806}">
      <dgm:prSet/>
      <dgm:spPr/>
      <dgm:t>
        <a:bodyPr/>
        <a:lstStyle/>
        <a:p>
          <a:endParaRPr lang="en-US"/>
        </a:p>
      </dgm:t>
    </dgm:pt>
    <dgm:pt modelId="{02ECE3D3-CFAA-4FA6-97E7-DE4ECFB4ECFC}" type="sibTrans" cxnId="{09C8901C-35F8-45B7-A67C-D290F70C1806}">
      <dgm:prSet/>
      <dgm:spPr/>
      <dgm:t>
        <a:bodyPr/>
        <a:lstStyle/>
        <a:p>
          <a:endParaRPr lang="en-US"/>
        </a:p>
      </dgm:t>
    </dgm:pt>
    <dgm:pt modelId="{62C13F6F-2116-4E20-832A-AA6430428AD0}">
      <dgm:prSet/>
      <dgm:spPr/>
      <dgm:t>
        <a:bodyPr/>
        <a:lstStyle/>
        <a:p>
          <a:r>
            <a:rPr lang="en-US"/>
            <a:t>“Policy drift” in not responding to “fissuring” of the workplace</a:t>
          </a:r>
        </a:p>
      </dgm:t>
    </dgm:pt>
    <dgm:pt modelId="{ADDCA59D-5A2B-4E11-B647-97C1E615E1AD}" type="parTrans" cxnId="{58C839A5-A5B6-44DE-9ABE-C981954E6CA7}">
      <dgm:prSet/>
      <dgm:spPr/>
      <dgm:t>
        <a:bodyPr/>
        <a:lstStyle/>
        <a:p>
          <a:endParaRPr lang="en-US"/>
        </a:p>
      </dgm:t>
    </dgm:pt>
    <dgm:pt modelId="{01B1C309-5A6B-4CDC-BAE7-5862C9E79AF7}" type="sibTrans" cxnId="{58C839A5-A5B6-44DE-9ABE-C981954E6CA7}">
      <dgm:prSet/>
      <dgm:spPr/>
      <dgm:t>
        <a:bodyPr/>
        <a:lstStyle/>
        <a:p>
          <a:endParaRPr lang="en-US"/>
        </a:p>
      </dgm:t>
    </dgm:pt>
    <dgm:pt modelId="{579E3EE2-CEF7-44EE-9EA8-F73D6A07135A}">
      <dgm:prSet/>
      <dgm:spPr/>
      <dgm:t>
        <a:bodyPr/>
        <a:lstStyle/>
        <a:p>
          <a:r>
            <a:rPr lang="en-US"/>
            <a:t>Allowing the minimum wage to falter</a:t>
          </a:r>
        </a:p>
      </dgm:t>
    </dgm:pt>
    <dgm:pt modelId="{038FF643-CA0E-4CF5-8BE8-CDA1ACFCCBEE}" type="parTrans" cxnId="{38E5DE9B-C038-4AAA-8E82-294CCAB376F2}">
      <dgm:prSet/>
      <dgm:spPr/>
      <dgm:t>
        <a:bodyPr/>
        <a:lstStyle/>
        <a:p>
          <a:endParaRPr lang="en-US"/>
        </a:p>
      </dgm:t>
    </dgm:pt>
    <dgm:pt modelId="{7E202A0B-9A37-4966-8D72-33305BC98123}" type="sibTrans" cxnId="{38E5DE9B-C038-4AAA-8E82-294CCAB376F2}">
      <dgm:prSet/>
      <dgm:spPr/>
      <dgm:t>
        <a:bodyPr/>
        <a:lstStyle/>
        <a:p>
          <a:endParaRPr lang="en-US"/>
        </a:p>
      </dgm:t>
    </dgm:pt>
    <dgm:pt modelId="{6E33A2C0-6420-4979-9721-8D99DB7F2F42}">
      <dgm:prSet/>
      <dgm:spPr/>
      <dgm:t>
        <a:bodyPr/>
        <a:lstStyle/>
        <a:p>
          <a:r>
            <a:rPr lang="en-US"/>
            <a:t>Fostering economic competition among states </a:t>
          </a:r>
        </a:p>
      </dgm:t>
    </dgm:pt>
    <dgm:pt modelId="{C36A54D8-4E7E-49ED-8437-2B9121B30FBE}" type="parTrans" cxnId="{941C73C0-3AC3-431F-B314-DBFCBA4877B3}">
      <dgm:prSet/>
      <dgm:spPr/>
      <dgm:t>
        <a:bodyPr/>
        <a:lstStyle/>
        <a:p>
          <a:endParaRPr lang="en-US"/>
        </a:p>
      </dgm:t>
    </dgm:pt>
    <dgm:pt modelId="{28EA379E-8CFA-4201-BDF1-3F50A4AC5582}" type="sibTrans" cxnId="{941C73C0-3AC3-431F-B314-DBFCBA4877B3}">
      <dgm:prSet/>
      <dgm:spPr/>
      <dgm:t>
        <a:bodyPr/>
        <a:lstStyle/>
        <a:p>
          <a:endParaRPr lang="en-US"/>
        </a:p>
      </dgm:t>
    </dgm:pt>
    <dgm:pt modelId="{4CA02201-1A3D-4D28-84E3-6D33CB53B799}" type="pres">
      <dgm:prSet presAssocID="{A84920BF-E6AF-4BCC-A223-C08ABBFF4F41}" presName="linear" presStyleCnt="0">
        <dgm:presLayoutVars>
          <dgm:animLvl val="lvl"/>
          <dgm:resizeHandles val="exact"/>
        </dgm:presLayoutVars>
      </dgm:prSet>
      <dgm:spPr/>
    </dgm:pt>
    <dgm:pt modelId="{8D83B00E-11FA-403D-A271-A19866961716}" type="pres">
      <dgm:prSet presAssocID="{20A19A0F-E796-4B37-A75E-EAAEE76A30E3}" presName="parentText" presStyleLbl="node1" presStyleIdx="0" presStyleCnt="6">
        <dgm:presLayoutVars>
          <dgm:chMax val="0"/>
          <dgm:bulletEnabled val="1"/>
        </dgm:presLayoutVars>
      </dgm:prSet>
      <dgm:spPr/>
    </dgm:pt>
    <dgm:pt modelId="{971D78DA-5DCC-4194-A903-9A5CD98612B8}" type="pres">
      <dgm:prSet presAssocID="{A708A619-FE12-4C36-A985-2FC0C6C2D7A6}" presName="spacer" presStyleCnt="0"/>
      <dgm:spPr/>
    </dgm:pt>
    <dgm:pt modelId="{AF9C89ED-819A-473E-BA1D-E3D3E95B6B40}" type="pres">
      <dgm:prSet presAssocID="{6ADFF95D-D072-4C1D-9D3E-CC0FEE685638}" presName="parentText" presStyleLbl="node1" presStyleIdx="1" presStyleCnt="6">
        <dgm:presLayoutVars>
          <dgm:chMax val="0"/>
          <dgm:bulletEnabled val="1"/>
        </dgm:presLayoutVars>
      </dgm:prSet>
      <dgm:spPr/>
    </dgm:pt>
    <dgm:pt modelId="{B9859FDC-07E2-4115-AF58-8E74A8BB2CE4}" type="pres">
      <dgm:prSet presAssocID="{88689A66-FF6C-4DB1-8312-383909A8AE72}" presName="spacer" presStyleCnt="0"/>
      <dgm:spPr/>
    </dgm:pt>
    <dgm:pt modelId="{5D79F6F3-68D8-4FCB-A975-F85BDB0FD504}" type="pres">
      <dgm:prSet presAssocID="{8FAC0823-00A4-48CB-9A36-6C3079DA21FA}" presName="parentText" presStyleLbl="node1" presStyleIdx="2" presStyleCnt="6">
        <dgm:presLayoutVars>
          <dgm:chMax val="0"/>
          <dgm:bulletEnabled val="1"/>
        </dgm:presLayoutVars>
      </dgm:prSet>
      <dgm:spPr/>
    </dgm:pt>
    <dgm:pt modelId="{1B0F57E5-418E-44A1-9D5B-BB67A19026E0}" type="pres">
      <dgm:prSet presAssocID="{02ECE3D3-CFAA-4FA6-97E7-DE4ECFB4ECFC}" presName="spacer" presStyleCnt="0"/>
      <dgm:spPr/>
    </dgm:pt>
    <dgm:pt modelId="{55A75BDA-413E-4AB6-B308-9F68A36E0B56}" type="pres">
      <dgm:prSet presAssocID="{62C13F6F-2116-4E20-832A-AA6430428AD0}" presName="parentText" presStyleLbl="node1" presStyleIdx="3" presStyleCnt="6">
        <dgm:presLayoutVars>
          <dgm:chMax val="0"/>
          <dgm:bulletEnabled val="1"/>
        </dgm:presLayoutVars>
      </dgm:prSet>
      <dgm:spPr/>
    </dgm:pt>
    <dgm:pt modelId="{4115AB9A-31CC-4CE3-A065-7E6BA6A02F6E}" type="pres">
      <dgm:prSet presAssocID="{01B1C309-5A6B-4CDC-BAE7-5862C9E79AF7}" presName="spacer" presStyleCnt="0"/>
      <dgm:spPr/>
    </dgm:pt>
    <dgm:pt modelId="{DBDA5C77-C01A-4503-BA11-6C6B282CCE69}" type="pres">
      <dgm:prSet presAssocID="{579E3EE2-CEF7-44EE-9EA8-F73D6A07135A}" presName="parentText" presStyleLbl="node1" presStyleIdx="4" presStyleCnt="6">
        <dgm:presLayoutVars>
          <dgm:chMax val="0"/>
          <dgm:bulletEnabled val="1"/>
        </dgm:presLayoutVars>
      </dgm:prSet>
      <dgm:spPr/>
    </dgm:pt>
    <dgm:pt modelId="{073E8419-8C45-4FD1-98DD-EC1C3CE65265}" type="pres">
      <dgm:prSet presAssocID="{7E202A0B-9A37-4966-8D72-33305BC98123}" presName="spacer" presStyleCnt="0"/>
      <dgm:spPr/>
    </dgm:pt>
    <dgm:pt modelId="{215AC6C0-DF7E-476C-A6E1-9079B846F047}" type="pres">
      <dgm:prSet presAssocID="{6E33A2C0-6420-4979-9721-8D99DB7F2F42}" presName="parentText" presStyleLbl="node1" presStyleIdx="5" presStyleCnt="6">
        <dgm:presLayoutVars>
          <dgm:chMax val="0"/>
          <dgm:bulletEnabled val="1"/>
        </dgm:presLayoutVars>
      </dgm:prSet>
      <dgm:spPr/>
    </dgm:pt>
  </dgm:ptLst>
  <dgm:cxnLst>
    <dgm:cxn modelId="{FCC8F801-E7F9-47B2-BD54-12CA6BE14CB8}" type="presOf" srcId="{A84920BF-E6AF-4BCC-A223-C08ABBFF4F41}" destId="{4CA02201-1A3D-4D28-84E3-6D33CB53B799}" srcOrd="0" destOrd="0" presId="urn:microsoft.com/office/officeart/2005/8/layout/vList2"/>
    <dgm:cxn modelId="{09C8901C-35F8-45B7-A67C-D290F70C1806}" srcId="{A84920BF-E6AF-4BCC-A223-C08ABBFF4F41}" destId="{8FAC0823-00A4-48CB-9A36-6C3079DA21FA}" srcOrd="2" destOrd="0" parTransId="{EF380F50-983B-4019-968E-D13B359E54FB}" sibTransId="{02ECE3D3-CFAA-4FA6-97E7-DE4ECFB4ECFC}"/>
    <dgm:cxn modelId="{FA599C5D-703F-4EF2-87B9-F49EA1D76871}" type="presOf" srcId="{579E3EE2-CEF7-44EE-9EA8-F73D6A07135A}" destId="{DBDA5C77-C01A-4503-BA11-6C6B282CCE69}" srcOrd="0" destOrd="0" presId="urn:microsoft.com/office/officeart/2005/8/layout/vList2"/>
    <dgm:cxn modelId="{DE015744-069F-4BDD-84E8-3942F93D5F17}" srcId="{A84920BF-E6AF-4BCC-A223-C08ABBFF4F41}" destId="{6ADFF95D-D072-4C1D-9D3E-CC0FEE685638}" srcOrd="1" destOrd="0" parTransId="{837BDC54-B917-4B94-A8C7-3DEA2668C4B6}" sibTransId="{88689A66-FF6C-4DB1-8312-383909A8AE72}"/>
    <dgm:cxn modelId="{D90BD16B-A7B6-4B19-B6F9-8F5DFAFA90A0}" type="presOf" srcId="{6ADFF95D-D072-4C1D-9D3E-CC0FEE685638}" destId="{AF9C89ED-819A-473E-BA1D-E3D3E95B6B40}" srcOrd="0" destOrd="0" presId="urn:microsoft.com/office/officeart/2005/8/layout/vList2"/>
    <dgm:cxn modelId="{3258B54D-36E6-4E8B-9814-585C77D7626A}" type="presOf" srcId="{8FAC0823-00A4-48CB-9A36-6C3079DA21FA}" destId="{5D79F6F3-68D8-4FCB-A975-F85BDB0FD504}" srcOrd="0" destOrd="0" presId="urn:microsoft.com/office/officeart/2005/8/layout/vList2"/>
    <dgm:cxn modelId="{8CB2A758-D438-4246-A537-A2546B4EE7AF}" type="presOf" srcId="{62C13F6F-2116-4E20-832A-AA6430428AD0}" destId="{55A75BDA-413E-4AB6-B308-9F68A36E0B56}" srcOrd="0" destOrd="0" presId="urn:microsoft.com/office/officeart/2005/8/layout/vList2"/>
    <dgm:cxn modelId="{D055F399-F1ED-4CA8-8AD1-5035FBE5B464}" type="presOf" srcId="{20A19A0F-E796-4B37-A75E-EAAEE76A30E3}" destId="{8D83B00E-11FA-403D-A271-A19866961716}" srcOrd="0" destOrd="0" presId="urn:microsoft.com/office/officeart/2005/8/layout/vList2"/>
    <dgm:cxn modelId="{38E5DE9B-C038-4AAA-8E82-294CCAB376F2}" srcId="{A84920BF-E6AF-4BCC-A223-C08ABBFF4F41}" destId="{579E3EE2-CEF7-44EE-9EA8-F73D6A07135A}" srcOrd="4" destOrd="0" parTransId="{038FF643-CA0E-4CF5-8BE8-CDA1ACFCCBEE}" sibTransId="{7E202A0B-9A37-4966-8D72-33305BC98123}"/>
    <dgm:cxn modelId="{023FFDA1-D920-46BE-B337-BDD884D60A81}" type="presOf" srcId="{6E33A2C0-6420-4979-9721-8D99DB7F2F42}" destId="{215AC6C0-DF7E-476C-A6E1-9079B846F047}" srcOrd="0" destOrd="0" presId="urn:microsoft.com/office/officeart/2005/8/layout/vList2"/>
    <dgm:cxn modelId="{58C839A5-A5B6-44DE-9ABE-C981954E6CA7}" srcId="{A84920BF-E6AF-4BCC-A223-C08ABBFF4F41}" destId="{62C13F6F-2116-4E20-832A-AA6430428AD0}" srcOrd="3" destOrd="0" parTransId="{ADDCA59D-5A2B-4E11-B647-97C1E615E1AD}" sibTransId="{01B1C309-5A6B-4CDC-BAE7-5862C9E79AF7}"/>
    <dgm:cxn modelId="{941C73C0-3AC3-431F-B314-DBFCBA4877B3}" srcId="{A84920BF-E6AF-4BCC-A223-C08ABBFF4F41}" destId="{6E33A2C0-6420-4979-9721-8D99DB7F2F42}" srcOrd="5" destOrd="0" parTransId="{C36A54D8-4E7E-49ED-8437-2B9121B30FBE}" sibTransId="{28EA379E-8CFA-4201-BDF1-3F50A4AC5582}"/>
    <dgm:cxn modelId="{6AC88EC5-86C2-4F15-A79C-32B3A589FE17}" srcId="{A84920BF-E6AF-4BCC-A223-C08ABBFF4F41}" destId="{20A19A0F-E796-4B37-A75E-EAAEE76A30E3}" srcOrd="0" destOrd="0" parTransId="{CB79A708-A5F9-4CD1-ACF8-BAC10ECE6683}" sibTransId="{A708A619-FE12-4C36-A985-2FC0C6C2D7A6}"/>
    <dgm:cxn modelId="{A147CA30-1F1F-4AA1-8E09-B2016DEC6252}" type="presParOf" srcId="{4CA02201-1A3D-4D28-84E3-6D33CB53B799}" destId="{8D83B00E-11FA-403D-A271-A19866961716}" srcOrd="0" destOrd="0" presId="urn:microsoft.com/office/officeart/2005/8/layout/vList2"/>
    <dgm:cxn modelId="{501B9B44-6C02-4351-B90E-2A0910A9CB38}" type="presParOf" srcId="{4CA02201-1A3D-4D28-84E3-6D33CB53B799}" destId="{971D78DA-5DCC-4194-A903-9A5CD98612B8}" srcOrd="1" destOrd="0" presId="urn:microsoft.com/office/officeart/2005/8/layout/vList2"/>
    <dgm:cxn modelId="{63C6808D-EBA3-4621-A9F2-32F2A565C64B}" type="presParOf" srcId="{4CA02201-1A3D-4D28-84E3-6D33CB53B799}" destId="{AF9C89ED-819A-473E-BA1D-E3D3E95B6B40}" srcOrd="2" destOrd="0" presId="urn:microsoft.com/office/officeart/2005/8/layout/vList2"/>
    <dgm:cxn modelId="{E41471D1-075E-42D0-B85A-A2A30328B70B}" type="presParOf" srcId="{4CA02201-1A3D-4D28-84E3-6D33CB53B799}" destId="{B9859FDC-07E2-4115-AF58-8E74A8BB2CE4}" srcOrd="3" destOrd="0" presId="urn:microsoft.com/office/officeart/2005/8/layout/vList2"/>
    <dgm:cxn modelId="{440C05AA-19C7-4F42-ABEA-DDB629BBD21F}" type="presParOf" srcId="{4CA02201-1A3D-4D28-84E3-6D33CB53B799}" destId="{5D79F6F3-68D8-4FCB-A975-F85BDB0FD504}" srcOrd="4" destOrd="0" presId="urn:microsoft.com/office/officeart/2005/8/layout/vList2"/>
    <dgm:cxn modelId="{FCCEDEEF-15A8-449F-86B5-EB92319449F8}" type="presParOf" srcId="{4CA02201-1A3D-4D28-84E3-6D33CB53B799}" destId="{1B0F57E5-418E-44A1-9D5B-BB67A19026E0}" srcOrd="5" destOrd="0" presId="urn:microsoft.com/office/officeart/2005/8/layout/vList2"/>
    <dgm:cxn modelId="{95E40539-43E4-4A65-AFE6-FD31734A61BE}" type="presParOf" srcId="{4CA02201-1A3D-4D28-84E3-6D33CB53B799}" destId="{55A75BDA-413E-4AB6-B308-9F68A36E0B56}" srcOrd="6" destOrd="0" presId="urn:microsoft.com/office/officeart/2005/8/layout/vList2"/>
    <dgm:cxn modelId="{65D7C8A8-DEA3-4937-B1E7-7EE3B2C69A54}" type="presParOf" srcId="{4CA02201-1A3D-4D28-84E3-6D33CB53B799}" destId="{4115AB9A-31CC-4CE3-A065-7E6BA6A02F6E}" srcOrd="7" destOrd="0" presId="urn:microsoft.com/office/officeart/2005/8/layout/vList2"/>
    <dgm:cxn modelId="{65CEE983-7CC9-4FD4-B629-AEC84C4F2E52}" type="presParOf" srcId="{4CA02201-1A3D-4D28-84E3-6D33CB53B799}" destId="{DBDA5C77-C01A-4503-BA11-6C6B282CCE69}" srcOrd="8" destOrd="0" presId="urn:microsoft.com/office/officeart/2005/8/layout/vList2"/>
    <dgm:cxn modelId="{E36E3031-1BD1-48CC-AD41-4CB09D4CAF5B}" type="presParOf" srcId="{4CA02201-1A3D-4D28-84E3-6D33CB53B799}" destId="{073E8419-8C45-4FD1-98DD-EC1C3CE65265}" srcOrd="9" destOrd="0" presId="urn:microsoft.com/office/officeart/2005/8/layout/vList2"/>
    <dgm:cxn modelId="{DC70A4DD-244D-4B7B-BF95-773263C85B7B}" type="presParOf" srcId="{4CA02201-1A3D-4D28-84E3-6D33CB53B799}" destId="{215AC6C0-DF7E-476C-A6E1-9079B846F04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C28A05-15F7-46C3-B8A9-ADF6C385E89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6EDA7C3-1612-4A34-9854-4857E0921FA8}">
      <dgm:prSet/>
      <dgm:spPr/>
      <dgm:t>
        <a:bodyPr/>
        <a:lstStyle/>
        <a:p>
          <a:r>
            <a:rPr lang="en-US" dirty="0"/>
            <a:t>For example, according to the Columbia Population Research Center, 23% of NYC residents had incomes &lt; poverty in 2016, but 47% experienced poverty for at least one spell over a 3-year period.</a:t>
          </a:r>
        </a:p>
      </dgm:t>
    </dgm:pt>
    <dgm:pt modelId="{1F6B4316-0136-456E-8A86-EFE3BEA700F2}" type="parTrans" cxnId="{FE277819-7F64-4027-AC7D-C3B995E83396}">
      <dgm:prSet/>
      <dgm:spPr/>
      <dgm:t>
        <a:bodyPr/>
        <a:lstStyle/>
        <a:p>
          <a:endParaRPr lang="en-US"/>
        </a:p>
      </dgm:t>
    </dgm:pt>
    <dgm:pt modelId="{955632EF-0426-41FE-A136-893E49370ECC}" type="sibTrans" cxnId="{FE277819-7F64-4027-AC7D-C3B995E83396}">
      <dgm:prSet/>
      <dgm:spPr/>
      <dgm:t>
        <a:bodyPr/>
        <a:lstStyle/>
        <a:p>
          <a:endParaRPr lang="en-US"/>
        </a:p>
      </dgm:t>
    </dgm:pt>
    <dgm:pt modelId="{BDA12D47-CF95-491D-B1F1-0855C0AF7CDA}">
      <dgm:prSet/>
      <dgm:spPr/>
      <dgm:t>
        <a:bodyPr/>
        <a:lstStyle/>
        <a:p>
          <a:r>
            <a:rPr lang="en-US"/>
            <a:t>The Community Service Society reports that 55% of low-income families and 38% of moderate income families (200-400% FPL) said housing affordability was a serious or very serious problem in 2018.</a:t>
          </a:r>
        </a:p>
      </dgm:t>
    </dgm:pt>
    <dgm:pt modelId="{DDC1679D-E22A-4001-83AA-06D0343543D7}" type="parTrans" cxnId="{EB3F6FB8-0CBF-4286-9F0C-79B7B9A33628}">
      <dgm:prSet/>
      <dgm:spPr/>
      <dgm:t>
        <a:bodyPr/>
        <a:lstStyle/>
        <a:p>
          <a:endParaRPr lang="en-US"/>
        </a:p>
      </dgm:t>
    </dgm:pt>
    <dgm:pt modelId="{1D1A22FF-AF1C-44B5-BF37-FA4AA005D387}" type="sibTrans" cxnId="{EB3F6FB8-0CBF-4286-9F0C-79B7B9A33628}">
      <dgm:prSet/>
      <dgm:spPr/>
      <dgm:t>
        <a:bodyPr/>
        <a:lstStyle/>
        <a:p>
          <a:endParaRPr lang="en-US"/>
        </a:p>
      </dgm:t>
    </dgm:pt>
    <dgm:pt modelId="{6855B3F3-20D1-45CA-B265-2B17B36E84F4}">
      <dgm:prSet/>
      <dgm:spPr/>
      <dgm:t>
        <a:bodyPr/>
        <a:lstStyle/>
        <a:p>
          <a:r>
            <a:rPr lang="en-US" dirty="0"/>
            <a:t>40% of NYC households lack adequate income to support a bare-bones family budget; 84% of such households have 1+ workers, according to 2018 Self-Sufficiency report by Univ. of Washington.</a:t>
          </a:r>
        </a:p>
      </dgm:t>
    </dgm:pt>
    <dgm:pt modelId="{F4CBB0A1-36BA-47E9-8867-747629B1BA86}" type="parTrans" cxnId="{9CAD526A-BE72-4F43-9689-16E4A9CBA8CD}">
      <dgm:prSet/>
      <dgm:spPr/>
      <dgm:t>
        <a:bodyPr/>
        <a:lstStyle/>
        <a:p>
          <a:endParaRPr lang="en-US"/>
        </a:p>
      </dgm:t>
    </dgm:pt>
    <dgm:pt modelId="{E91FBB32-5C0C-4DE9-8FB3-34DFD01D47CB}" type="sibTrans" cxnId="{9CAD526A-BE72-4F43-9689-16E4A9CBA8CD}">
      <dgm:prSet/>
      <dgm:spPr/>
      <dgm:t>
        <a:bodyPr/>
        <a:lstStyle/>
        <a:p>
          <a:endParaRPr lang="en-US"/>
        </a:p>
      </dgm:t>
    </dgm:pt>
    <dgm:pt modelId="{A9E781D5-B6D7-4BC1-BE75-A50634678702}" type="pres">
      <dgm:prSet presAssocID="{25C28A05-15F7-46C3-B8A9-ADF6C385E89A}" presName="linear" presStyleCnt="0">
        <dgm:presLayoutVars>
          <dgm:animLvl val="lvl"/>
          <dgm:resizeHandles val="exact"/>
        </dgm:presLayoutVars>
      </dgm:prSet>
      <dgm:spPr/>
    </dgm:pt>
    <dgm:pt modelId="{C10B550F-0D71-4B37-A401-B83885D30108}" type="pres">
      <dgm:prSet presAssocID="{E6EDA7C3-1612-4A34-9854-4857E0921FA8}" presName="parentText" presStyleLbl="node1" presStyleIdx="0" presStyleCnt="3">
        <dgm:presLayoutVars>
          <dgm:chMax val="0"/>
          <dgm:bulletEnabled val="1"/>
        </dgm:presLayoutVars>
      </dgm:prSet>
      <dgm:spPr/>
    </dgm:pt>
    <dgm:pt modelId="{EF3EE1B5-D311-48EE-8A23-A74B49B040D0}" type="pres">
      <dgm:prSet presAssocID="{955632EF-0426-41FE-A136-893E49370ECC}" presName="spacer" presStyleCnt="0"/>
      <dgm:spPr/>
    </dgm:pt>
    <dgm:pt modelId="{CEE3082C-19CB-4F3B-81EF-A2237D1CB315}" type="pres">
      <dgm:prSet presAssocID="{BDA12D47-CF95-491D-B1F1-0855C0AF7CDA}" presName="parentText" presStyleLbl="node1" presStyleIdx="1" presStyleCnt="3">
        <dgm:presLayoutVars>
          <dgm:chMax val="0"/>
          <dgm:bulletEnabled val="1"/>
        </dgm:presLayoutVars>
      </dgm:prSet>
      <dgm:spPr/>
    </dgm:pt>
    <dgm:pt modelId="{15684165-913B-4B94-8062-C86C16CB7A09}" type="pres">
      <dgm:prSet presAssocID="{1D1A22FF-AF1C-44B5-BF37-FA4AA005D387}" presName="spacer" presStyleCnt="0"/>
      <dgm:spPr/>
    </dgm:pt>
    <dgm:pt modelId="{B56D9200-1007-4ECE-BDC2-0CD3EE91BB9B}" type="pres">
      <dgm:prSet presAssocID="{6855B3F3-20D1-45CA-B265-2B17B36E84F4}" presName="parentText" presStyleLbl="node1" presStyleIdx="2" presStyleCnt="3">
        <dgm:presLayoutVars>
          <dgm:chMax val="0"/>
          <dgm:bulletEnabled val="1"/>
        </dgm:presLayoutVars>
      </dgm:prSet>
      <dgm:spPr/>
    </dgm:pt>
  </dgm:ptLst>
  <dgm:cxnLst>
    <dgm:cxn modelId="{618B920D-766F-400C-A603-D4237425A1FA}" type="presOf" srcId="{E6EDA7C3-1612-4A34-9854-4857E0921FA8}" destId="{C10B550F-0D71-4B37-A401-B83885D30108}" srcOrd="0" destOrd="0" presId="urn:microsoft.com/office/officeart/2005/8/layout/vList2"/>
    <dgm:cxn modelId="{FE277819-7F64-4027-AC7D-C3B995E83396}" srcId="{25C28A05-15F7-46C3-B8A9-ADF6C385E89A}" destId="{E6EDA7C3-1612-4A34-9854-4857E0921FA8}" srcOrd="0" destOrd="0" parTransId="{1F6B4316-0136-456E-8A86-EFE3BEA700F2}" sibTransId="{955632EF-0426-41FE-A136-893E49370ECC}"/>
    <dgm:cxn modelId="{766FF122-7961-43E8-B338-DEA8AF711F71}" type="presOf" srcId="{6855B3F3-20D1-45CA-B265-2B17B36E84F4}" destId="{B56D9200-1007-4ECE-BDC2-0CD3EE91BB9B}" srcOrd="0" destOrd="0" presId="urn:microsoft.com/office/officeart/2005/8/layout/vList2"/>
    <dgm:cxn modelId="{9CAD526A-BE72-4F43-9689-16E4A9CBA8CD}" srcId="{25C28A05-15F7-46C3-B8A9-ADF6C385E89A}" destId="{6855B3F3-20D1-45CA-B265-2B17B36E84F4}" srcOrd="2" destOrd="0" parTransId="{F4CBB0A1-36BA-47E9-8867-747629B1BA86}" sibTransId="{E91FBB32-5C0C-4DE9-8FB3-34DFD01D47CB}"/>
    <dgm:cxn modelId="{081FDAB3-86C9-4421-AF25-1284BCB39588}" type="presOf" srcId="{BDA12D47-CF95-491D-B1F1-0855C0AF7CDA}" destId="{CEE3082C-19CB-4F3B-81EF-A2237D1CB315}" srcOrd="0" destOrd="0" presId="urn:microsoft.com/office/officeart/2005/8/layout/vList2"/>
    <dgm:cxn modelId="{EB3F6FB8-0CBF-4286-9F0C-79B7B9A33628}" srcId="{25C28A05-15F7-46C3-B8A9-ADF6C385E89A}" destId="{BDA12D47-CF95-491D-B1F1-0855C0AF7CDA}" srcOrd="1" destOrd="0" parTransId="{DDC1679D-E22A-4001-83AA-06D0343543D7}" sibTransId="{1D1A22FF-AF1C-44B5-BF37-FA4AA005D387}"/>
    <dgm:cxn modelId="{B04832D8-5EF3-4D3B-B811-65ADD7901CCE}" type="presOf" srcId="{25C28A05-15F7-46C3-B8A9-ADF6C385E89A}" destId="{A9E781D5-B6D7-4BC1-BE75-A50634678702}" srcOrd="0" destOrd="0" presId="urn:microsoft.com/office/officeart/2005/8/layout/vList2"/>
    <dgm:cxn modelId="{2EBBD97B-C97B-4B53-8086-3F33F516F43C}" type="presParOf" srcId="{A9E781D5-B6D7-4BC1-BE75-A50634678702}" destId="{C10B550F-0D71-4B37-A401-B83885D30108}" srcOrd="0" destOrd="0" presId="urn:microsoft.com/office/officeart/2005/8/layout/vList2"/>
    <dgm:cxn modelId="{94CC46D4-D55E-4F50-A990-363829ED5811}" type="presParOf" srcId="{A9E781D5-B6D7-4BC1-BE75-A50634678702}" destId="{EF3EE1B5-D311-48EE-8A23-A74B49B040D0}" srcOrd="1" destOrd="0" presId="urn:microsoft.com/office/officeart/2005/8/layout/vList2"/>
    <dgm:cxn modelId="{D849FD91-85E0-48D7-BEF5-002132673DE9}" type="presParOf" srcId="{A9E781D5-B6D7-4BC1-BE75-A50634678702}" destId="{CEE3082C-19CB-4F3B-81EF-A2237D1CB315}" srcOrd="2" destOrd="0" presId="urn:microsoft.com/office/officeart/2005/8/layout/vList2"/>
    <dgm:cxn modelId="{980ED3CF-A316-40BB-9709-D1CD48A2053A}" type="presParOf" srcId="{A9E781D5-B6D7-4BC1-BE75-A50634678702}" destId="{15684165-913B-4B94-8062-C86C16CB7A09}" srcOrd="3" destOrd="0" presId="urn:microsoft.com/office/officeart/2005/8/layout/vList2"/>
    <dgm:cxn modelId="{C9E2E00D-9ACC-47D7-9FF0-CD67677CB316}" type="presParOf" srcId="{A9E781D5-B6D7-4BC1-BE75-A50634678702}" destId="{B56D9200-1007-4ECE-BDC2-0CD3EE91BB9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C9E69D-357C-4510-834F-2B8112C416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3D17AF7-4A6E-4B74-BC98-ED447098A5AF}">
      <dgm:prSet/>
      <dgm:spPr/>
      <dgm:t>
        <a:bodyPr/>
        <a:lstStyle/>
        <a:p>
          <a:r>
            <a:rPr lang="en-US"/>
            <a:t>Only 33% of workers in NYC participated in an employer-sponsored retirement plan in 2016, down from about 42% in 2000. (Ghilarducci)</a:t>
          </a:r>
        </a:p>
      </dgm:t>
    </dgm:pt>
    <dgm:pt modelId="{763F7BEA-22B4-48B6-8F85-FAA0B9167DE9}" type="parTrans" cxnId="{64E06523-DF4F-49C7-84DB-2AF16C3E4004}">
      <dgm:prSet/>
      <dgm:spPr/>
      <dgm:t>
        <a:bodyPr/>
        <a:lstStyle/>
        <a:p>
          <a:endParaRPr lang="en-US"/>
        </a:p>
      </dgm:t>
    </dgm:pt>
    <dgm:pt modelId="{95361A7C-739F-4542-870E-37B47D2F199A}" type="sibTrans" cxnId="{64E06523-DF4F-49C7-84DB-2AF16C3E4004}">
      <dgm:prSet/>
      <dgm:spPr/>
      <dgm:t>
        <a:bodyPr/>
        <a:lstStyle/>
        <a:p>
          <a:endParaRPr lang="en-US"/>
        </a:p>
      </dgm:t>
    </dgm:pt>
    <dgm:pt modelId="{D2A02CA1-3CCB-4A6C-AF77-C58A5FAA412E}">
      <dgm:prSet/>
      <dgm:spPr/>
      <dgm:t>
        <a:bodyPr/>
        <a:lstStyle/>
        <a:p>
          <a:r>
            <a:rPr lang="en-US"/>
            <a:t>While the City requires 5 paid sick days a year, over 500,000 NYC workers have no paid time off (the Mayor has proposed requiring employers with 5+ workers to provide 10 annual paid leave days.)</a:t>
          </a:r>
        </a:p>
      </dgm:t>
    </dgm:pt>
    <dgm:pt modelId="{0FF929EB-4BA4-4D1A-BCCC-E3E4705D3ECB}" type="parTrans" cxnId="{8033DDAD-C69D-4C40-834A-C5170A0E7983}">
      <dgm:prSet/>
      <dgm:spPr/>
      <dgm:t>
        <a:bodyPr/>
        <a:lstStyle/>
        <a:p>
          <a:endParaRPr lang="en-US"/>
        </a:p>
      </dgm:t>
    </dgm:pt>
    <dgm:pt modelId="{10AEA32E-DB0E-43A5-AE4F-3B32359BE0F1}" type="sibTrans" cxnId="{8033DDAD-C69D-4C40-834A-C5170A0E7983}">
      <dgm:prSet/>
      <dgm:spPr/>
      <dgm:t>
        <a:bodyPr/>
        <a:lstStyle/>
        <a:p>
          <a:endParaRPr lang="en-US"/>
        </a:p>
      </dgm:t>
    </dgm:pt>
    <dgm:pt modelId="{02E6E938-9176-4B8C-BEFA-6F803872D1EF}">
      <dgm:prSet/>
      <dgm:spPr/>
      <dgm:t>
        <a:bodyPr/>
        <a:lstStyle/>
        <a:p>
          <a:r>
            <a:rPr lang="en-US" dirty="0"/>
            <a:t>On the other hand, NYS enacted paid family leave policy for private employers in 2016 (by 2021, 2/3 of employee’s average wages for 12 weeks.)</a:t>
          </a:r>
        </a:p>
      </dgm:t>
    </dgm:pt>
    <dgm:pt modelId="{1E78D817-62B3-4273-BB45-8BAEEDD158EC}" type="parTrans" cxnId="{8482D151-02A6-4040-8EF1-C56725715CDC}">
      <dgm:prSet/>
      <dgm:spPr/>
      <dgm:t>
        <a:bodyPr/>
        <a:lstStyle/>
        <a:p>
          <a:endParaRPr lang="en-US"/>
        </a:p>
      </dgm:t>
    </dgm:pt>
    <dgm:pt modelId="{C5D8E60A-F18B-4780-85E1-573769E3BBC7}" type="sibTrans" cxnId="{8482D151-02A6-4040-8EF1-C56725715CDC}">
      <dgm:prSet/>
      <dgm:spPr/>
      <dgm:t>
        <a:bodyPr/>
        <a:lstStyle/>
        <a:p>
          <a:endParaRPr lang="en-US"/>
        </a:p>
      </dgm:t>
    </dgm:pt>
    <dgm:pt modelId="{8A76DCE7-E830-4E01-BFFC-8A30DB87E053}" type="pres">
      <dgm:prSet presAssocID="{63C9E69D-357C-4510-834F-2B8112C416AD}" presName="linear" presStyleCnt="0">
        <dgm:presLayoutVars>
          <dgm:animLvl val="lvl"/>
          <dgm:resizeHandles val="exact"/>
        </dgm:presLayoutVars>
      </dgm:prSet>
      <dgm:spPr/>
    </dgm:pt>
    <dgm:pt modelId="{27821CD3-CED9-4B60-BDB6-CA9C55F474A3}" type="pres">
      <dgm:prSet presAssocID="{23D17AF7-4A6E-4B74-BC98-ED447098A5AF}" presName="parentText" presStyleLbl="node1" presStyleIdx="0" presStyleCnt="3">
        <dgm:presLayoutVars>
          <dgm:chMax val="0"/>
          <dgm:bulletEnabled val="1"/>
        </dgm:presLayoutVars>
      </dgm:prSet>
      <dgm:spPr/>
    </dgm:pt>
    <dgm:pt modelId="{96C732E7-5229-48E6-98AD-D4C6788CE114}" type="pres">
      <dgm:prSet presAssocID="{95361A7C-739F-4542-870E-37B47D2F199A}" presName="spacer" presStyleCnt="0"/>
      <dgm:spPr/>
    </dgm:pt>
    <dgm:pt modelId="{73079637-A956-41B8-B875-464DFFBDD9AC}" type="pres">
      <dgm:prSet presAssocID="{D2A02CA1-3CCB-4A6C-AF77-C58A5FAA412E}" presName="parentText" presStyleLbl="node1" presStyleIdx="1" presStyleCnt="3">
        <dgm:presLayoutVars>
          <dgm:chMax val="0"/>
          <dgm:bulletEnabled val="1"/>
        </dgm:presLayoutVars>
      </dgm:prSet>
      <dgm:spPr/>
    </dgm:pt>
    <dgm:pt modelId="{AA0D6F2D-F24C-40E7-A3A9-FA3DB8E50C5B}" type="pres">
      <dgm:prSet presAssocID="{10AEA32E-DB0E-43A5-AE4F-3B32359BE0F1}" presName="spacer" presStyleCnt="0"/>
      <dgm:spPr/>
    </dgm:pt>
    <dgm:pt modelId="{999ED4AA-EDEB-4AF8-9C06-A9EC03220C09}" type="pres">
      <dgm:prSet presAssocID="{02E6E938-9176-4B8C-BEFA-6F803872D1EF}" presName="parentText" presStyleLbl="node1" presStyleIdx="2" presStyleCnt="3">
        <dgm:presLayoutVars>
          <dgm:chMax val="0"/>
          <dgm:bulletEnabled val="1"/>
        </dgm:presLayoutVars>
      </dgm:prSet>
      <dgm:spPr/>
    </dgm:pt>
  </dgm:ptLst>
  <dgm:cxnLst>
    <dgm:cxn modelId="{64E06523-DF4F-49C7-84DB-2AF16C3E4004}" srcId="{63C9E69D-357C-4510-834F-2B8112C416AD}" destId="{23D17AF7-4A6E-4B74-BC98-ED447098A5AF}" srcOrd="0" destOrd="0" parTransId="{763F7BEA-22B4-48B6-8F85-FAA0B9167DE9}" sibTransId="{95361A7C-739F-4542-870E-37B47D2F199A}"/>
    <dgm:cxn modelId="{8482D151-02A6-4040-8EF1-C56725715CDC}" srcId="{63C9E69D-357C-4510-834F-2B8112C416AD}" destId="{02E6E938-9176-4B8C-BEFA-6F803872D1EF}" srcOrd="2" destOrd="0" parTransId="{1E78D817-62B3-4273-BB45-8BAEEDD158EC}" sibTransId="{C5D8E60A-F18B-4780-85E1-573769E3BBC7}"/>
    <dgm:cxn modelId="{7E5AC874-0854-4F8E-95CC-5C7600FAD528}" type="presOf" srcId="{63C9E69D-357C-4510-834F-2B8112C416AD}" destId="{8A76DCE7-E830-4E01-BFFC-8A30DB87E053}" srcOrd="0" destOrd="0" presId="urn:microsoft.com/office/officeart/2005/8/layout/vList2"/>
    <dgm:cxn modelId="{A653A589-AE3C-4F4E-8A81-5826198A3062}" type="presOf" srcId="{D2A02CA1-3CCB-4A6C-AF77-C58A5FAA412E}" destId="{73079637-A956-41B8-B875-464DFFBDD9AC}" srcOrd="0" destOrd="0" presId="urn:microsoft.com/office/officeart/2005/8/layout/vList2"/>
    <dgm:cxn modelId="{8033DDAD-C69D-4C40-834A-C5170A0E7983}" srcId="{63C9E69D-357C-4510-834F-2B8112C416AD}" destId="{D2A02CA1-3CCB-4A6C-AF77-C58A5FAA412E}" srcOrd="1" destOrd="0" parTransId="{0FF929EB-4BA4-4D1A-BCCC-E3E4705D3ECB}" sibTransId="{10AEA32E-DB0E-43A5-AE4F-3B32359BE0F1}"/>
    <dgm:cxn modelId="{23E9F0C7-8B7C-4E3A-B9AE-19ACF672B08B}" type="presOf" srcId="{02E6E938-9176-4B8C-BEFA-6F803872D1EF}" destId="{999ED4AA-EDEB-4AF8-9C06-A9EC03220C09}" srcOrd="0" destOrd="0" presId="urn:microsoft.com/office/officeart/2005/8/layout/vList2"/>
    <dgm:cxn modelId="{B8B7F4F9-FE83-40E9-856A-DDFAAEEB5A3B}" type="presOf" srcId="{23D17AF7-4A6E-4B74-BC98-ED447098A5AF}" destId="{27821CD3-CED9-4B60-BDB6-CA9C55F474A3}" srcOrd="0" destOrd="0" presId="urn:microsoft.com/office/officeart/2005/8/layout/vList2"/>
    <dgm:cxn modelId="{F3897B8B-4C4A-4A4D-8C3A-7ADCBFE95777}" type="presParOf" srcId="{8A76DCE7-E830-4E01-BFFC-8A30DB87E053}" destId="{27821CD3-CED9-4B60-BDB6-CA9C55F474A3}" srcOrd="0" destOrd="0" presId="urn:microsoft.com/office/officeart/2005/8/layout/vList2"/>
    <dgm:cxn modelId="{5CB645E2-2A09-4CF6-8FE6-67B4D9E43532}" type="presParOf" srcId="{8A76DCE7-E830-4E01-BFFC-8A30DB87E053}" destId="{96C732E7-5229-48E6-98AD-D4C6788CE114}" srcOrd="1" destOrd="0" presId="urn:microsoft.com/office/officeart/2005/8/layout/vList2"/>
    <dgm:cxn modelId="{9B3E4A52-BD2F-4C67-A692-E1CAAD6AD282}" type="presParOf" srcId="{8A76DCE7-E830-4E01-BFFC-8A30DB87E053}" destId="{73079637-A956-41B8-B875-464DFFBDD9AC}" srcOrd="2" destOrd="0" presId="urn:microsoft.com/office/officeart/2005/8/layout/vList2"/>
    <dgm:cxn modelId="{4343ABF1-E964-4992-AD7B-AA96C4711341}" type="presParOf" srcId="{8A76DCE7-E830-4E01-BFFC-8A30DB87E053}" destId="{AA0D6F2D-F24C-40E7-A3A9-FA3DB8E50C5B}" srcOrd="3" destOrd="0" presId="urn:microsoft.com/office/officeart/2005/8/layout/vList2"/>
    <dgm:cxn modelId="{76713F4F-D2C0-4397-84CE-DDE82D3E78E8}" type="presParOf" srcId="{8A76DCE7-E830-4E01-BFFC-8A30DB87E053}" destId="{999ED4AA-EDEB-4AF8-9C06-A9EC03220C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56E30-6B2E-463B-A612-6928DF1618C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4B7D9ED-79D1-4B8B-B3E3-7693F2B2778F}">
      <dgm:prSet/>
      <dgm:spPr/>
      <dgm:t>
        <a:bodyPr/>
        <a:lstStyle/>
        <a:p>
          <a:r>
            <a:rPr lang="en-US" dirty="0"/>
            <a:t>Commonality among many self-employed, gig workers &amp; freelancers: independent contractors (some misclassified) who are not employees</a:t>
          </a:r>
        </a:p>
      </dgm:t>
    </dgm:pt>
    <dgm:pt modelId="{78DD01EF-821E-4193-B86C-25EB2E0119C2}" type="parTrans" cxnId="{82F25EBF-DE39-4B44-BEB8-8457ED0E6152}">
      <dgm:prSet/>
      <dgm:spPr/>
      <dgm:t>
        <a:bodyPr/>
        <a:lstStyle/>
        <a:p>
          <a:endParaRPr lang="en-US"/>
        </a:p>
      </dgm:t>
    </dgm:pt>
    <dgm:pt modelId="{5DB0AD9A-6BBF-447A-A84F-DB4BB6AF0D92}" type="sibTrans" cxnId="{82F25EBF-DE39-4B44-BEB8-8457ED0E6152}">
      <dgm:prSet/>
      <dgm:spPr/>
      <dgm:t>
        <a:bodyPr/>
        <a:lstStyle/>
        <a:p>
          <a:endParaRPr lang="en-US"/>
        </a:p>
      </dgm:t>
    </dgm:pt>
    <dgm:pt modelId="{104D27B0-AE0E-4A97-97AE-D1B3B30D48D0}">
      <dgm:prSet/>
      <dgm:spPr/>
      <dgm:t>
        <a:bodyPr/>
        <a:lstStyle/>
        <a:p>
          <a:r>
            <a:rPr lang="en-US" dirty="0"/>
            <a:t>Best available data suggest the total NYC earnings from IC about $50B, or 15% of total private payrolls. </a:t>
          </a:r>
        </a:p>
      </dgm:t>
    </dgm:pt>
    <dgm:pt modelId="{26A8E057-9BBF-4116-812E-C1480ABED487}" type="parTrans" cxnId="{7C6AA8F1-2116-400C-959B-B8541DD661ED}">
      <dgm:prSet/>
      <dgm:spPr/>
      <dgm:t>
        <a:bodyPr/>
        <a:lstStyle/>
        <a:p>
          <a:endParaRPr lang="en-US"/>
        </a:p>
      </dgm:t>
    </dgm:pt>
    <dgm:pt modelId="{067B4E26-C20E-4A0A-8EF4-8E552E38714D}" type="sibTrans" cxnId="{7C6AA8F1-2116-400C-959B-B8541DD661ED}">
      <dgm:prSet/>
      <dgm:spPr/>
      <dgm:t>
        <a:bodyPr/>
        <a:lstStyle/>
        <a:p>
          <a:endParaRPr lang="en-US"/>
        </a:p>
      </dgm:t>
    </dgm:pt>
    <dgm:pt modelId="{A310EBD9-570F-4FA4-B56E-D608687910FB}">
      <dgm:prSet/>
      <dgm:spPr/>
      <dgm:t>
        <a:bodyPr/>
        <a:lstStyle/>
        <a:p>
          <a:r>
            <a:rPr lang="en-US" dirty="0"/>
            <a:t>Low-earning ICs get about 10% of that $50B. High-earners &amp; those seeking supplemental pay receive most of it.</a:t>
          </a:r>
        </a:p>
      </dgm:t>
    </dgm:pt>
    <dgm:pt modelId="{C7A3B0A2-33CC-44C9-81B0-C6D265B8609A}" type="parTrans" cxnId="{AFE82174-3955-42E9-BBBC-D1F6665BEDF1}">
      <dgm:prSet/>
      <dgm:spPr/>
      <dgm:t>
        <a:bodyPr/>
        <a:lstStyle/>
        <a:p>
          <a:endParaRPr lang="en-US"/>
        </a:p>
      </dgm:t>
    </dgm:pt>
    <dgm:pt modelId="{5B94A509-2A01-4FAB-920D-E38DC4666292}" type="sibTrans" cxnId="{AFE82174-3955-42E9-BBBC-D1F6665BEDF1}">
      <dgm:prSet/>
      <dgm:spPr/>
      <dgm:t>
        <a:bodyPr/>
        <a:lstStyle/>
        <a:p>
          <a:endParaRPr lang="en-US"/>
        </a:p>
      </dgm:t>
    </dgm:pt>
    <dgm:pt modelId="{9EB8C959-4CBD-4FAE-93AD-B7C58A640653}">
      <dgm:prSet/>
      <dgm:spPr/>
      <dgm:t>
        <a:bodyPr/>
        <a:lstStyle/>
        <a:p>
          <a:r>
            <a:rPr lang="en-US" dirty="0"/>
            <a:t>NYC has about 260,000 low-earning full-time ICs and another 200,000 part-time ICs in low-paying industries.</a:t>
          </a:r>
        </a:p>
      </dgm:t>
    </dgm:pt>
    <dgm:pt modelId="{8345BDA4-D463-482F-B1F6-7A8265D11CC7}" type="parTrans" cxnId="{8B6F635C-630B-44D7-9180-8DA52CEC4FCB}">
      <dgm:prSet/>
      <dgm:spPr/>
      <dgm:t>
        <a:bodyPr/>
        <a:lstStyle/>
        <a:p>
          <a:endParaRPr lang="en-US"/>
        </a:p>
      </dgm:t>
    </dgm:pt>
    <dgm:pt modelId="{5329ACFA-10E0-42E8-92CC-EB5F31515215}" type="sibTrans" cxnId="{8B6F635C-630B-44D7-9180-8DA52CEC4FCB}">
      <dgm:prSet/>
      <dgm:spPr/>
      <dgm:t>
        <a:bodyPr/>
        <a:lstStyle/>
        <a:p>
          <a:endParaRPr lang="en-US"/>
        </a:p>
      </dgm:t>
    </dgm:pt>
    <dgm:pt modelId="{2C833A6C-B433-41B7-9DDA-9A94CC56527D}">
      <dgm:prSet/>
      <dgm:spPr/>
      <dgm:t>
        <a:bodyPr/>
        <a:lstStyle/>
        <a:p>
          <a:r>
            <a:rPr lang="en-US" dirty="0"/>
            <a:t>There are 170,000 high-earning incorporated self-employed, plus 290,000 full-or part-time ICs in high-paying industries. </a:t>
          </a:r>
        </a:p>
      </dgm:t>
    </dgm:pt>
    <dgm:pt modelId="{F5E345C2-7B41-4C41-9F02-660BA4EFD9BE}" type="parTrans" cxnId="{5E237783-9B88-4E82-A985-AE417CFCFD5C}">
      <dgm:prSet/>
      <dgm:spPr/>
      <dgm:t>
        <a:bodyPr/>
        <a:lstStyle/>
        <a:p>
          <a:endParaRPr lang="en-US"/>
        </a:p>
      </dgm:t>
    </dgm:pt>
    <dgm:pt modelId="{1D4ADAE5-50FD-4102-8E0A-9EA92D38070B}" type="sibTrans" cxnId="{5E237783-9B88-4E82-A985-AE417CFCFD5C}">
      <dgm:prSet/>
      <dgm:spPr/>
      <dgm:t>
        <a:bodyPr/>
        <a:lstStyle/>
        <a:p>
          <a:endParaRPr lang="en-US"/>
        </a:p>
      </dgm:t>
    </dgm:pt>
    <dgm:pt modelId="{FECF885F-CFD0-4F82-86B0-176300F2BC60}">
      <dgm:prSet/>
      <dgm:spPr/>
      <dgm:t>
        <a:bodyPr/>
        <a:lstStyle/>
        <a:p>
          <a:r>
            <a:rPr lang="en-US" dirty="0"/>
            <a:t>Best data suggests about 100,000 online platform workers, roughly 2% of 5.1 million NYC workers.</a:t>
          </a:r>
        </a:p>
      </dgm:t>
    </dgm:pt>
    <dgm:pt modelId="{A1C0B921-F108-4AC3-96D5-686A9FA47751}" type="parTrans" cxnId="{C29E25D9-F3B0-487D-9733-A6B7F15FFB4C}">
      <dgm:prSet/>
      <dgm:spPr/>
      <dgm:t>
        <a:bodyPr/>
        <a:lstStyle/>
        <a:p>
          <a:endParaRPr lang="en-US"/>
        </a:p>
      </dgm:t>
    </dgm:pt>
    <dgm:pt modelId="{E4EC59DD-16E9-4225-AE39-C0AC22CB09EC}" type="sibTrans" cxnId="{C29E25D9-F3B0-487D-9733-A6B7F15FFB4C}">
      <dgm:prSet/>
      <dgm:spPr/>
      <dgm:t>
        <a:bodyPr/>
        <a:lstStyle/>
        <a:p>
          <a:endParaRPr lang="en-US"/>
        </a:p>
      </dgm:t>
    </dgm:pt>
    <dgm:pt modelId="{3D94F96B-CF91-41B7-8E7E-4D35398A113F}" type="pres">
      <dgm:prSet presAssocID="{83556E30-6B2E-463B-A612-6928DF1618C4}" presName="diagram" presStyleCnt="0">
        <dgm:presLayoutVars>
          <dgm:dir/>
          <dgm:resizeHandles val="exact"/>
        </dgm:presLayoutVars>
      </dgm:prSet>
      <dgm:spPr/>
    </dgm:pt>
    <dgm:pt modelId="{7279819B-5BBB-498C-80B1-9B0C70A33115}" type="pres">
      <dgm:prSet presAssocID="{04B7D9ED-79D1-4B8B-B3E3-7693F2B2778F}" presName="node" presStyleLbl="node1" presStyleIdx="0" presStyleCnt="6">
        <dgm:presLayoutVars>
          <dgm:bulletEnabled val="1"/>
        </dgm:presLayoutVars>
      </dgm:prSet>
      <dgm:spPr/>
    </dgm:pt>
    <dgm:pt modelId="{1248A7D0-074B-4E16-8169-16A59A9522B9}" type="pres">
      <dgm:prSet presAssocID="{5DB0AD9A-6BBF-447A-A84F-DB4BB6AF0D92}" presName="sibTrans" presStyleCnt="0"/>
      <dgm:spPr/>
    </dgm:pt>
    <dgm:pt modelId="{F4F2E597-7BBF-46F7-ADCD-3EC71515EFB4}" type="pres">
      <dgm:prSet presAssocID="{104D27B0-AE0E-4A97-97AE-D1B3B30D48D0}" presName="node" presStyleLbl="node1" presStyleIdx="1" presStyleCnt="6">
        <dgm:presLayoutVars>
          <dgm:bulletEnabled val="1"/>
        </dgm:presLayoutVars>
      </dgm:prSet>
      <dgm:spPr/>
    </dgm:pt>
    <dgm:pt modelId="{9B66E87D-9CF6-46E2-92F6-B19EEF62396C}" type="pres">
      <dgm:prSet presAssocID="{067B4E26-C20E-4A0A-8EF4-8E552E38714D}" presName="sibTrans" presStyleCnt="0"/>
      <dgm:spPr/>
    </dgm:pt>
    <dgm:pt modelId="{3448379D-2BCC-411C-A81B-3804A838004D}" type="pres">
      <dgm:prSet presAssocID="{A310EBD9-570F-4FA4-B56E-D608687910FB}" presName="node" presStyleLbl="node1" presStyleIdx="2" presStyleCnt="6">
        <dgm:presLayoutVars>
          <dgm:bulletEnabled val="1"/>
        </dgm:presLayoutVars>
      </dgm:prSet>
      <dgm:spPr/>
    </dgm:pt>
    <dgm:pt modelId="{411607A6-C4B4-470F-B9E2-B26E4C46FB7A}" type="pres">
      <dgm:prSet presAssocID="{5B94A509-2A01-4FAB-920D-E38DC4666292}" presName="sibTrans" presStyleCnt="0"/>
      <dgm:spPr/>
    </dgm:pt>
    <dgm:pt modelId="{763FA82D-D756-4B8D-A9FA-AC0091FDFD6A}" type="pres">
      <dgm:prSet presAssocID="{9EB8C959-4CBD-4FAE-93AD-B7C58A640653}" presName="node" presStyleLbl="node1" presStyleIdx="3" presStyleCnt="6">
        <dgm:presLayoutVars>
          <dgm:bulletEnabled val="1"/>
        </dgm:presLayoutVars>
      </dgm:prSet>
      <dgm:spPr/>
    </dgm:pt>
    <dgm:pt modelId="{E3236B5B-425B-4288-A5AD-8E5C372E0092}" type="pres">
      <dgm:prSet presAssocID="{5329ACFA-10E0-42E8-92CC-EB5F31515215}" presName="sibTrans" presStyleCnt="0"/>
      <dgm:spPr/>
    </dgm:pt>
    <dgm:pt modelId="{05400D2F-9023-4CD6-8CF7-1A4038FD0B46}" type="pres">
      <dgm:prSet presAssocID="{2C833A6C-B433-41B7-9DDA-9A94CC56527D}" presName="node" presStyleLbl="node1" presStyleIdx="4" presStyleCnt="6">
        <dgm:presLayoutVars>
          <dgm:bulletEnabled val="1"/>
        </dgm:presLayoutVars>
      </dgm:prSet>
      <dgm:spPr/>
    </dgm:pt>
    <dgm:pt modelId="{F8717A35-AF76-48CA-AFCF-97346DCE3439}" type="pres">
      <dgm:prSet presAssocID="{1D4ADAE5-50FD-4102-8E0A-9EA92D38070B}" presName="sibTrans" presStyleCnt="0"/>
      <dgm:spPr/>
    </dgm:pt>
    <dgm:pt modelId="{126CCA96-D869-43B9-8FD0-703C4797830B}" type="pres">
      <dgm:prSet presAssocID="{FECF885F-CFD0-4F82-86B0-176300F2BC60}" presName="node" presStyleLbl="node1" presStyleIdx="5" presStyleCnt="6">
        <dgm:presLayoutVars>
          <dgm:bulletEnabled val="1"/>
        </dgm:presLayoutVars>
      </dgm:prSet>
      <dgm:spPr/>
    </dgm:pt>
  </dgm:ptLst>
  <dgm:cxnLst>
    <dgm:cxn modelId="{03521933-2E63-4F8D-93A9-8E60C0F246EF}" type="presOf" srcId="{04B7D9ED-79D1-4B8B-B3E3-7693F2B2778F}" destId="{7279819B-5BBB-498C-80B1-9B0C70A33115}" srcOrd="0" destOrd="0" presId="urn:microsoft.com/office/officeart/2005/8/layout/default"/>
    <dgm:cxn modelId="{8B6F635C-630B-44D7-9180-8DA52CEC4FCB}" srcId="{83556E30-6B2E-463B-A612-6928DF1618C4}" destId="{9EB8C959-4CBD-4FAE-93AD-B7C58A640653}" srcOrd="3" destOrd="0" parTransId="{8345BDA4-D463-482F-B1F6-7A8265D11CC7}" sibTransId="{5329ACFA-10E0-42E8-92CC-EB5F31515215}"/>
    <dgm:cxn modelId="{E10D195F-F092-4439-B240-5305FA4A385E}" type="presOf" srcId="{83556E30-6B2E-463B-A612-6928DF1618C4}" destId="{3D94F96B-CF91-41B7-8E7E-4D35398A113F}" srcOrd="0" destOrd="0" presId="urn:microsoft.com/office/officeart/2005/8/layout/default"/>
    <dgm:cxn modelId="{AFE82174-3955-42E9-BBBC-D1F6665BEDF1}" srcId="{83556E30-6B2E-463B-A612-6928DF1618C4}" destId="{A310EBD9-570F-4FA4-B56E-D608687910FB}" srcOrd="2" destOrd="0" parTransId="{C7A3B0A2-33CC-44C9-81B0-C6D265B8609A}" sibTransId="{5B94A509-2A01-4FAB-920D-E38DC4666292}"/>
    <dgm:cxn modelId="{5E237783-9B88-4E82-A985-AE417CFCFD5C}" srcId="{83556E30-6B2E-463B-A612-6928DF1618C4}" destId="{2C833A6C-B433-41B7-9DDA-9A94CC56527D}" srcOrd="4" destOrd="0" parTransId="{F5E345C2-7B41-4C41-9F02-660BA4EFD9BE}" sibTransId="{1D4ADAE5-50FD-4102-8E0A-9EA92D38070B}"/>
    <dgm:cxn modelId="{8F737795-16CB-4B4E-8AC1-6C6AA3FD505A}" type="presOf" srcId="{FECF885F-CFD0-4F82-86B0-176300F2BC60}" destId="{126CCA96-D869-43B9-8FD0-703C4797830B}" srcOrd="0" destOrd="0" presId="urn:microsoft.com/office/officeart/2005/8/layout/default"/>
    <dgm:cxn modelId="{47A8DFAC-E91C-4552-9DA8-F9A34973F61A}" type="presOf" srcId="{9EB8C959-4CBD-4FAE-93AD-B7C58A640653}" destId="{763FA82D-D756-4B8D-A9FA-AC0091FDFD6A}" srcOrd="0" destOrd="0" presId="urn:microsoft.com/office/officeart/2005/8/layout/default"/>
    <dgm:cxn modelId="{43342BB1-AD69-4046-B0BE-A44E2C047F57}" type="presOf" srcId="{2C833A6C-B433-41B7-9DDA-9A94CC56527D}" destId="{05400D2F-9023-4CD6-8CF7-1A4038FD0B46}" srcOrd="0" destOrd="0" presId="urn:microsoft.com/office/officeart/2005/8/layout/default"/>
    <dgm:cxn modelId="{8E1FA4B1-EC6A-42C2-AC64-3B4159E90868}" type="presOf" srcId="{A310EBD9-570F-4FA4-B56E-D608687910FB}" destId="{3448379D-2BCC-411C-A81B-3804A838004D}" srcOrd="0" destOrd="0" presId="urn:microsoft.com/office/officeart/2005/8/layout/default"/>
    <dgm:cxn modelId="{82F25EBF-DE39-4B44-BEB8-8457ED0E6152}" srcId="{83556E30-6B2E-463B-A612-6928DF1618C4}" destId="{04B7D9ED-79D1-4B8B-B3E3-7693F2B2778F}" srcOrd="0" destOrd="0" parTransId="{78DD01EF-821E-4193-B86C-25EB2E0119C2}" sibTransId="{5DB0AD9A-6BBF-447A-A84F-DB4BB6AF0D92}"/>
    <dgm:cxn modelId="{C29E25D9-F3B0-487D-9733-A6B7F15FFB4C}" srcId="{83556E30-6B2E-463B-A612-6928DF1618C4}" destId="{FECF885F-CFD0-4F82-86B0-176300F2BC60}" srcOrd="5" destOrd="0" parTransId="{A1C0B921-F108-4AC3-96D5-686A9FA47751}" sibTransId="{E4EC59DD-16E9-4225-AE39-C0AC22CB09EC}"/>
    <dgm:cxn modelId="{3F872EE9-1C83-4C7E-9558-EEACAB095B96}" type="presOf" srcId="{104D27B0-AE0E-4A97-97AE-D1B3B30D48D0}" destId="{F4F2E597-7BBF-46F7-ADCD-3EC71515EFB4}" srcOrd="0" destOrd="0" presId="urn:microsoft.com/office/officeart/2005/8/layout/default"/>
    <dgm:cxn modelId="{7C6AA8F1-2116-400C-959B-B8541DD661ED}" srcId="{83556E30-6B2E-463B-A612-6928DF1618C4}" destId="{104D27B0-AE0E-4A97-97AE-D1B3B30D48D0}" srcOrd="1" destOrd="0" parTransId="{26A8E057-9BBF-4116-812E-C1480ABED487}" sibTransId="{067B4E26-C20E-4A0A-8EF4-8E552E38714D}"/>
    <dgm:cxn modelId="{2220B032-1EDA-43D5-A3E9-497920618B72}" type="presParOf" srcId="{3D94F96B-CF91-41B7-8E7E-4D35398A113F}" destId="{7279819B-5BBB-498C-80B1-9B0C70A33115}" srcOrd="0" destOrd="0" presId="urn:microsoft.com/office/officeart/2005/8/layout/default"/>
    <dgm:cxn modelId="{B70482C8-7CC1-49C8-A17D-9A5FC7801100}" type="presParOf" srcId="{3D94F96B-CF91-41B7-8E7E-4D35398A113F}" destId="{1248A7D0-074B-4E16-8169-16A59A9522B9}" srcOrd="1" destOrd="0" presId="urn:microsoft.com/office/officeart/2005/8/layout/default"/>
    <dgm:cxn modelId="{2B6C3B71-3FDE-49EB-9840-810986CA76F5}" type="presParOf" srcId="{3D94F96B-CF91-41B7-8E7E-4D35398A113F}" destId="{F4F2E597-7BBF-46F7-ADCD-3EC71515EFB4}" srcOrd="2" destOrd="0" presId="urn:microsoft.com/office/officeart/2005/8/layout/default"/>
    <dgm:cxn modelId="{F95F30BC-C31C-4789-9DCF-A1C54ABB20DE}" type="presParOf" srcId="{3D94F96B-CF91-41B7-8E7E-4D35398A113F}" destId="{9B66E87D-9CF6-46E2-92F6-B19EEF62396C}" srcOrd="3" destOrd="0" presId="urn:microsoft.com/office/officeart/2005/8/layout/default"/>
    <dgm:cxn modelId="{2A53AAF8-3B8E-47BE-B0A1-37DFBF7402A4}" type="presParOf" srcId="{3D94F96B-CF91-41B7-8E7E-4D35398A113F}" destId="{3448379D-2BCC-411C-A81B-3804A838004D}" srcOrd="4" destOrd="0" presId="urn:microsoft.com/office/officeart/2005/8/layout/default"/>
    <dgm:cxn modelId="{E2DCC188-D242-4516-BB02-E6A6D6FB5F28}" type="presParOf" srcId="{3D94F96B-CF91-41B7-8E7E-4D35398A113F}" destId="{411607A6-C4B4-470F-B9E2-B26E4C46FB7A}" srcOrd="5" destOrd="0" presId="urn:microsoft.com/office/officeart/2005/8/layout/default"/>
    <dgm:cxn modelId="{DD87EFF4-2DBF-4240-A86D-B65038657014}" type="presParOf" srcId="{3D94F96B-CF91-41B7-8E7E-4D35398A113F}" destId="{763FA82D-D756-4B8D-A9FA-AC0091FDFD6A}" srcOrd="6" destOrd="0" presId="urn:microsoft.com/office/officeart/2005/8/layout/default"/>
    <dgm:cxn modelId="{6CF94180-2F57-46B1-9810-E4A5077CF827}" type="presParOf" srcId="{3D94F96B-CF91-41B7-8E7E-4D35398A113F}" destId="{E3236B5B-425B-4288-A5AD-8E5C372E0092}" srcOrd="7" destOrd="0" presId="urn:microsoft.com/office/officeart/2005/8/layout/default"/>
    <dgm:cxn modelId="{FA9C83CA-6B8B-4569-8EEF-5C1C35350933}" type="presParOf" srcId="{3D94F96B-CF91-41B7-8E7E-4D35398A113F}" destId="{05400D2F-9023-4CD6-8CF7-1A4038FD0B46}" srcOrd="8" destOrd="0" presId="urn:microsoft.com/office/officeart/2005/8/layout/default"/>
    <dgm:cxn modelId="{0C7E0D08-016C-4D86-B759-55DEF7A51B82}" type="presParOf" srcId="{3D94F96B-CF91-41B7-8E7E-4D35398A113F}" destId="{F8717A35-AF76-48CA-AFCF-97346DCE3439}" srcOrd="9" destOrd="0" presId="urn:microsoft.com/office/officeart/2005/8/layout/default"/>
    <dgm:cxn modelId="{C504B491-69DB-4DAA-99AE-5BD9C8AD6A7F}" type="presParOf" srcId="{3D94F96B-CF91-41B7-8E7E-4D35398A113F}" destId="{126CCA96-D869-43B9-8FD0-703C4797830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70C638-587E-4AB3-ADC3-05F9A54F9E5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FC57186A-D924-4F17-B607-0DAAB59B63BA}">
      <dgm:prSet/>
      <dgm:spPr/>
      <dgm:t>
        <a:bodyPr/>
        <a:lstStyle/>
        <a:p>
          <a:r>
            <a:rPr lang="en-US"/>
            <a:t>1</a:t>
          </a:r>
          <a:r>
            <a:rPr lang="en-US" baseline="30000"/>
            <a:t>st</a:t>
          </a:r>
          <a:r>
            <a:rPr lang="en-US"/>
            <a:t> minimum pay standard for app-dispatched urban car services</a:t>
          </a:r>
        </a:p>
      </dgm:t>
    </dgm:pt>
    <dgm:pt modelId="{86C4EE08-537E-4350-A26E-425F7B55D2E7}" type="parTrans" cxnId="{2DF03662-0F6B-46ED-BD5D-D5938D400098}">
      <dgm:prSet/>
      <dgm:spPr/>
      <dgm:t>
        <a:bodyPr/>
        <a:lstStyle/>
        <a:p>
          <a:endParaRPr lang="en-US"/>
        </a:p>
      </dgm:t>
    </dgm:pt>
    <dgm:pt modelId="{A1631C9A-1313-4AF6-905F-8C4402667FE5}" type="sibTrans" cxnId="{2DF03662-0F6B-46ED-BD5D-D5938D400098}">
      <dgm:prSet/>
      <dgm:spPr/>
      <dgm:t>
        <a:bodyPr/>
        <a:lstStyle/>
        <a:p>
          <a:endParaRPr lang="en-US"/>
        </a:p>
      </dgm:t>
    </dgm:pt>
    <dgm:pt modelId="{A4483714-7D7F-4C86-AAB2-6D6E4CD45B1D}">
      <dgm:prSet/>
      <dgm:spPr/>
      <dgm:t>
        <a:bodyPr/>
        <a:lstStyle/>
        <a:p>
          <a:r>
            <a:rPr lang="en-US" dirty="0"/>
            <a:t>Affects the largest segment of the online platform “gig economy”</a:t>
          </a:r>
        </a:p>
      </dgm:t>
    </dgm:pt>
    <dgm:pt modelId="{39E28A75-8F8C-4C99-A22B-8AB7AAF3C2F9}" type="parTrans" cxnId="{A951E8A4-6900-4553-9E89-FEFAB887DDEA}">
      <dgm:prSet/>
      <dgm:spPr/>
      <dgm:t>
        <a:bodyPr/>
        <a:lstStyle/>
        <a:p>
          <a:endParaRPr lang="en-US"/>
        </a:p>
      </dgm:t>
    </dgm:pt>
    <dgm:pt modelId="{0CFF11E5-CD13-45C6-BAF0-C9B643BCCF6A}" type="sibTrans" cxnId="{A951E8A4-6900-4553-9E89-FEFAB887DDEA}">
      <dgm:prSet/>
      <dgm:spPr/>
      <dgm:t>
        <a:bodyPr/>
        <a:lstStyle/>
        <a:p>
          <a:endParaRPr lang="en-US"/>
        </a:p>
      </dgm:t>
    </dgm:pt>
    <dgm:pt modelId="{DE5226A9-9564-4214-974D-CAF2AD169123}">
      <dgm:prSet/>
      <dgm:spPr/>
      <dgm:t>
        <a:bodyPr/>
        <a:lstStyle/>
        <a:p>
          <a:r>
            <a:rPr lang="en-US"/>
            <a:t>Regulates a business model that inefficiently utilized workers and their capital (and relieves congestion)</a:t>
          </a:r>
        </a:p>
      </dgm:t>
    </dgm:pt>
    <dgm:pt modelId="{8BFADD63-A30C-4B9A-A09B-A2BA9435A812}" type="parTrans" cxnId="{CC114B6C-C9B9-4369-A07A-709608F6706A}">
      <dgm:prSet/>
      <dgm:spPr/>
      <dgm:t>
        <a:bodyPr/>
        <a:lstStyle/>
        <a:p>
          <a:endParaRPr lang="en-US"/>
        </a:p>
      </dgm:t>
    </dgm:pt>
    <dgm:pt modelId="{665C61C9-14C2-460B-9674-11E95F102492}" type="sibTrans" cxnId="{CC114B6C-C9B9-4369-A07A-709608F6706A}">
      <dgm:prSet/>
      <dgm:spPr/>
      <dgm:t>
        <a:bodyPr/>
        <a:lstStyle/>
        <a:p>
          <a:endParaRPr lang="en-US"/>
        </a:p>
      </dgm:t>
    </dgm:pt>
    <dgm:pt modelId="{9377EAD6-9636-44D6-9238-4962EF7D5FF0}" type="pres">
      <dgm:prSet presAssocID="{4670C638-587E-4AB3-ADC3-05F9A54F9E5F}" presName="linear" presStyleCnt="0">
        <dgm:presLayoutVars>
          <dgm:animLvl val="lvl"/>
          <dgm:resizeHandles val="exact"/>
        </dgm:presLayoutVars>
      </dgm:prSet>
      <dgm:spPr/>
    </dgm:pt>
    <dgm:pt modelId="{62BC4858-290D-415B-BA83-4B28F95E6FBE}" type="pres">
      <dgm:prSet presAssocID="{FC57186A-D924-4F17-B607-0DAAB59B63BA}" presName="parentText" presStyleLbl="node1" presStyleIdx="0" presStyleCnt="3">
        <dgm:presLayoutVars>
          <dgm:chMax val="0"/>
          <dgm:bulletEnabled val="1"/>
        </dgm:presLayoutVars>
      </dgm:prSet>
      <dgm:spPr/>
    </dgm:pt>
    <dgm:pt modelId="{148CE495-F9EB-45CE-A1E9-B705B8E3C7EB}" type="pres">
      <dgm:prSet presAssocID="{A1631C9A-1313-4AF6-905F-8C4402667FE5}" presName="spacer" presStyleCnt="0"/>
      <dgm:spPr/>
    </dgm:pt>
    <dgm:pt modelId="{D6A86E87-1BF2-412C-86CC-28EC8C333BEA}" type="pres">
      <dgm:prSet presAssocID="{A4483714-7D7F-4C86-AAB2-6D6E4CD45B1D}" presName="parentText" presStyleLbl="node1" presStyleIdx="1" presStyleCnt="3">
        <dgm:presLayoutVars>
          <dgm:chMax val="0"/>
          <dgm:bulletEnabled val="1"/>
        </dgm:presLayoutVars>
      </dgm:prSet>
      <dgm:spPr/>
    </dgm:pt>
    <dgm:pt modelId="{73B5CE33-0367-4309-8190-7BA8F38B7C35}" type="pres">
      <dgm:prSet presAssocID="{0CFF11E5-CD13-45C6-BAF0-C9B643BCCF6A}" presName="spacer" presStyleCnt="0"/>
      <dgm:spPr/>
    </dgm:pt>
    <dgm:pt modelId="{C77FAA52-8513-4A5B-961A-8E4FE05A0445}" type="pres">
      <dgm:prSet presAssocID="{DE5226A9-9564-4214-974D-CAF2AD169123}" presName="parentText" presStyleLbl="node1" presStyleIdx="2" presStyleCnt="3">
        <dgm:presLayoutVars>
          <dgm:chMax val="0"/>
          <dgm:bulletEnabled val="1"/>
        </dgm:presLayoutVars>
      </dgm:prSet>
      <dgm:spPr/>
    </dgm:pt>
  </dgm:ptLst>
  <dgm:cxnLst>
    <dgm:cxn modelId="{2DF03662-0F6B-46ED-BD5D-D5938D400098}" srcId="{4670C638-587E-4AB3-ADC3-05F9A54F9E5F}" destId="{FC57186A-D924-4F17-B607-0DAAB59B63BA}" srcOrd="0" destOrd="0" parTransId="{86C4EE08-537E-4350-A26E-425F7B55D2E7}" sibTransId="{A1631C9A-1313-4AF6-905F-8C4402667FE5}"/>
    <dgm:cxn modelId="{25FEC243-5E62-4A01-9CE1-C76A658004A2}" type="presOf" srcId="{A4483714-7D7F-4C86-AAB2-6D6E4CD45B1D}" destId="{D6A86E87-1BF2-412C-86CC-28EC8C333BEA}" srcOrd="0" destOrd="0" presId="urn:microsoft.com/office/officeart/2005/8/layout/vList2"/>
    <dgm:cxn modelId="{CC114B6C-C9B9-4369-A07A-709608F6706A}" srcId="{4670C638-587E-4AB3-ADC3-05F9A54F9E5F}" destId="{DE5226A9-9564-4214-974D-CAF2AD169123}" srcOrd="2" destOrd="0" parTransId="{8BFADD63-A30C-4B9A-A09B-A2BA9435A812}" sibTransId="{665C61C9-14C2-460B-9674-11E95F102492}"/>
    <dgm:cxn modelId="{CAB3C271-56B4-4023-9B6A-08698A044557}" type="presOf" srcId="{FC57186A-D924-4F17-B607-0DAAB59B63BA}" destId="{62BC4858-290D-415B-BA83-4B28F95E6FBE}" srcOrd="0" destOrd="0" presId="urn:microsoft.com/office/officeart/2005/8/layout/vList2"/>
    <dgm:cxn modelId="{90982285-FD66-44AF-B612-EAB772B39BA4}" type="presOf" srcId="{4670C638-587E-4AB3-ADC3-05F9A54F9E5F}" destId="{9377EAD6-9636-44D6-9238-4962EF7D5FF0}" srcOrd="0" destOrd="0" presId="urn:microsoft.com/office/officeart/2005/8/layout/vList2"/>
    <dgm:cxn modelId="{A951E8A4-6900-4553-9E89-FEFAB887DDEA}" srcId="{4670C638-587E-4AB3-ADC3-05F9A54F9E5F}" destId="{A4483714-7D7F-4C86-AAB2-6D6E4CD45B1D}" srcOrd="1" destOrd="0" parTransId="{39E28A75-8F8C-4C99-A22B-8AB7AAF3C2F9}" sibTransId="{0CFF11E5-CD13-45C6-BAF0-C9B643BCCF6A}"/>
    <dgm:cxn modelId="{0C34AFF4-E27A-4EBC-B558-7E93B6F2EE18}" type="presOf" srcId="{DE5226A9-9564-4214-974D-CAF2AD169123}" destId="{C77FAA52-8513-4A5B-961A-8E4FE05A0445}" srcOrd="0" destOrd="0" presId="urn:microsoft.com/office/officeart/2005/8/layout/vList2"/>
    <dgm:cxn modelId="{EC568B9F-BF7F-4131-A3B8-DFCC99D13D6C}" type="presParOf" srcId="{9377EAD6-9636-44D6-9238-4962EF7D5FF0}" destId="{62BC4858-290D-415B-BA83-4B28F95E6FBE}" srcOrd="0" destOrd="0" presId="urn:microsoft.com/office/officeart/2005/8/layout/vList2"/>
    <dgm:cxn modelId="{699D4D1E-2DFE-4BEE-BAC7-8B0B9EC9F38D}" type="presParOf" srcId="{9377EAD6-9636-44D6-9238-4962EF7D5FF0}" destId="{148CE495-F9EB-45CE-A1E9-B705B8E3C7EB}" srcOrd="1" destOrd="0" presId="urn:microsoft.com/office/officeart/2005/8/layout/vList2"/>
    <dgm:cxn modelId="{C56063FE-9061-4C78-892C-6F8CD1B3935B}" type="presParOf" srcId="{9377EAD6-9636-44D6-9238-4962EF7D5FF0}" destId="{D6A86E87-1BF2-412C-86CC-28EC8C333BEA}" srcOrd="2" destOrd="0" presId="urn:microsoft.com/office/officeart/2005/8/layout/vList2"/>
    <dgm:cxn modelId="{0FA2A610-CD0D-4535-9BA9-BB6611D3275D}" type="presParOf" srcId="{9377EAD6-9636-44D6-9238-4962EF7D5FF0}" destId="{73B5CE33-0367-4309-8190-7BA8F38B7C35}" srcOrd="3" destOrd="0" presId="urn:microsoft.com/office/officeart/2005/8/layout/vList2"/>
    <dgm:cxn modelId="{F6A56B71-756C-4062-B21A-EC162C66FC3F}" type="presParOf" srcId="{9377EAD6-9636-44D6-9238-4962EF7D5FF0}" destId="{C77FAA52-8513-4A5B-961A-8E4FE05A044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AA24BB-C8F4-4EC1-9F62-6C8B7551353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1405D37-E779-4113-80E7-FEC8249935CA}">
      <dgm:prSet/>
      <dgm:spPr/>
      <dgm:t>
        <a:bodyPr/>
        <a:lstStyle/>
        <a:p>
          <a:r>
            <a:rPr lang="en-US"/>
            <a:t>Paid sick days</a:t>
          </a:r>
        </a:p>
      </dgm:t>
    </dgm:pt>
    <dgm:pt modelId="{04A0B829-D681-402F-BE70-41D45C7C81E7}" type="parTrans" cxnId="{F74AA581-5737-4119-B62A-7D4DFB3DC8FB}">
      <dgm:prSet/>
      <dgm:spPr/>
      <dgm:t>
        <a:bodyPr/>
        <a:lstStyle/>
        <a:p>
          <a:endParaRPr lang="en-US"/>
        </a:p>
      </dgm:t>
    </dgm:pt>
    <dgm:pt modelId="{0AE98AD5-C20D-4006-90E6-123B69BD4482}" type="sibTrans" cxnId="{F74AA581-5737-4119-B62A-7D4DFB3DC8FB}">
      <dgm:prSet/>
      <dgm:spPr/>
      <dgm:t>
        <a:bodyPr/>
        <a:lstStyle/>
        <a:p>
          <a:endParaRPr lang="en-US"/>
        </a:p>
      </dgm:t>
    </dgm:pt>
    <dgm:pt modelId="{5559033B-0D29-4239-BA3B-4E39CA1139D7}">
      <dgm:prSet/>
      <dgm:spPr/>
      <dgm:t>
        <a:bodyPr/>
        <a:lstStyle/>
        <a:p>
          <a:r>
            <a:rPr lang="en-US"/>
            <a:t>Paid family leave</a:t>
          </a:r>
        </a:p>
      </dgm:t>
    </dgm:pt>
    <dgm:pt modelId="{805B8E65-6A9C-4FDA-B1E9-A0E315060E0F}" type="parTrans" cxnId="{8D1B537B-E8B0-488C-A810-D328B56CB32E}">
      <dgm:prSet/>
      <dgm:spPr/>
      <dgm:t>
        <a:bodyPr/>
        <a:lstStyle/>
        <a:p>
          <a:endParaRPr lang="en-US"/>
        </a:p>
      </dgm:t>
    </dgm:pt>
    <dgm:pt modelId="{28CEA2BF-38D9-41EE-84C2-A765C2A97DC0}" type="sibTrans" cxnId="{8D1B537B-E8B0-488C-A810-D328B56CB32E}">
      <dgm:prSet/>
      <dgm:spPr/>
      <dgm:t>
        <a:bodyPr/>
        <a:lstStyle/>
        <a:p>
          <a:endParaRPr lang="en-US"/>
        </a:p>
      </dgm:t>
    </dgm:pt>
    <dgm:pt modelId="{22FDBFC5-8D78-4EA2-ACAC-AB78333B20CE}">
      <dgm:prSet/>
      <dgm:spPr/>
      <dgm:t>
        <a:bodyPr/>
        <a:lstStyle/>
        <a:p>
          <a:r>
            <a:rPr lang="en-US"/>
            <a:t>Proposed 10 days paid vacation time</a:t>
          </a:r>
        </a:p>
      </dgm:t>
    </dgm:pt>
    <dgm:pt modelId="{D806EAD7-20C3-44EA-909B-BF536BC8E10C}" type="parTrans" cxnId="{7E3BB184-4361-4F1F-AE31-537F3475675E}">
      <dgm:prSet/>
      <dgm:spPr/>
      <dgm:t>
        <a:bodyPr/>
        <a:lstStyle/>
        <a:p>
          <a:endParaRPr lang="en-US"/>
        </a:p>
      </dgm:t>
    </dgm:pt>
    <dgm:pt modelId="{15485C2A-AFC8-47B9-9DFD-5BA843616BC9}" type="sibTrans" cxnId="{7E3BB184-4361-4F1F-AE31-537F3475675E}">
      <dgm:prSet/>
      <dgm:spPr/>
      <dgm:t>
        <a:bodyPr/>
        <a:lstStyle/>
        <a:p>
          <a:endParaRPr lang="en-US"/>
        </a:p>
      </dgm:t>
    </dgm:pt>
    <dgm:pt modelId="{69D7D3E4-3E1B-45BB-AF36-3770C097C56D}">
      <dgm:prSet/>
      <dgm:spPr/>
      <dgm:t>
        <a:bodyPr/>
        <a:lstStyle/>
        <a:p>
          <a:r>
            <a:rPr lang="en-US"/>
            <a:t>“Freelance” isn’t free act requiring written agreements</a:t>
          </a:r>
        </a:p>
      </dgm:t>
    </dgm:pt>
    <dgm:pt modelId="{605590F9-8CD0-47F2-A6CE-ACB82CEA305D}" type="parTrans" cxnId="{DF3ECC97-49F9-4BE6-A441-4E7E4307024D}">
      <dgm:prSet/>
      <dgm:spPr/>
      <dgm:t>
        <a:bodyPr/>
        <a:lstStyle/>
        <a:p>
          <a:endParaRPr lang="en-US"/>
        </a:p>
      </dgm:t>
    </dgm:pt>
    <dgm:pt modelId="{4C3B1B8D-A0D7-4C93-9A5B-CE3D26CA9947}" type="sibTrans" cxnId="{DF3ECC97-49F9-4BE6-A441-4E7E4307024D}">
      <dgm:prSet/>
      <dgm:spPr/>
      <dgm:t>
        <a:bodyPr/>
        <a:lstStyle/>
        <a:p>
          <a:endParaRPr lang="en-US"/>
        </a:p>
      </dgm:t>
    </dgm:pt>
    <dgm:pt modelId="{56F0F0AA-7B2B-4AEB-8480-681ACFA8C054}">
      <dgm:prSet/>
      <dgm:spPr/>
      <dgm:t>
        <a:bodyPr/>
        <a:lstStyle/>
        <a:p>
          <a:r>
            <a:rPr lang="en-US"/>
            <a:t>Regulating scheduling practices in fast food and retail </a:t>
          </a:r>
        </a:p>
      </dgm:t>
    </dgm:pt>
    <dgm:pt modelId="{6C6148C1-C44E-47F0-A094-5FCDEE97C98C}" type="parTrans" cxnId="{24C72003-17B1-4817-AF73-0270F9AE3107}">
      <dgm:prSet/>
      <dgm:spPr/>
      <dgm:t>
        <a:bodyPr/>
        <a:lstStyle/>
        <a:p>
          <a:endParaRPr lang="en-US"/>
        </a:p>
      </dgm:t>
    </dgm:pt>
    <dgm:pt modelId="{9705907A-1055-42F8-A363-BA3FC1E1175C}" type="sibTrans" cxnId="{24C72003-17B1-4817-AF73-0270F9AE3107}">
      <dgm:prSet/>
      <dgm:spPr/>
      <dgm:t>
        <a:bodyPr/>
        <a:lstStyle/>
        <a:p>
          <a:endParaRPr lang="en-US"/>
        </a:p>
      </dgm:t>
    </dgm:pt>
    <dgm:pt modelId="{712DB62E-EF98-48CD-9D27-8965CA15497C}">
      <dgm:prSet/>
      <dgm:spPr/>
      <dgm:t>
        <a:bodyPr/>
        <a:lstStyle/>
        <a:p>
          <a:r>
            <a:rPr lang="en-US"/>
            <a:t>Curbing wage theft, etc.</a:t>
          </a:r>
        </a:p>
      </dgm:t>
    </dgm:pt>
    <dgm:pt modelId="{B312D75C-51B7-4517-94C5-F866B9CF61EA}" type="parTrans" cxnId="{1F3DF874-6904-4BF9-A006-8E0546506BA7}">
      <dgm:prSet/>
      <dgm:spPr/>
      <dgm:t>
        <a:bodyPr/>
        <a:lstStyle/>
        <a:p>
          <a:endParaRPr lang="en-US"/>
        </a:p>
      </dgm:t>
    </dgm:pt>
    <dgm:pt modelId="{455B370E-9C89-4994-BD7E-FAF76D611F23}" type="sibTrans" cxnId="{1F3DF874-6904-4BF9-A006-8E0546506BA7}">
      <dgm:prSet/>
      <dgm:spPr/>
      <dgm:t>
        <a:bodyPr/>
        <a:lstStyle/>
        <a:p>
          <a:endParaRPr lang="en-US"/>
        </a:p>
      </dgm:t>
    </dgm:pt>
    <dgm:pt modelId="{6F5066DA-7B10-4890-B077-83091A3A6D70}">
      <dgm:prSet/>
      <dgm:spPr/>
      <dgm:t>
        <a:bodyPr/>
        <a:lstStyle/>
        <a:p>
          <a:r>
            <a:rPr lang="en-US"/>
            <a:t>Regulating earnings of 85,000 independent contractor FHV drivers</a:t>
          </a:r>
        </a:p>
      </dgm:t>
    </dgm:pt>
    <dgm:pt modelId="{BCA886C4-25AB-4015-9571-A43BA294C37B}" type="parTrans" cxnId="{3BEB65FE-A555-4327-931A-FF879DCE23B8}">
      <dgm:prSet/>
      <dgm:spPr/>
      <dgm:t>
        <a:bodyPr/>
        <a:lstStyle/>
        <a:p>
          <a:endParaRPr lang="en-US"/>
        </a:p>
      </dgm:t>
    </dgm:pt>
    <dgm:pt modelId="{BFB150A0-3F85-4865-84D0-454E448EBDF0}" type="sibTrans" cxnId="{3BEB65FE-A555-4327-931A-FF879DCE23B8}">
      <dgm:prSet/>
      <dgm:spPr/>
      <dgm:t>
        <a:bodyPr/>
        <a:lstStyle/>
        <a:p>
          <a:endParaRPr lang="en-US"/>
        </a:p>
      </dgm:t>
    </dgm:pt>
    <dgm:pt modelId="{6CD1D1C0-0C72-4633-81AD-1E50439E30C8}" type="pres">
      <dgm:prSet presAssocID="{E1AA24BB-C8F4-4EC1-9F62-6C8B7551353B}" presName="linear" presStyleCnt="0">
        <dgm:presLayoutVars>
          <dgm:animLvl val="lvl"/>
          <dgm:resizeHandles val="exact"/>
        </dgm:presLayoutVars>
      </dgm:prSet>
      <dgm:spPr/>
    </dgm:pt>
    <dgm:pt modelId="{9D95FA57-1E15-4590-8B53-A471D27CBD0F}" type="pres">
      <dgm:prSet presAssocID="{81405D37-E779-4113-80E7-FEC8249935CA}" presName="parentText" presStyleLbl="node1" presStyleIdx="0" presStyleCnt="7">
        <dgm:presLayoutVars>
          <dgm:chMax val="0"/>
          <dgm:bulletEnabled val="1"/>
        </dgm:presLayoutVars>
      </dgm:prSet>
      <dgm:spPr/>
    </dgm:pt>
    <dgm:pt modelId="{F58882F9-26C7-4DE6-A99A-BAF29D5AA229}" type="pres">
      <dgm:prSet presAssocID="{0AE98AD5-C20D-4006-90E6-123B69BD4482}" presName="spacer" presStyleCnt="0"/>
      <dgm:spPr/>
    </dgm:pt>
    <dgm:pt modelId="{AF4960A4-9F2D-4E68-8872-6BFB0784E1D3}" type="pres">
      <dgm:prSet presAssocID="{5559033B-0D29-4239-BA3B-4E39CA1139D7}" presName="parentText" presStyleLbl="node1" presStyleIdx="1" presStyleCnt="7">
        <dgm:presLayoutVars>
          <dgm:chMax val="0"/>
          <dgm:bulletEnabled val="1"/>
        </dgm:presLayoutVars>
      </dgm:prSet>
      <dgm:spPr/>
    </dgm:pt>
    <dgm:pt modelId="{3A2DA702-4AD0-474F-A013-61AA8BF640F6}" type="pres">
      <dgm:prSet presAssocID="{28CEA2BF-38D9-41EE-84C2-A765C2A97DC0}" presName="spacer" presStyleCnt="0"/>
      <dgm:spPr/>
    </dgm:pt>
    <dgm:pt modelId="{6B16902B-249F-4A9B-B8B4-560D50A7476E}" type="pres">
      <dgm:prSet presAssocID="{22FDBFC5-8D78-4EA2-ACAC-AB78333B20CE}" presName="parentText" presStyleLbl="node1" presStyleIdx="2" presStyleCnt="7">
        <dgm:presLayoutVars>
          <dgm:chMax val="0"/>
          <dgm:bulletEnabled val="1"/>
        </dgm:presLayoutVars>
      </dgm:prSet>
      <dgm:spPr/>
    </dgm:pt>
    <dgm:pt modelId="{ECB7B7FB-5800-4486-A300-9636360C6263}" type="pres">
      <dgm:prSet presAssocID="{15485C2A-AFC8-47B9-9DFD-5BA843616BC9}" presName="spacer" presStyleCnt="0"/>
      <dgm:spPr/>
    </dgm:pt>
    <dgm:pt modelId="{9AF3E3B9-9D30-482A-94AA-A27BA7ED6EE5}" type="pres">
      <dgm:prSet presAssocID="{69D7D3E4-3E1B-45BB-AF36-3770C097C56D}" presName="parentText" presStyleLbl="node1" presStyleIdx="3" presStyleCnt="7">
        <dgm:presLayoutVars>
          <dgm:chMax val="0"/>
          <dgm:bulletEnabled val="1"/>
        </dgm:presLayoutVars>
      </dgm:prSet>
      <dgm:spPr/>
    </dgm:pt>
    <dgm:pt modelId="{BBF25DBC-9885-4180-8F78-E80DE6466A60}" type="pres">
      <dgm:prSet presAssocID="{4C3B1B8D-A0D7-4C93-9A5B-CE3D26CA9947}" presName="spacer" presStyleCnt="0"/>
      <dgm:spPr/>
    </dgm:pt>
    <dgm:pt modelId="{BC0F1930-CC04-49B0-A3A9-AE896E7F5BE8}" type="pres">
      <dgm:prSet presAssocID="{56F0F0AA-7B2B-4AEB-8480-681ACFA8C054}" presName="parentText" presStyleLbl="node1" presStyleIdx="4" presStyleCnt="7">
        <dgm:presLayoutVars>
          <dgm:chMax val="0"/>
          <dgm:bulletEnabled val="1"/>
        </dgm:presLayoutVars>
      </dgm:prSet>
      <dgm:spPr/>
    </dgm:pt>
    <dgm:pt modelId="{D55D8564-9EE5-4BD0-B7DD-117559D1712C}" type="pres">
      <dgm:prSet presAssocID="{9705907A-1055-42F8-A363-BA3FC1E1175C}" presName="spacer" presStyleCnt="0"/>
      <dgm:spPr/>
    </dgm:pt>
    <dgm:pt modelId="{D4193DB8-DE87-433F-9DFD-B77E17D8F000}" type="pres">
      <dgm:prSet presAssocID="{712DB62E-EF98-48CD-9D27-8965CA15497C}" presName="parentText" presStyleLbl="node1" presStyleIdx="5" presStyleCnt="7">
        <dgm:presLayoutVars>
          <dgm:chMax val="0"/>
          <dgm:bulletEnabled val="1"/>
        </dgm:presLayoutVars>
      </dgm:prSet>
      <dgm:spPr/>
    </dgm:pt>
    <dgm:pt modelId="{F340E07D-2FF7-4EF7-AD66-D506C38D8004}" type="pres">
      <dgm:prSet presAssocID="{455B370E-9C89-4994-BD7E-FAF76D611F23}" presName="spacer" presStyleCnt="0"/>
      <dgm:spPr/>
    </dgm:pt>
    <dgm:pt modelId="{D47ABDE7-59F4-482F-BBF7-D592B2EF102B}" type="pres">
      <dgm:prSet presAssocID="{6F5066DA-7B10-4890-B077-83091A3A6D70}" presName="parentText" presStyleLbl="node1" presStyleIdx="6" presStyleCnt="7">
        <dgm:presLayoutVars>
          <dgm:chMax val="0"/>
          <dgm:bulletEnabled val="1"/>
        </dgm:presLayoutVars>
      </dgm:prSet>
      <dgm:spPr/>
    </dgm:pt>
  </dgm:ptLst>
  <dgm:cxnLst>
    <dgm:cxn modelId="{24C72003-17B1-4817-AF73-0270F9AE3107}" srcId="{E1AA24BB-C8F4-4EC1-9F62-6C8B7551353B}" destId="{56F0F0AA-7B2B-4AEB-8480-681ACFA8C054}" srcOrd="4" destOrd="0" parTransId="{6C6148C1-C44E-47F0-A094-5FCDEE97C98C}" sibTransId="{9705907A-1055-42F8-A363-BA3FC1E1175C}"/>
    <dgm:cxn modelId="{1117F539-5665-4AD6-956F-1FFBCA84EB68}" type="presOf" srcId="{E1AA24BB-C8F4-4EC1-9F62-6C8B7551353B}" destId="{6CD1D1C0-0C72-4633-81AD-1E50439E30C8}" srcOrd="0" destOrd="0" presId="urn:microsoft.com/office/officeart/2005/8/layout/vList2"/>
    <dgm:cxn modelId="{A9243643-45CE-497A-A121-0D06566DC76E}" type="presOf" srcId="{5559033B-0D29-4239-BA3B-4E39CA1139D7}" destId="{AF4960A4-9F2D-4E68-8872-6BFB0784E1D3}" srcOrd="0" destOrd="0" presId="urn:microsoft.com/office/officeart/2005/8/layout/vList2"/>
    <dgm:cxn modelId="{B3060C47-1540-4630-B6FE-F4C725B0DDF9}" type="presOf" srcId="{6F5066DA-7B10-4890-B077-83091A3A6D70}" destId="{D47ABDE7-59F4-482F-BBF7-D592B2EF102B}" srcOrd="0" destOrd="0" presId="urn:microsoft.com/office/officeart/2005/8/layout/vList2"/>
    <dgm:cxn modelId="{38861D50-22EA-4259-825B-D6923715866A}" type="presOf" srcId="{56F0F0AA-7B2B-4AEB-8480-681ACFA8C054}" destId="{BC0F1930-CC04-49B0-A3A9-AE896E7F5BE8}" srcOrd="0" destOrd="0" presId="urn:microsoft.com/office/officeart/2005/8/layout/vList2"/>
    <dgm:cxn modelId="{1F3DF874-6904-4BF9-A006-8E0546506BA7}" srcId="{E1AA24BB-C8F4-4EC1-9F62-6C8B7551353B}" destId="{712DB62E-EF98-48CD-9D27-8965CA15497C}" srcOrd="5" destOrd="0" parTransId="{B312D75C-51B7-4517-94C5-F866B9CF61EA}" sibTransId="{455B370E-9C89-4994-BD7E-FAF76D611F23}"/>
    <dgm:cxn modelId="{8D1B537B-E8B0-488C-A810-D328B56CB32E}" srcId="{E1AA24BB-C8F4-4EC1-9F62-6C8B7551353B}" destId="{5559033B-0D29-4239-BA3B-4E39CA1139D7}" srcOrd="1" destOrd="0" parTransId="{805B8E65-6A9C-4FDA-B1E9-A0E315060E0F}" sibTransId="{28CEA2BF-38D9-41EE-84C2-A765C2A97DC0}"/>
    <dgm:cxn modelId="{9F31B080-BCD9-4261-ABEF-74422FED47D0}" type="presOf" srcId="{712DB62E-EF98-48CD-9D27-8965CA15497C}" destId="{D4193DB8-DE87-433F-9DFD-B77E17D8F000}" srcOrd="0" destOrd="0" presId="urn:microsoft.com/office/officeart/2005/8/layout/vList2"/>
    <dgm:cxn modelId="{F74AA581-5737-4119-B62A-7D4DFB3DC8FB}" srcId="{E1AA24BB-C8F4-4EC1-9F62-6C8B7551353B}" destId="{81405D37-E779-4113-80E7-FEC8249935CA}" srcOrd="0" destOrd="0" parTransId="{04A0B829-D681-402F-BE70-41D45C7C81E7}" sibTransId="{0AE98AD5-C20D-4006-90E6-123B69BD4482}"/>
    <dgm:cxn modelId="{7E3BB184-4361-4F1F-AE31-537F3475675E}" srcId="{E1AA24BB-C8F4-4EC1-9F62-6C8B7551353B}" destId="{22FDBFC5-8D78-4EA2-ACAC-AB78333B20CE}" srcOrd="2" destOrd="0" parTransId="{D806EAD7-20C3-44EA-909B-BF536BC8E10C}" sibTransId="{15485C2A-AFC8-47B9-9DFD-5BA843616BC9}"/>
    <dgm:cxn modelId="{DF3ECC97-49F9-4BE6-A441-4E7E4307024D}" srcId="{E1AA24BB-C8F4-4EC1-9F62-6C8B7551353B}" destId="{69D7D3E4-3E1B-45BB-AF36-3770C097C56D}" srcOrd="3" destOrd="0" parTransId="{605590F9-8CD0-47F2-A6CE-ACB82CEA305D}" sibTransId="{4C3B1B8D-A0D7-4C93-9A5B-CE3D26CA9947}"/>
    <dgm:cxn modelId="{1CCBA4A6-DA88-4868-A8BA-4154C94237FC}" type="presOf" srcId="{22FDBFC5-8D78-4EA2-ACAC-AB78333B20CE}" destId="{6B16902B-249F-4A9B-B8B4-560D50A7476E}" srcOrd="0" destOrd="0" presId="urn:microsoft.com/office/officeart/2005/8/layout/vList2"/>
    <dgm:cxn modelId="{A30A7FC4-AA13-4901-B4B2-458F7CFC4D37}" type="presOf" srcId="{69D7D3E4-3E1B-45BB-AF36-3770C097C56D}" destId="{9AF3E3B9-9D30-482A-94AA-A27BA7ED6EE5}" srcOrd="0" destOrd="0" presId="urn:microsoft.com/office/officeart/2005/8/layout/vList2"/>
    <dgm:cxn modelId="{1FDAD7FA-8834-4FE4-B77A-EC1F5751EE66}" type="presOf" srcId="{81405D37-E779-4113-80E7-FEC8249935CA}" destId="{9D95FA57-1E15-4590-8B53-A471D27CBD0F}" srcOrd="0" destOrd="0" presId="urn:microsoft.com/office/officeart/2005/8/layout/vList2"/>
    <dgm:cxn modelId="{3BEB65FE-A555-4327-931A-FF879DCE23B8}" srcId="{E1AA24BB-C8F4-4EC1-9F62-6C8B7551353B}" destId="{6F5066DA-7B10-4890-B077-83091A3A6D70}" srcOrd="6" destOrd="0" parTransId="{BCA886C4-25AB-4015-9571-A43BA294C37B}" sibTransId="{BFB150A0-3F85-4865-84D0-454E448EBDF0}"/>
    <dgm:cxn modelId="{8FA48B52-DA3C-4E5A-A95B-BD86B735F2EC}" type="presParOf" srcId="{6CD1D1C0-0C72-4633-81AD-1E50439E30C8}" destId="{9D95FA57-1E15-4590-8B53-A471D27CBD0F}" srcOrd="0" destOrd="0" presId="urn:microsoft.com/office/officeart/2005/8/layout/vList2"/>
    <dgm:cxn modelId="{068BE7B7-B3B0-4887-9434-C2CF0CF8F37F}" type="presParOf" srcId="{6CD1D1C0-0C72-4633-81AD-1E50439E30C8}" destId="{F58882F9-26C7-4DE6-A99A-BAF29D5AA229}" srcOrd="1" destOrd="0" presId="urn:microsoft.com/office/officeart/2005/8/layout/vList2"/>
    <dgm:cxn modelId="{87E7C7E7-4906-4FB7-8F4B-A4F5E7AE490A}" type="presParOf" srcId="{6CD1D1C0-0C72-4633-81AD-1E50439E30C8}" destId="{AF4960A4-9F2D-4E68-8872-6BFB0784E1D3}" srcOrd="2" destOrd="0" presId="urn:microsoft.com/office/officeart/2005/8/layout/vList2"/>
    <dgm:cxn modelId="{18746208-75D1-45E5-8E2E-B3D8CBA23E24}" type="presParOf" srcId="{6CD1D1C0-0C72-4633-81AD-1E50439E30C8}" destId="{3A2DA702-4AD0-474F-A013-61AA8BF640F6}" srcOrd="3" destOrd="0" presId="urn:microsoft.com/office/officeart/2005/8/layout/vList2"/>
    <dgm:cxn modelId="{A2FC34E6-6DED-4448-994D-D658933922D9}" type="presParOf" srcId="{6CD1D1C0-0C72-4633-81AD-1E50439E30C8}" destId="{6B16902B-249F-4A9B-B8B4-560D50A7476E}" srcOrd="4" destOrd="0" presId="urn:microsoft.com/office/officeart/2005/8/layout/vList2"/>
    <dgm:cxn modelId="{B6567FB3-C45D-49A1-AE2C-FC1BE0E7A203}" type="presParOf" srcId="{6CD1D1C0-0C72-4633-81AD-1E50439E30C8}" destId="{ECB7B7FB-5800-4486-A300-9636360C6263}" srcOrd="5" destOrd="0" presId="urn:microsoft.com/office/officeart/2005/8/layout/vList2"/>
    <dgm:cxn modelId="{93514ED4-B84B-4A0E-A895-942A50CA6C30}" type="presParOf" srcId="{6CD1D1C0-0C72-4633-81AD-1E50439E30C8}" destId="{9AF3E3B9-9D30-482A-94AA-A27BA7ED6EE5}" srcOrd="6" destOrd="0" presId="urn:microsoft.com/office/officeart/2005/8/layout/vList2"/>
    <dgm:cxn modelId="{4E0DFA94-8A19-4A76-B67C-886B9A68A71F}" type="presParOf" srcId="{6CD1D1C0-0C72-4633-81AD-1E50439E30C8}" destId="{BBF25DBC-9885-4180-8F78-E80DE6466A60}" srcOrd="7" destOrd="0" presId="urn:microsoft.com/office/officeart/2005/8/layout/vList2"/>
    <dgm:cxn modelId="{B32C6F9C-028A-4CBD-857A-8287C0F5B31A}" type="presParOf" srcId="{6CD1D1C0-0C72-4633-81AD-1E50439E30C8}" destId="{BC0F1930-CC04-49B0-A3A9-AE896E7F5BE8}" srcOrd="8" destOrd="0" presId="urn:microsoft.com/office/officeart/2005/8/layout/vList2"/>
    <dgm:cxn modelId="{4E47CF9C-F0AA-4705-B117-FE0D180709AF}" type="presParOf" srcId="{6CD1D1C0-0C72-4633-81AD-1E50439E30C8}" destId="{D55D8564-9EE5-4BD0-B7DD-117559D1712C}" srcOrd="9" destOrd="0" presId="urn:microsoft.com/office/officeart/2005/8/layout/vList2"/>
    <dgm:cxn modelId="{E998D36E-0FBA-443F-BDB0-076475B8A7B7}" type="presParOf" srcId="{6CD1D1C0-0C72-4633-81AD-1E50439E30C8}" destId="{D4193DB8-DE87-433F-9DFD-B77E17D8F000}" srcOrd="10" destOrd="0" presId="urn:microsoft.com/office/officeart/2005/8/layout/vList2"/>
    <dgm:cxn modelId="{D9294506-D2BA-41E8-A6B7-B0705A5722FE}" type="presParOf" srcId="{6CD1D1C0-0C72-4633-81AD-1E50439E30C8}" destId="{F340E07D-2FF7-4EF7-AD66-D506C38D8004}" srcOrd="11" destOrd="0" presId="urn:microsoft.com/office/officeart/2005/8/layout/vList2"/>
    <dgm:cxn modelId="{9FA4DCB1-5A7E-47F4-A253-C2C585DE68CA}" type="presParOf" srcId="{6CD1D1C0-0C72-4633-81AD-1E50439E30C8}" destId="{D47ABDE7-59F4-482F-BBF7-D592B2EF102B}"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183056-1DB0-4714-8A94-BFF9C424FC3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FCAFA7-7E2C-42FB-93E3-2CFC6E3AFB8A}">
      <dgm:prSet/>
      <dgm:spPr/>
      <dgm:t>
        <a:bodyPr/>
        <a:lstStyle/>
        <a:p>
          <a:r>
            <a:rPr lang="en-US"/>
            <a:t>Multiple features causing widely varying effective property tax rates</a:t>
          </a:r>
        </a:p>
      </dgm:t>
    </dgm:pt>
    <dgm:pt modelId="{D1D1F067-8D59-40EE-98EE-84F73EDD0165}" type="parTrans" cxnId="{47EDFA84-F82C-405C-A1EC-53DD6D0A6F93}">
      <dgm:prSet/>
      <dgm:spPr/>
      <dgm:t>
        <a:bodyPr/>
        <a:lstStyle/>
        <a:p>
          <a:endParaRPr lang="en-US"/>
        </a:p>
      </dgm:t>
    </dgm:pt>
    <dgm:pt modelId="{1DE803BB-95E1-4782-8CC8-48A15F845A18}" type="sibTrans" cxnId="{47EDFA84-F82C-405C-A1EC-53DD6D0A6F93}">
      <dgm:prSet/>
      <dgm:spPr/>
      <dgm:t>
        <a:bodyPr/>
        <a:lstStyle/>
        <a:p>
          <a:endParaRPr lang="en-US"/>
        </a:p>
      </dgm:t>
    </dgm:pt>
    <dgm:pt modelId="{6C7F34F9-0E57-4BD4-9474-4639B560D84C}">
      <dgm:prSet/>
      <dgm:spPr/>
      <dgm:t>
        <a:bodyPr/>
        <a:lstStyle/>
        <a:p>
          <a:r>
            <a:rPr lang="en-US"/>
            <a:t>Assessment caps created disparities by neighborhood</a:t>
          </a:r>
        </a:p>
      </dgm:t>
    </dgm:pt>
    <dgm:pt modelId="{D356B89C-FBA1-4757-8C99-76A13526FEA1}" type="parTrans" cxnId="{CDE7E9FE-50B4-4A68-A494-823A51DE5BE0}">
      <dgm:prSet/>
      <dgm:spPr/>
      <dgm:t>
        <a:bodyPr/>
        <a:lstStyle/>
        <a:p>
          <a:endParaRPr lang="en-US"/>
        </a:p>
      </dgm:t>
    </dgm:pt>
    <dgm:pt modelId="{105CC1F5-4269-4725-A075-0040AFFD5531}" type="sibTrans" cxnId="{CDE7E9FE-50B4-4A68-A494-823A51DE5BE0}">
      <dgm:prSet/>
      <dgm:spPr/>
      <dgm:t>
        <a:bodyPr/>
        <a:lstStyle/>
        <a:p>
          <a:endParaRPr lang="en-US"/>
        </a:p>
      </dgm:t>
    </dgm:pt>
    <dgm:pt modelId="{721D6980-FC80-482F-9E61-274DB4CC2E47}">
      <dgm:prSet/>
      <dgm:spPr/>
      <dgm:t>
        <a:bodyPr/>
        <a:lstStyle/>
        <a:p>
          <a:r>
            <a:rPr lang="en-US"/>
            <a:t>Overdue reforms needed in economic development and charitable tax exemptions</a:t>
          </a:r>
        </a:p>
      </dgm:t>
    </dgm:pt>
    <dgm:pt modelId="{26714D89-C68F-423B-AB6E-D9A35F530343}" type="parTrans" cxnId="{4C15691D-F7CE-44CD-8BD4-B0BED9D60C7E}">
      <dgm:prSet/>
      <dgm:spPr/>
      <dgm:t>
        <a:bodyPr/>
        <a:lstStyle/>
        <a:p>
          <a:endParaRPr lang="en-US"/>
        </a:p>
      </dgm:t>
    </dgm:pt>
    <dgm:pt modelId="{02616B24-0005-441E-800E-E6FCE1D97DCB}" type="sibTrans" cxnId="{4C15691D-F7CE-44CD-8BD4-B0BED9D60C7E}">
      <dgm:prSet/>
      <dgm:spPr/>
      <dgm:t>
        <a:bodyPr/>
        <a:lstStyle/>
        <a:p>
          <a:endParaRPr lang="en-US"/>
        </a:p>
      </dgm:t>
    </dgm:pt>
    <dgm:pt modelId="{AB45A3FA-DCC8-4C5A-A77B-42AB24E5DAC5}">
      <dgm:prSet/>
      <dgm:spPr/>
      <dgm:t>
        <a:bodyPr/>
        <a:lstStyle/>
        <a:p>
          <a:r>
            <a:rPr lang="en-US"/>
            <a:t>Significant nonresident ownership of luxury residential real estate distorting housing market</a:t>
          </a:r>
        </a:p>
      </dgm:t>
    </dgm:pt>
    <dgm:pt modelId="{50633F99-A737-46FB-929F-5E3EF0F798D9}" type="parTrans" cxnId="{98FB6596-B283-45C9-8792-BCB4E7E5A98E}">
      <dgm:prSet/>
      <dgm:spPr/>
      <dgm:t>
        <a:bodyPr/>
        <a:lstStyle/>
        <a:p>
          <a:endParaRPr lang="en-US"/>
        </a:p>
      </dgm:t>
    </dgm:pt>
    <dgm:pt modelId="{2E4568C7-B036-4D0E-BA22-5A3D7BBDDB63}" type="sibTrans" cxnId="{98FB6596-B283-45C9-8792-BCB4E7E5A98E}">
      <dgm:prSet/>
      <dgm:spPr/>
      <dgm:t>
        <a:bodyPr/>
        <a:lstStyle/>
        <a:p>
          <a:endParaRPr lang="en-US"/>
        </a:p>
      </dgm:t>
    </dgm:pt>
    <dgm:pt modelId="{A58C8F45-7007-40CB-BFE6-44C7D751ED3E}">
      <dgm:prSet/>
      <dgm:spPr/>
      <dgm:t>
        <a:bodyPr/>
        <a:lstStyle/>
        <a:p>
          <a:r>
            <a:rPr lang="en-US"/>
            <a:t>Albany action needed for most changes</a:t>
          </a:r>
        </a:p>
      </dgm:t>
    </dgm:pt>
    <dgm:pt modelId="{79BDF0B0-21EF-4C13-AD33-9AD88F5CD52D}" type="parTrans" cxnId="{61F8DF4F-AF9F-40FB-8BE2-9EB6FC0CE59D}">
      <dgm:prSet/>
      <dgm:spPr/>
      <dgm:t>
        <a:bodyPr/>
        <a:lstStyle/>
        <a:p>
          <a:endParaRPr lang="en-US"/>
        </a:p>
      </dgm:t>
    </dgm:pt>
    <dgm:pt modelId="{E4DA64CE-D886-4F5D-ACDD-5B12D2C5DC46}" type="sibTrans" cxnId="{61F8DF4F-AF9F-40FB-8BE2-9EB6FC0CE59D}">
      <dgm:prSet/>
      <dgm:spPr/>
      <dgm:t>
        <a:bodyPr/>
        <a:lstStyle/>
        <a:p>
          <a:endParaRPr lang="en-US"/>
        </a:p>
      </dgm:t>
    </dgm:pt>
    <dgm:pt modelId="{8068176B-B689-48B7-BD70-1E45B4411A71}" type="pres">
      <dgm:prSet presAssocID="{85183056-1DB0-4714-8A94-BFF9C424FC36}" presName="linear" presStyleCnt="0">
        <dgm:presLayoutVars>
          <dgm:animLvl val="lvl"/>
          <dgm:resizeHandles val="exact"/>
        </dgm:presLayoutVars>
      </dgm:prSet>
      <dgm:spPr/>
    </dgm:pt>
    <dgm:pt modelId="{53FC80DF-6D35-40BF-8B89-E74922C9E1C9}" type="pres">
      <dgm:prSet presAssocID="{EEFCAFA7-7E2C-42FB-93E3-2CFC6E3AFB8A}" presName="parentText" presStyleLbl="node1" presStyleIdx="0" presStyleCnt="5">
        <dgm:presLayoutVars>
          <dgm:chMax val="0"/>
          <dgm:bulletEnabled val="1"/>
        </dgm:presLayoutVars>
      </dgm:prSet>
      <dgm:spPr/>
    </dgm:pt>
    <dgm:pt modelId="{56F89CE2-922F-408D-9D8B-FD9B86DA69B3}" type="pres">
      <dgm:prSet presAssocID="{1DE803BB-95E1-4782-8CC8-48A15F845A18}" presName="spacer" presStyleCnt="0"/>
      <dgm:spPr/>
    </dgm:pt>
    <dgm:pt modelId="{411E5E60-5818-4398-9111-4F4CD1848F99}" type="pres">
      <dgm:prSet presAssocID="{6C7F34F9-0E57-4BD4-9474-4639B560D84C}" presName="parentText" presStyleLbl="node1" presStyleIdx="1" presStyleCnt="5">
        <dgm:presLayoutVars>
          <dgm:chMax val="0"/>
          <dgm:bulletEnabled val="1"/>
        </dgm:presLayoutVars>
      </dgm:prSet>
      <dgm:spPr/>
    </dgm:pt>
    <dgm:pt modelId="{49462B76-AF4C-4259-BA5E-03E0E0BDEC3B}" type="pres">
      <dgm:prSet presAssocID="{105CC1F5-4269-4725-A075-0040AFFD5531}" presName="spacer" presStyleCnt="0"/>
      <dgm:spPr/>
    </dgm:pt>
    <dgm:pt modelId="{7E053DAA-1C10-43D0-8B7A-9F5F9C7F3E77}" type="pres">
      <dgm:prSet presAssocID="{721D6980-FC80-482F-9E61-274DB4CC2E47}" presName="parentText" presStyleLbl="node1" presStyleIdx="2" presStyleCnt="5">
        <dgm:presLayoutVars>
          <dgm:chMax val="0"/>
          <dgm:bulletEnabled val="1"/>
        </dgm:presLayoutVars>
      </dgm:prSet>
      <dgm:spPr/>
    </dgm:pt>
    <dgm:pt modelId="{7699D180-39BC-4586-ACA2-218789C03DB2}" type="pres">
      <dgm:prSet presAssocID="{02616B24-0005-441E-800E-E6FCE1D97DCB}" presName="spacer" presStyleCnt="0"/>
      <dgm:spPr/>
    </dgm:pt>
    <dgm:pt modelId="{F474268B-FFAA-4003-A4C8-FEA678A7150F}" type="pres">
      <dgm:prSet presAssocID="{AB45A3FA-DCC8-4C5A-A77B-42AB24E5DAC5}" presName="parentText" presStyleLbl="node1" presStyleIdx="3" presStyleCnt="5">
        <dgm:presLayoutVars>
          <dgm:chMax val="0"/>
          <dgm:bulletEnabled val="1"/>
        </dgm:presLayoutVars>
      </dgm:prSet>
      <dgm:spPr/>
    </dgm:pt>
    <dgm:pt modelId="{BC11E5DF-7176-4A2D-A1A6-2E101EBEC6C3}" type="pres">
      <dgm:prSet presAssocID="{2E4568C7-B036-4D0E-BA22-5A3D7BBDDB63}" presName="spacer" presStyleCnt="0"/>
      <dgm:spPr/>
    </dgm:pt>
    <dgm:pt modelId="{0C40FFD1-CC75-489A-A2DA-061EDA00476E}" type="pres">
      <dgm:prSet presAssocID="{A58C8F45-7007-40CB-BFE6-44C7D751ED3E}" presName="parentText" presStyleLbl="node1" presStyleIdx="4" presStyleCnt="5">
        <dgm:presLayoutVars>
          <dgm:chMax val="0"/>
          <dgm:bulletEnabled val="1"/>
        </dgm:presLayoutVars>
      </dgm:prSet>
      <dgm:spPr/>
    </dgm:pt>
  </dgm:ptLst>
  <dgm:cxnLst>
    <dgm:cxn modelId="{8C85C00C-8A57-4F03-8D4E-E7229E32182D}" type="presOf" srcId="{6C7F34F9-0E57-4BD4-9474-4639B560D84C}" destId="{411E5E60-5818-4398-9111-4F4CD1848F99}" srcOrd="0" destOrd="0" presId="urn:microsoft.com/office/officeart/2005/8/layout/vList2"/>
    <dgm:cxn modelId="{AFD4CF0D-8EAC-4A7C-A76D-BB179C486EDF}" type="presOf" srcId="{AB45A3FA-DCC8-4C5A-A77B-42AB24E5DAC5}" destId="{F474268B-FFAA-4003-A4C8-FEA678A7150F}" srcOrd="0" destOrd="0" presId="urn:microsoft.com/office/officeart/2005/8/layout/vList2"/>
    <dgm:cxn modelId="{D8473A0F-D053-4C4E-9AE2-C2B3DA47E9B6}" type="presOf" srcId="{721D6980-FC80-482F-9E61-274DB4CC2E47}" destId="{7E053DAA-1C10-43D0-8B7A-9F5F9C7F3E77}" srcOrd="0" destOrd="0" presId="urn:microsoft.com/office/officeart/2005/8/layout/vList2"/>
    <dgm:cxn modelId="{78C9A213-8512-43BD-B6FB-CF7183F40742}" type="presOf" srcId="{A58C8F45-7007-40CB-BFE6-44C7D751ED3E}" destId="{0C40FFD1-CC75-489A-A2DA-061EDA00476E}" srcOrd="0" destOrd="0" presId="urn:microsoft.com/office/officeart/2005/8/layout/vList2"/>
    <dgm:cxn modelId="{4C15691D-F7CE-44CD-8BD4-B0BED9D60C7E}" srcId="{85183056-1DB0-4714-8A94-BFF9C424FC36}" destId="{721D6980-FC80-482F-9E61-274DB4CC2E47}" srcOrd="2" destOrd="0" parTransId="{26714D89-C68F-423B-AB6E-D9A35F530343}" sibTransId="{02616B24-0005-441E-800E-E6FCE1D97DCB}"/>
    <dgm:cxn modelId="{A8924846-EAA3-4056-929C-DCC2D1926A00}" type="presOf" srcId="{85183056-1DB0-4714-8A94-BFF9C424FC36}" destId="{8068176B-B689-48B7-BD70-1E45B4411A71}" srcOrd="0" destOrd="0" presId="urn:microsoft.com/office/officeart/2005/8/layout/vList2"/>
    <dgm:cxn modelId="{61F8DF4F-AF9F-40FB-8BE2-9EB6FC0CE59D}" srcId="{85183056-1DB0-4714-8A94-BFF9C424FC36}" destId="{A58C8F45-7007-40CB-BFE6-44C7D751ED3E}" srcOrd="4" destOrd="0" parTransId="{79BDF0B0-21EF-4C13-AD33-9AD88F5CD52D}" sibTransId="{E4DA64CE-D886-4F5D-ACDD-5B12D2C5DC46}"/>
    <dgm:cxn modelId="{47EDFA84-F82C-405C-A1EC-53DD6D0A6F93}" srcId="{85183056-1DB0-4714-8A94-BFF9C424FC36}" destId="{EEFCAFA7-7E2C-42FB-93E3-2CFC6E3AFB8A}" srcOrd="0" destOrd="0" parTransId="{D1D1F067-8D59-40EE-98EE-84F73EDD0165}" sibTransId="{1DE803BB-95E1-4782-8CC8-48A15F845A18}"/>
    <dgm:cxn modelId="{98FB6596-B283-45C9-8792-BCB4E7E5A98E}" srcId="{85183056-1DB0-4714-8A94-BFF9C424FC36}" destId="{AB45A3FA-DCC8-4C5A-A77B-42AB24E5DAC5}" srcOrd="3" destOrd="0" parTransId="{50633F99-A737-46FB-929F-5E3EF0F798D9}" sibTransId="{2E4568C7-B036-4D0E-BA22-5A3D7BBDDB63}"/>
    <dgm:cxn modelId="{CB3CA79D-CE7F-44A1-8AD2-67E3B0431ACF}" type="presOf" srcId="{EEFCAFA7-7E2C-42FB-93E3-2CFC6E3AFB8A}" destId="{53FC80DF-6D35-40BF-8B89-E74922C9E1C9}" srcOrd="0" destOrd="0" presId="urn:microsoft.com/office/officeart/2005/8/layout/vList2"/>
    <dgm:cxn modelId="{CDE7E9FE-50B4-4A68-A494-823A51DE5BE0}" srcId="{85183056-1DB0-4714-8A94-BFF9C424FC36}" destId="{6C7F34F9-0E57-4BD4-9474-4639B560D84C}" srcOrd="1" destOrd="0" parTransId="{D356B89C-FBA1-4757-8C99-76A13526FEA1}" sibTransId="{105CC1F5-4269-4725-A075-0040AFFD5531}"/>
    <dgm:cxn modelId="{A7D1D215-A196-4EB8-A324-1AFCD2CE0528}" type="presParOf" srcId="{8068176B-B689-48B7-BD70-1E45B4411A71}" destId="{53FC80DF-6D35-40BF-8B89-E74922C9E1C9}" srcOrd="0" destOrd="0" presId="urn:microsoft.com/office/officeart/2005/8/layout/vList2"/>
    <dgm:cxn modelId="{24ECE7AE-533B-4037-B1E2-47BF68D16880}" type="presParOf" srcId="{8068176B-B689-48B7-BD70-1E45B4411A71}" destId="{56F89CE2-922F-408D-9D8B-FD9B86DA69B3}" srcOrd="1" destOrd="0" presId="urn:microsoft.com/office/officeart/2005/8/layout/vList2"/>
    <dgm:cxn modelId="{B8E83E81-7C46-4FDE-86A1-A5C9C38E4F2B}" type="presParOf" srcId="{8068176B-B689-48B7-BD70-1E45B4411A71}" destId="{411E5E60-5818-4398-9111-4F4CD1848F99}" srcOrd="2" destOrd="0" presId="urn:microsoft.com/office/officeart/2005/8/layout/vList2"/>
    <dgm:cxn modelId="{7D7D7C7E-5187-4CBF-904C-A29C5A7150A4}" type="presParOf" srcId="{8068176B-B689-48B7-BD70-1E45B4411A71}" destId="{49462B76-AF4C-4259-BA5E-03E0E0BDEC3B}" srcOrd="3" destOrd="0" presId="urn:microsoft.com/office/officeart/2005/8/layout/vList2"/>
    <dgm:cxn modelId="{6E34D82F-AFDE-4BF6-B2C2-C20651130AA9}" type="presParOf" srcId="{8068176B-B689-48B7-BD70-1E45B4411A71}" destId="{7E053DAA-1C10-43D0-8B7A-9F5F9C7F3E77}" srcOrd="4" destOrd="0" presId="urn:microsoft.com/office/officeart/2005/8/layout/vList2"/>
    <dgm:cxn modelId="{7BB6F35E-DC66-4B88-B08B-A6CAF45570D7}" type="presParOf" srcId="{8068176B-B689-48B7-BD70-1E45B4411A71}" destId="{7699D180-39BC-4586-ACA2-218789C03DB2}" srcOrd="5" destOrd="0" presId="urn:microsoft.com/office/officeart/2005/8/layout/vList2"/>
    <dgm:cxn modelId="{19CDCA53-1F77-4F83-916C-F579E4E26166}" type="presParOf" srcId="{8068176B-B689-48B7-BD70-1E45B4411A71}" destId="{F474268B-FFAA-4003-A4C8-FEA678A7150F}" srcOrd="6" destOrd="0" presId="urn:microsoft.com/office/officeart/2005/8/layout/vList2"/>
    <dgm:cxn modelId="{32F99C1C-D269-4E9F-8A23-D9A2E3519BDC}" type="presParOf" srcId="{8068176B-B689-48B7-BD70-1E45B4411A71}" destId="{BC11E5DF-7176-4A2D-A1A6-2E101EBEC6C3}" srcOrd="7" destOrd="0" presId="urn:microsoft.com/office/officeart/2005/8/layout/vList2"/>
    <dgm:cxn modelId="{3C01FB0E-0444-47DD-885A-FF31A508C3E6}" type="presParOf" srcId="{8068176B-B689-48B7-BD70-1E45B4411A71}" destId="{0C40FFD1-CC75-489A-A2DA-061EDA00476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535A8-8BBA-4FFA-8C55-7D616345D1C5}">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AC62C8-26E6-42F6-B0C1-54A1F7A18642}">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96AFA6-1658-448E-8C14-9DE87A14648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422400">
            <a:lnSpc>
              <a:spcPct val="100000"/>
            </a:lnSpc>
            <a:spcBef>
              <a:spcPct val="0"/>
            </a:spcBef>
            <a:spcAft>
              <a:spcPct val="35000"/>
            </a:spcAft>
            <a:buNone/>
          </a:pPr>
          <a:r>
            <a:rPr lang="en-US" sz="3200" kern="1200" dirty="0"/>
            <a:t>Large finance sector</a:t>
          </a:r>
        </a:p>
      </dsp:txBody>
      <dsp:txXfrm>
        <a:off x="1429899" y="2442"/>
        <a:ext cx="5083704" cy="1238008"/>
      </dsp:txXfrm>
    </dsp:sp>
    <dsp:sp modelId="{FC499AAC-A432-4BC1-8C2C-1AB65D97CAE6}">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59FBC-1A52-4332-BC29-DD9C3AC07D75}">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5056C5-5356-4697-8A18-E0B5254B6DCB}">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Corporate HQ and professional services</a:t>
          </a:r>
        </a:p>
      </dsp:txBody>
      <dsp:txXfrm>
        <a:off x="1429899" y="1549953"/>
        <a:ext cx="5083704" cy="1238008"/>
      </dsp:txXfrm>
    </dsp:sp>
    <dsp:sp modelId="{E745E7C2-F3E4-493A-B97F-94100DDD0C57}">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8F902-BC93-451D-858A-2B451361A4A6}">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AE5720-7D10-422D-9AE5-91C667AC919A}">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Inherited and new wealth</a:t>
          </a:r>
        </a:p>
      </dsp:txBody>
      <dsp:txXfrm>
        <a:off x="1429899" y="3097464"/>
        <a:ext cx="5083704" cy="1238008"/>
      </dsp:txXfrm>
    </dsp:sp>
    <dsp:sp modelId="{50D41E10-DFF9-45BA-884F-A7EE8A1E934F}">
      <dsp:nvSpPr>
        <dsp:cNvPr id="0" name=""/>
        <dsp:cNvSpPr/>
      </dsp:nvSpPr>
      <dsp:spPr>
        <a:xfrm>
          <a:off x="0" y="4647417"/>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56D74-5E2A-4758-8229-D2BA1A57006B}">
      <dsp:nvSpPr>
        <dsp:cNvPr id="0" name=""/>
        <dsp:cNvSpPr/>
      </dsp:nvSpPr>
      <dsp:spPr>
        <a:xfrm>
          <a:off x="374497" y="4923526"/>
          <a:ext cx="680904" cy="68090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93BE7A-2148-4A37-AD97-D14FF60BD21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1244600">
            <a:lnSpc>
              <a:spcPct val="100000"/>
            </a:lnSpc>
            <a:spcBef>
              <a:spcPct val="0"/>
            </a:spcBef>
            <a:spcAft>
              <a:spcPct val="35000"/>
            </a:spcAft>
            <a:buNone/>
          </a:pPr>
          <a:r>
            <a:rPr lang="en-US" sz="2800" kern="1200" dirty="0"/>
            <a:t>Real estate</a:t>
          </a:r>
          <a:r>
            <a:rPr lang="en-US" sz="2200" kern="1200" dirty="0"/>
            <a:t> </a:t>
          </a:r>
        </a:p>
      </dsp:txBody>
      <dsp:txXfrm>
        <a:off x="1429899" y="4644974"/>
        <a:ext cx="5083704" cy="1238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9149D-8697-4860-9CAB-4DA7137C5FC2}">
      <dsp:nvSpPr>
        <dsp:cNvPr id="0" name=""/>
        <dsp:cNvSpPr/>
      </dsp:nvSpPr>
      <dsp:spPr>
        <a:xfrm>
          <a:off x="0" y="467127"/>
          <a:ext cx="6513603" cy="15947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For the bottom 95%, wages are 93% of all income--how did </a:t>
          </a:r>
          <a:r>
            <a:rPr lang="en-US" sz="2900" u="sng" kern="1200"/>
            <a:t>sector and occupational changes affect </a:t>
          </a:r>
          <a:r>
            <a:rPr lang="en-US" sz="2900" kern="1200"/>
            <a:t>wages. </a:t>
          </a:r>
        </a:p>
      </dsp:txBody>
      <dsp:txXfrm>
        <a:off x="77847" y="544974"/>
        <a:ext cx="6357909" cy="1439016"/>
      </dsp:txXfrm>
    </dsp:sp>
    <dsp:sp modelId="{61153D8E-6A82-4293-88A0-010D97E29B8A}">
      <dsp:nvSpPr>
        <dsp:cNvPr id="0" name=""/>
        <dsp:cNvSpPr/>
      </dsp:nvSpPr>
      <dsp:spPr>
        <a:xfrm>
          <a:off x="0" y="2145357"/>
          <a:ext cx="6513603" cy="15947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Consider the </a:t>
          </a:r>
          <a:r>
            <a:rPr lang="en-US" sz="2900" u="sng" kern="1200" dirty="0"/>
            <a:t>policy developments</a:t>
          </a:r>
          <a:r>
            <a:rPr lang="en-US" sz="2900" kern="1200" dirty="0"/>
            <a:t> (both action and inaction) that influenced particular forms of economic change.</a:t>
          </a:r>
        </a:p>
      </dsp:txBody>
      <dsp:txXfrm>
        <a:off x="77847" y="2223204"/>
        <a:ext cx="6357909" cy="1439016"/>
      </dsp:txXfrm>
    </dsp:sp>
    <dsp:sp modelId="{7AFE05ED-F5DA-4ED3-8095-E8FFF319412C}">
      <dsp:nvSpPr>
        <dsp:cNvPr id="0" name=""/>
        <dsp:cNvSpPr/>
      </dsp:nvSpPr>
      <dsp:spPr>
        <a:xfrm>
          <a:off x="0" y="3823588"/>
          <a:ext cx="6513603" cy="15947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Consider how policy choices might have affected key measures of income inequality.</a:t>
          </a:r>
        </a:p>
      </dsp:txBody>
      <dsp:txXfrm>
        <a:off x="77847" y="3901435"/>
        <a:ext cx="6357909" cy="1439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3B00E-11FA-403D-A271-A19866961716}">
      <dsp:nvSpPr>
        <dsp:cNvPr id="0" name=""/>
        <dsp:cNvSpPr/>
      </dsp:nvSpPr>
      <dsp:spPr>
        <a:xfrm>
          <a:off x="0" y="36077"/>
          <a:ext cx="65136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Financial deregulation</a:t>
          </a:r>
        </a:p>
      </dsp:txBody>
      <dsp:txXfrm>
        <a:off x="44602" y="80679"/>
        <a:ext cx="6424399" cy="824474"/>
      </dsp:txXfrm>
    </dsp:sp>
    <dsp:sp modelId="{AF9C89ED-819A-473E-BA1D-E3D3E95B6B40}">
      <dsp:nvSpPr>
        <dsp:cNvPr id="0" name=""/>
        <dsp:cNvSpPr/>
      </dsp:nvSpPr>
      <dsp:spPr>
        <a:xfrm>
          <a:off x="0" y="1015995"/>
          <a:ext cx="6513603" cy="91367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Globalization, increased foreign investment, not regulating trade </a:t>
          </a:r>
        </a:p>
      </dsp:txBody>
      <dsp:txXfrm>
        <a:off x="44602" y="1060597"/>
        <a:ext cx="6424399" cy="824474"/>
      </dsp:txXfrm>
    </dsp:sp>
    <dsp:sp modelId="{5D79F6F3-68D8-4FCB-A975-F85BDB0FD504}">
      <dsp:nvSpPr>
        <dsp:cNvPr id="0" name=""/>
        <dsp:cNvSpPr/>
      </dsp:nvSpPr>
      <dsp:spPr>
        <a:xfrm>
          <a:off x="0" y="1995914"/>
          <a:ext cx="6513603" cy="91367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Letting barriers to unionization remain </a:t>
          </a:r>
        </a:p>
      </dsp:txBody>
      <dsp:txXfrm>
        <a:off x="44602" y="2040516"/>
        <a:ext cx="6424399" cy="824474"/>
      </dsp:txXfrm>
    </dsp:sp>
    <dsp:sp modelId="{55A75BDA-413E-4AB6-B308-9F68A36E0B56}">
      <dsp:nvSpPr>
        <dsp:cNvPr id="0" name=""/>
        <dsp:cNvSpPr/>
      </dsp:nvSpPr>
      <dsp:spPr>
        <a:xfrm>
          <a:off x="0" y="2975833"/>
          <a:ext cx="6513603" cy="9136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“Policy drift” in not responding to “fissuring” of the workplace</a:t>
          </a:r>
        </a:p>
      </dsp:txBody>
      <dsp:txXfrm>
        <a:off x="44602" y="3020435"/>
        <a:ext cx="6424399" cy="824474"/>
      </dsp:txXfrm>
    </dsp:sp>
    <dsp:sp modelId="{DBDA5C77-C01A-4503-BA11-6C6B282CCE69}">
      <dsp:nvSpPr>
        <dsp:cNvPr id="0" name=""/>
        <dsp:cNvSpPr/>
      </dsp:nvSpPr>
      <dsp:spPr>
        <a:xfrm>
          <a:off x="0" y="3955751"/>
          <a:ext cx="6513603" cy="91367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Allowing the minimum wage to falter</a:t>
          </a:r>
        </a:p>
      </dsp:txBody>
      <dsp:txXfrm>
        <a:off x="44602" y="4000353"/>
        <a:ext cx="6424399" cy="824474"/>
      </dsp:txXfrm>
    </dsp:sp>
    <dsp:sp modelId="{215AC6C0-DF7E-476C-A6E1-9079B846F047}">
      <dsp:nvSpPr>
        <dsp:cNvPr id="0" name=""/>
        <dsp:cNvSpPr/>
      </dsp:nvSpPr>
      <dsp:spPr>
        <a:xfrm>
          <a:off x="0" y="4935670"/>
          <a:ext cx="6513603" cy="9136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Fostering economic competition among states </a:t>
          </a:r>
        </a:p>
      </dsp:txBody>
      <dsp:txXfrm>
        <a:off x="44602" y="4980272"/>
        <a:ext cx="6424399" cy="824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B550F-0D71-4B37-A401-B83885D30108}">
      <dsp:nvSpPr>
        <dsp:cNvPr id="0" name=""/>
        <dsp:cNvSpPr/>
      </dsp:nvSpPr>
      <dsp:spPr>
        <a:xfrm>
          <a:off x="0" y="414208"/>
          <a:ext cx="6513603" cy="16415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For example, according to the Columbia Population Research Center, 23% of NYC residents had incomes &lt; poverty in 2016, but 47% experienced poverty for at least one spell over a 3-year period.</a:t>
          </a:r>
        </a:p>
      </dsp:txBody>
      <dsp:txXfrm>
        <a:off x="80132" y="494340"/>
        <a:ext cx="6353339" cy="1481245"/>
      </dsp:txXfrm>
    </dsp:sp>
    <dsp:sp modelId="{CEE3082C-19CB-4F3B-81EF-A2237D1CB315}">
      <dsp:nvSpPr>
        <dsp:cNvPr id="0" name=""/>
        <dsp:cNvSpPr/>
      </dsp:nvSpPr>
      <dsp:spPr>
        <a:xfrm>
          <a:off x="0" y="2121958"/>
          <a:ext cx="6513603" cy="164150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Community Service Society reports that 55% of low-income families and 38% of moderate income families (200-400% FPL) said housing affordability was a serious or very serious problem in 2018.</a:t>
          </a:r>
        </a:p>
      </dsp:txBody>
      <dsp:txXfrm>
        <a:off x="80132" y="2202090"/>
        <a:ext cx="6353339" cy="1481245"/>
      </dsp:txXfrm>
    </dsp:sp>
    <dsp:sp modelId="{B56D9200-1007-4ECE-BDC2-0CD3EE91BB9B}">
      <dsp:nvSpPr>
        <dsp:cNvPr id="0" name=""/>
        <dsp:cNvSpPr/>
      </dsp:nvSpPr>
      <dsp:spPr>
        <a:xfrm>
          <a:off x="0" y="3829708"/>
          <a:ext cx="6513603" cy="164150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40% of NYC households lack adequate income to support a bare-bones family budget; 84% of such households have 1+ workers, according to 2018 Self-Sufficiency report by Univ. of Washington.</a:t>
          </a:r>
        </a:p>
      </dsp:txBody>
      <dsp:txXfrm>
        <a:off x="80132" y="3909840"/>
        <a:ext cx="6353339" cy="148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21CD3-CED9-4B60-BDB6-CA9C55F474A3}">
      <dsp:nvSpPr>
        <dsp:cNvPr id="0" name=""/>
        <dsp:cNvSpPr/>
      </dsp:nvSpPr>
      <dsp:spPr>
        <a:xfrm>
          <a:off x="0" y="445743"/>
          <a:ext cx="6513603" cy="162048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Only 33% of workers in NYC participated in an employer-sponsored retirement plan in 2016, down from about 42% in 2000. (Ghilarducci)</a:t>
          </a:r>
        </a:p>
      </dsp:txBody>
      <dsp:txXfrm>
        <a:off x="79106" y="524849"/>
        <a:ext cx="6355391" cy="1462274"/>
      </dsp:txXfrm>
    </dsp:sp>
    <dsp:sp modelId="{73079637-A956-41B8-B875-464DFFBDD9AC}">
      <dsp:nvSpPr>
        <dsp:cNvPr id="0" name=""/>
        <dsp:cNvSpPr/>
      </dsp:nvSpPr>
      <dsp:spPr>
        <a:xfrm>
          <a:off x="0" y="2132469"/>
          <a:ext cx="6513603" cy="162048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While the City requires 5 paid sick days a year, over 500,000 NYC workers have no paid time off (the Mayor has proposed requiring employers with 5+ workers to provide 10 annual paid leave days.)</a:t>
          </a:r>
        </a:p>
      </dsp:txBody>
      <dsp:txXfrm>
        <a:off x="79106" y="2211575"/>
        <a:ext cx="6355391" cy="1462274"/>
      </dsp:txXfrm>
    </dsp:sp>
    <dsp:sp modelId="{999ED4AA-EDEB-4AF8-9C06-A9EC03220C09}">
      <dsp:nvSpPr>
        <dsp:cNvPr id="0" name=""/>
        <dsp:cNvSpPr/>
      </dsp:nvSpPr>
      <dsp:spPr>
        <a:xfrm>
          <a:off x="0" y="3819196"/>
          <a:ext cx="6513603" cy="16204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On the other hand, NYS enacted paid family leave policy for private employers in 2016 (by 2021, 2/3 of employee’s average wages for 12 weeks.)</a:t>
          </a:r>
        </a:p>
      </dsp:txBody>
      <dsp:txXfrm>
        <a:off x="79106" y="3898302"/>
        <a:ext cx="6355391" cy="14622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9819B-5BBB-498C-80B1-9B0C70A33115}">
      <dsp:nvSpPr>
        <dsp:cNvPr id="0" name=""/>
        <dsp:cNvSpPr/>
      </dsp:nvSpPr>
      <dsp:spPr>
        <a:xfrm>
          <a:off x="0" y="39687"/>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Commonality among many self-employed, gig workers &amp; freelancers: independent contractors (some misclassified) who are not employees</a:t>
          </a:r>
        </a:p>
      </dsp:txBody>
      <dsp:txXfrm>
        <a:off x="0" y="39687"/>
        <a:ext cx="3286125" cy="1971675"/>
      </dsp:txXfrm>
    </dsp:sp>
    <dsp:sp modelId="{F4F2E597-7BBF-46F7-ADCD-3EC71515EFB4}">
      <dsp:nvSpPr>
        <dsp:cNvPr id="0" name=""/>
        <dsp:cNvSpPr/>
      </dsp:nvSpPr>
      <dsp:spPr>
        <a:xfrm>
          <a:off x="3614737" y="39687"/>
          <a:ext cx="3286125" cy="1971675"/>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Best available data suggest the total NYC earnings from IC about $50B, or 15% of total private payrolls. </a:t>
          </a:r>
        </a:p>
      </dsp:txBody>
      <dsp:txXfrm>
        <a:off x="3614737" y="39687"/>
        <a:ext cx="3286125" cy="1971675"/>
      </dsp:txXfrm>
    </dsp:sp>
    <dsp:sp modelId="{3448379D-2BCC-411C-A81B-3804A838004D}">
      <dsp:nvSpPr>
        <dsp:cNvPr id="0" name=""/>
        <dsp:cNvSpPr/>
      </dsp:nvSpPr>
      <dsp:spPr>
        <a:xfrm>
          <a:off x="7229475" y="39687"/>
          <a:ext cx="3286125" cy="1971675"/>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Low-earning ICs get about 10% of that $50B. High-earners &amp; those seeking supplemental pay receive most of it.</a:t>
          </a:r>
        </a:p>
      </dsp:txBody>
      <dsp:txXfrm>
        <a:off x="7229475" y="39687"/>
        <a:ext cx="3286125" cy="1971675"/>
      </dsp:txXfrm>
    </dsp:sp>
    <dsp:sp modelId="{763FA82D-D756-4B8D-A9FA-AC0091FDFD6A}">
      <dsp:nvSpPr>
        <dsp:cNvPr id="0" name=""/>
        <dsp:cNvSpPr/>
      </dsp:nvSpPr>
      <dsp:spPr>
        <a:xfrm>
          <a:off x="0" y="2339975"/>
          <a:ext cx="3286125" cy="197167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NYC has about 260,000 low-earning full-time ICs and another 200,000 part-time ICs in low-paying industries.</a:t>
          </a:r>
        </a:p>
      </dsp:txBody>
      <dsp:txXfrm>
        <a:off x="0" y="2339975"/>
        <a:ext cx="3286125" cy="1971675"/>
      </dsp:txXfrm>
    </dsp:sp>
    <dsp:sp modelId="{05400D2F-9023-4CD6-8CF7-1A4038FD0B46}">
      <dsp:nvSpPr>
        <dsp:cNvPr id="0" name=""/>
        <dsp:cNvSpPr/>
      </dsp:nvSpPr>
      <dsp:spPr>
        <a:xfrm>
          <a:off x="3614737" y="2339975"/>
          <a:ext cx="3286125" cy="1971675"/>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There are 170,000 high-earning incorporated self-employed, plus 290,000 full-or part-time ICs in high-paying industries. </a:t>
          </a:r>
        </a:p>
      </dsp:txBody>
      <dsp:txXfrm>
        <a:off x="3614737" y="2339975"/>
        <a:ext cx="3286125" cy="1971675"/>
      </dsp:txXfrm>
    </dsp:sp>
    <dsp:sp modelId="{126CCA96-D869-43B9-8FD0-703C4797830B}">
      <dsp:nvSpPr>
        <dsp:cNvPr id="0" name=""/>
        <dsp:cNvSpPr/>
      </dsp:nvSpPr>
      <dsp:spPr>
        <a:xfrm>
          <a:off x="7229475" y="2339975"/>
          <a:ext cx="3286125" cy="1971675"/>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Best data suggests about 100,000 online platform workers, roughly 2% of 5.1 million NYC workers.</a:t>
          </a:r>
        </a:p>
      </dsp:txBody>
      <dsp:txXfrm>
        <a:off x="7229475"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C4858-290D-415B-BA83-4B28F95E6FBE}">
      <dsp:nvSpPr>
        <dsp:cNvPr id="0" name=""/>
        <dsp:cNvSpPr/>
      </dsp:nvSpPr>
      <dsp:spPr>
        <a:xfrm>
          <a:off x="0" y="252193"/>
          <a:ext cx="6513603"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1</a:t>
          </a:r>
          <a:r>
            <a:rPr lang="en-US" sz="3100" kern="1200" baseline="30000"/>
            <a:t>st</a:t>
          </a:r>
          <a:r>
            <a:rPr lang="en-US" sz="3100" kern="1200"/>
            <a:t> minimum pay standard for app-dispatched urban car services</a:t>
          </a:r>
        </a:p>
      </dsp:txBody>
      <dsp:txXfrm>
        <a:off x="84655" y="336848"/>
        <a:ext cx="6344293" cy="1564849"/>
      </dsp:txXfrm>
    </dsp:sp>
    <dsp:sp modelId="{D6A86E87-1BF2-412C-86CC-28EC8C333BEA}">
      <dsp:nvSpPr>
        <dsp:cNvPr id="0" name=""/>
        <dsp:cNvSpPr/>
      </dsp:nvSpPr>
      <dsp:spPr>
        <a:xfrm>
          <a:off x="0" y="2075633"/>
          <a:ext cx="6513603" cy="17341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Affects the largest segment of the online platform “gig economy”</a:t>
          </a:r>
        </a:p>
      </dsp:txBody>
      <dsp:txXfrm>
        <a:off x="84655" y="2160288"/>
        <a:ext cx="6344293" cy="1564849"/>
      </dsp:txXfrm>
    </dsp:sp>
    <dsp:sp modelId="{C77FAA52-8513-4A5B-961A-8E4FE05A0445}">
      <dsp:nvSpPr>
        <dsp:cNvPr id="0" name=""/>
        <dsp:cNvSpPr/>
      </dsp:nvSpPr>
      <dsp:spPr>
        <a:xfrm>
          <a:off x="0" y="3899072"/>
          <a:ext cx="6513603" cy="17341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Regulates a business model that inefficiently utilized workers and their capital (and relieves congestion)</a:t>
          </a:r>
        </a:p>
      </dsp:txBody>
      <dsp:txXfrm>
        <a:off x="84655" y="3983727"/>
        <a:ext cx="6344293" cy="15648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5FA57-1E15-4590-8B53-A471D27CBD0F}">
      <dsp:nvSpPr>
        <dsp:cNvPr id="0" name=""/>
        <dsp:cNvSpPr/>
      </dsp:nvSpPr>
      <dsp:spPr>
        <a:xfrm>
          <a:off x="0" y="136830"/>
          <a:ext cx="6513603"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Paid sick days</a:t>
          </a:r>
        </a:p>
      </dsp:txBody>
      <dsp:txXfrm>
        <a:off x="36845" y="173675"/>
        <a:ext cx="6439913" cy="681087"/>
      </dsp:txXfrm>
    </dsp:sp>
    <dsp:sp modelId="{AF4960A4-9F2D-4E68-8872-6BFB0784E1D3}">
      <dsp:nvSpPr>
        <dsp:cNvPr id="0" name=""/>
        <dsp:cNvSpPr/>
      </dsp:nvSpPr>
      <dsp:spPr>
        <a:xfrm>
          <a:off x="0" y="946328"/>
          <a:ext cx="6513603"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Paid family leave</a:t>
          </a:r>
        </a:p>
      </dsp:txBody>
      <dsp:txXfrm>
        <a:off x="36845" y="983173"/>
        <a:ext cx="6439913" cy="681087"/>
      </dsp:txXfrm>
    </dsp:sp>
    <dsp:sp modelId="{6B16902B-249F-4A9B-B8B4-560D50A7476E}">
      <dsp:nvSpPr>
        <dsp:cNvPr id="0" name=""/>
        <dsp:cNvSpPr/>
      </dsp:nvSpPr>
      <dsp:spPr>
        <a:xfrm>
          <a:off x="0" y="1755826"/>
          <a:ext cx="6513603" cy="7547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Proposed 10 days paid vacation time</a:t>
          </a:r>
        </a:p>
      </dsp:txBody>
      <dsp:txXfrm>
        <a:off x="36845" y="1792671"/>
        <a:ext cx="6439913" cy="681087"/>
      </dsp:txXfrm>
    </dsp:sp>
    <dsp:sp modelId="{9AF3E3B9-9D30-482A-94AA-A27BA7ED6EE5}">
      <dsp:nvSpPr>
        <dsp:cNvPr id="0" name=""/>
        <dsp:cNvSpPr/>
      </dsp:nvSpPr>
      <dsp:spPr>
        <a:xfrm>
          <a:off x="0" y="2565324"/>
          <a:ext cx="65136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“Freelance” isn’t free act requiring written agreements</a:t>
          </a:r>
        </a:p>
      </dsp:txBody>
      <dsp:txXfrm>
        <a:off x="36845" y="2602169"/>
        <a:ext cx="6439913" cy="681087"/>
      </dsp:txXfrm>
    </dsp:sp>
    <dsp:sp modelId="{BC0F1930-CC04-49B0-A3A9-AE896E7F5BE8}">
      <dsp:nvSpPr>
        <dsp:cNvPr id="0" name=""/>
        <dsp:cNvSpPr/>
      </dsp:nvSpPr>
      <dsp:spPr>
        <a:xfrm>
          <a:off x="0" y="3374821"/>
          <a:ext cx="6513603" cy="75477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Regulating scheduling practices in fast food and retail </a:t>
          </a:r>
        </a:p>
      </dsp:txBody>
      <dsp:txXfrm>
        <a:off x="36845" y="3411666"/>
        <a:ext cx="6439913" cy="681087"/>
      </dsp:txXfrm>
    </dsp:sp>
    <dsp:sp modelId="{D4193DB8-DE87-433F-9DFD-B77E17D8F000}">
      <dsp:nvSpPr>
        <dsp:cNvPr id="0" name=""/>
        <dsp:cNvSpPr/>
      </dsp:nvSpPr>
      <dsp:spPr>
        <a:xfrm>
          <a:off x="0" y="4184319"/>
          <a:ext cx="6513603" cy="75477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Curbing wage theft, etc.</a:t>
          </a:r>
        </a:p>
      </dsp:txBody>
      <dsp:txXfrm>
        <a:off x="36845" y="4221164"/>
        <a:ext cx="6439913" cy="681087"/>
      </dsp:txXfrm>
    </dsp:sp>
    <dsp:sp modelId="{D47ABDE7-59F4-482F-BBF7-D592B2EF102B}">
      <dsp:nvSpPr>
        <dsp:cNvPr id="0" name=""/>
        <dsp:cNvSpPr/>
      </dsp:nvSpPr>
      <dsp:spPr>
        <a:xfrm>
          <a:off x="0" y="4993817"/>
          <a:ext cx="6513603" cy="7547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Regulating earnings of 85,000 independent contractor FHV drivers</a:t>
          </a:r>
        </a:p>
      </dsp:txBody>
      <dsp:txXfrm>
        <a:off x="36845" y="5030662"/>
        <a:ext cx="6439913" cy="6810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C80DF-6D35-40BF-8B89-E74922C9E1C9}">
      <dsp:nvSpPr>
        <dsp:cNvPr id="0" name=""/>
        <dsp:cNvSpPr/>
      </dsp:nvSpPr>
      <dsp:spPr>
        <a:xfrm>
          <a:off x="0" y="312463"/>
          <a:ext cx="6513603"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Multiple features causing widely varying effective property tax rates</a:t>
          </a:r>
        </a:p>
      </dsp:txBody>
      <dsp:txXfrm>
        <a:off x="48547" y="361010"/>
        <a:ext cx="6416509" cy="897406"/>
      </dsp:txXfrm>
    </dsp:sp>
    <dsp:sp modelId="{411E5E60-5818-4398-9111-4F4CD1848F99}">
      <dsp:nvSpPr>
        <dsp:cNvPr id="0" name=""/>
        <dsp:cNvSpPr/>
      </dsp:nvSpPr>
      <dsp:spPr>
        <a:xfrm>
          <a:off x="0" y="1378963"/>
          <a:ext cx="6513603" cy="99450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Assessment caps created disparities by neighborhood</a:t>
          </a:r>
        </a:p>
      </dsp:txBody>
      <dsp:txXfrm>
        <a:off x="48547" y="1427510"/>
        <a:ext cx="6416509" cy="897406"/>
      </dsp:txXfrm>
    </dsp:sp>
    <dsp:sp modelId="{7E053DAA-1C10-43D0-8B7A-9F5F9C7F3E77}">
      <dsp:nvSpPr>
        <dsp:cNvPr id="0" name=""/>
        <dsp:cNvSpPr/>
      </dsp:nvSpPr>
      <dsp:spPr>
        <a:xfrm>
          <a:off x="0" y="2445463"/>
          <a:ext cx="6513603" cy="9945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Overdue reforms needed in economic development and charitable tax exemptions</a:t>
          </a:r>
        </a:p>
      </dsp:txBody>
      <dsp:txXfrm>
        <a:off x="48547" y="2494010"/>
        <a:ext cx="6416509" cy="897406"/>
      </dsp:txXfrm>
    </dsp:sp>
    <dsp:sp modelId="{F474268B-FFAA-4003-A4C8-FEA678A7150F}">
      <dsp:nvSpPr>
        <dsp:cNvPr id="0" name=""/>
        <dsp:cNvSpPr/>
      </dsp:nvSpPr>
      <dsp:spPr>
        <a:xfrm>
          <a:off x="0" y="3511963"/>
          <a:ext cx="6513603" cy="99450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Significant nonresident ownership of luxury residential real estate distorting housing market</a:t>
          </a:r>
        </a:p>
      </dsp:txBody>
      <dsp:txXfrm>
        <a:off x="48547" y="3560510"/>
        <a:ext cx="6416509" cy="897406"/>
      </dsp:txXfrm>
    </dsp:sp>
    <dsp:sp modelId="{0C40FFD1-CC75-489A-A2DA-061EDA00476E}">
      <dsp:nvSpPr>
        <dsp:cNvPr id="0" name=""/>
        <dsp:cNvSpPr/>
      </dsp:nvSpPr>
      <dsp:spPr>
        <a:xfrm>
          <a:off x="0" y="4578463"/>
          <a:ext cx="6513603"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Albany action needed for most changes</a:t>
          </a:r>
        </a:p>
      </dsp:txBody>
      <dsp:txXfrm>
        <a:off x="48547" y="4627010"/>
        <a:ext cx="6416509" cy="8974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FAF258-9790-4B45-B7D4-DAA2E7AF69FB}"/>
              </a:ext>
            </a:extLst>
          </p:cNvPr>
          <p:cNvSpPr>
            <a:spLocks noGrp="1"/>
          </p:cNvSpPr>
          <p:nvPr>
            <p:ph type="hdr" sz="quarter"/>
          </p:nvPr>
        </p:nvSpPr>
        <p:spPr>
          <a:xfrm>
            <a:off x="0" y="0"/>
            <a:ext cx="4028440" cy="351737"/>
          </a:xfrm>
          <a:prstGeom prst="rect">
            <a:avLst/>
          </a:prstGeom>
        </p:spPr>
        <p:txBody>
          <a:bodyPr vert="horz" lIns="93179" tIns="46590" rIns="93179" bIns="46590" rtlCol="0"/>
          <a:lstStyle>
            <a:lvl1pPr algn="l">
              <a:defRPr sz="1200"/>
            </a:lvl1pPr>
          </a:lstStyle>
          <a:p>
            <a:endParaRPr lang="en-US"/>
          </a:p>
        </p:txBody>
      </p:sp>
      <p:sp>
        <p:nvSpPr>
          <p:cNvPr id="3" name="Date Placeholder 2">
            <a:extLst>
              <a:ext uri="{FF2B5EF4-FFF2-40B4-BE49-F238E27FC236}">
                <a16:creationId xmlns:a16="http://schemas.microsoft.com/office/drawing/2014/main" id="{CCE45E6C-6F49-489B-BE0E-A2BB1FF0EC91}"/>
              </a:ext>
            </a:extLst>
          </p:cNvPr>
          <p:cNvSpPr>
            <a:spLocks noGrp="1"/>
          </p:cNvSpPr>
          <p:nvPr>
            <p:ph type="dt" sz="quarter" idx="1"/>
          </p:nvPr>
        </p:nvSpPr>
        <p:spPr>
          <a:xfrm>
            <a:off x="5265810" y="0"/>
            <a:ext cx="4028440" cy="351737"/>
          </a:xfrm>
          <a:prstGeom prst="rect">
            <a:avLst/>
          </a:prstGeom>
        </p:spPr>
        <p:txBody>
          <a:bodyPr vert="horz" lIns="93179" tIns="46590" rIns="93179" bIns="46590" rtlCol="0"/>
          <a:lstStyle>
            <a:lvl1pPr algn="r">
              <a:defRPr sz="1200"/>
            </a:lvl1pPr>
          </a:lstStyle>
          <a:p>
            <a:fld id="{888ACB85-AB0E-49D1-9E3E-0534063771DE}" type="datetimeFigureOut">
              <a:rPr lang="en-US" smtClean="0"/>
              <a:t>2/3/2020</a:t>
            </a:fld>
            <a:endParaRPr lang="en-US"/>
          </a:p>
        </p:txBody>
      </p:sp>
      <p:sp>
        <p:nvSpPr>
          <p:cNvPr id="4" name="Footer Placeholder 3">
            <a:extLst>
              <a:ext uri="{FF2B5EF4-FFF2-40B4-BE49-F238E27FC236}">
                <a16:creationId xmlns:a16="http://schemas.microsoft.com/office/drawing/2014/main" id="{251A3C66-E552-4716-A34C-7777C19BAC0E}"/>
              </a:ext>
            </a:extLst>
          </p:cNvPr>
          <p:cNvSpPr>
            <a:spLocks noGrp="1"/>
          </p:cNvSpPr>
          <p:nvPr>
            <p:ph type="ftr" sz="quarter" idx="2"/>
          </p:nvPr>
        </p:nvSpPr>
        <p:spPr>
          <a:xfrm>
            <a:off x="0" y="6658664"/>
            <a:ext cx="4028440" cy="351737"/>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E7FF2-C07B-41FD-95B4-6F96CA72EDA5}"/>
              </a:ext>
            </a:extLst>
          </p:cNvPr>
          <p:cNvSpPr>
            <a:spLocks noGrp="1"/>
          </p:cNvSpPr>
          <p:nvPr>
            <p:ph type="sldNum" sz="quarter" idx="3"/>
          </p:nvPr>
        </p:nvSpPr>
        <p:spPr>
          <a:xfrm>
            <a:off x="5265810" y="6658664"/>
            <a:ext cx="4028440" cy="351737"/>
          </a:xfrm>
          <a:prstGeom prst="rect">
            <a:avLst/>
          </a:prstGeom>
        </p:spPr>
        <p:txBody>
          <a:bodyPr vert="horz" lIns="93179" tIns="46590" rIns="93179" bIns="46590" rtlCol="0" anchor="b"/>
          <a:lstStyle>
            <a:lvl1pPr algn="r">
              <a:defRPr sz="1200"/>
            </a:lvl1pPr>
          </a:lstStyle>
          <a:p>
            <a:fld id="{ABF9E09A-E9B3-41CA-9F06-4A18CBC42A01}" type="slidenum">
              <a:rPr lang="en-US" smtClean="0"/>
              <a:t>‹#›</a:t>
            </a:fld>
            <a:endParaRPr lang="en-US"/>
          </a:p>
        </p:txBody>
      </p:sp>
    </p:spTree>
    <p:extLst>
      <p:ext uri="{BB962C8B-B14F-4D97-AF65-F5344CB8AC3E}">
        <p14:creationId xmlns:p14="http://schemas.microsoft.com/office/powerpoint/2010/main" val="2754640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7813" cy="351476"/>
          </a:xfrm>
          <a:prstGeom prst="rect">
            <a:avLst/>
          </a:prstGeom>
        </p:spPr>
        <p:txBody>
          <a:bodyPr vert="horz" lIns="91129" tIns="45565" rIns="91129" bIns="45565" rtlCol="0"/>
          <a:lstStyle>
            <a:lvl1pPr algn="l">
              <a:defRPr sz="1200"/>
            </a:lvl1pPr>
          </a:lstStyle>
          <a:p>
            <a:endParaRPr lang="en-US"/>
          </a:p>
        </p:txBody>
      </p:sp>
      <p:sp>
        <p:nvSpPr>
          <p:cNvPr id="3" name="Date Placeholder 2"/>
          <p:cNvSpPr>
            <a:spLocks noGrp="1"/>
          </p:cNvSpPr>
          <p:nvPr>
            <p:ph type="dt" idx="1"/>
          </p:nvPr>
        </p:nvSpPr>
        <p:spPr>
          <a:xfrm>
            <a:off x="5266496" y="1"/>
            <a:ext cx="4027812" cy="351476"/>
          </a:xfrm>
          <a:prstGeom prst="rect">
            <a:avLst/>
          </a:prstGeom>
        </p:spPr>
        <p:txBody>
          <a:bodyPr vert="horz" lIns="91129" tIns="45565" rIns="91129" bIns="45565" rtlCol="0"/>
          <a:lstStyle>
            <a:lvl1pPr algn="r">
              <a:defRPr sz="1200"/>
            </a:lvl1pPr>
          </a:lstStyle>
          <a:p>
            <a:fld id="{178BC018-C268-4053-AEBB-D308D0A7F113}" type="datetimeFigureOut">
              <a:rPr lang="en-US" smtClean="0"/>
              <a:t>2/3/2020</a:t>
            </a:fld>
            <a:endParaRPr lang="en-US"/>
          </a:p>
        </p:txBody>
      </p:sp>
      <p:sp>
        <p:nvSpPr>
          <p:cNvPr id="4" name="Slide Image Placeholder 3"/>
          <p:cNvSpPr>
            <a:spLocks noGrp="1" noRot="1" noChangeAspect="1"/>
          </p:cNvSpPr>
          <p:nvPr>
            <p:ph type="sldImg" idx="2"/>
          </p:nvPr>
        </p:nvSpPr>
        <p:spPr>
          <a:xfrm>
            <a:off x="2544763" y="876300"/>
            <a:ext cx="4206875" cy="2366963"/>
          </a:xfrm>
          <a:prstGeom prst="rect">
            <a:avLst/>
          </a:prstGeom>
          <a:noFill/>
          <a:ln w="12700">
            <a:solidFill>
              <a:prstClr val="black"/>
            </a:solidFill>
          </a:ln>
        </p:spPr>
        <p:txBody>
          <a:bodyPr vert="horz" lIns="91129" tIns="45565" rIns="91129" bIns="45565" rtlCol="0" anchor="ctr"/>
          <a:lstStyle/>
          <a:p>
            <a:endParaRPr lang="en-US"/>
          </a:p>
        </p:txBody>
      </p:sp>
      <p:sp>
        <p:nvSpPr>
          <p:cNvPr id="5" name="Notes Placeholder 4"/>
          <p:cNvSpPr>
            <a:spLocks noGrp="1"/>
          </p:cNvSpPr>
          <p:nvPr>
            <p:ph type="body" sz="quarter" idx="3"/>
          </p:nvPr>
        </p:nvSpPr>
        <p:spPr>
          <a:xfrm>
            <a:off x="929013" y="3373696"/>
            <a:ext cx="7438375" cy="2760405"/>
          </a:xfrm>
          <a:prstGeom prst="rect">
            <a:avLst/>
          </a:prstGeom>
        </p:spPr>
        <p:txBody>
          <a:bodyPr vert="horz" lIns="91129" tIns="45565" rIns="91129" bIns="455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924"/>
            <a:ext cx="4027813" cy="351476"/>
          </a:xfrm>
          <a:prstGeom prst="rect">
            <a:avLst/>
          </a:prstGeom>
        </p:spPr>
        <p:txBody>
          <a:bodyPr vert="horz" lIns="91129" tIns="45565" rIns="91129" bIns="45565" rtlCol="0" anchor="b"/>
          <a:lstStyle>
            <a:lvl1pPr algn="l">
              <a:defRPr sz="1200"/>
            </a:lvl1pPr>
          </a:lstStyle>
          <a:p>
            <a:endParaRPr lang="en-US"/>
          </a:p>
        </p:txBody>
      </p:sp>
      <p:sp>
        <p:nvSpPr>
          <p:cNvPr id="7" name="Slide Number Placeholder 6"/>
          <p:cNvSpPr>
            <a:spLocks noGrp="1"/>
          </p:cNvSpPr>
          <p:nvPr>
            <p:ph type="sldNum" sz="quarter" idx="5"/>
          </p:nvPr>
        </p:nvSpPr>
        <p:spPr>
          <a:xfrm>
            <a:off x="5266496" y="6658924"/>
            <a:ext cx="4027812" cy="351476"/>
          </a:xfrm>
          <a:prstGeom prst="rect">
            <a:avLst/>
          </a:prstGeom>
        </p:spPr>
        <p:txBody>
          <a:bodyPr vert="horz" lIns="91129" tIns="45565" rIns="91129" bIns="45565" rtlCol="0" anchor="b"/>
          <a:lstStyle>
            <a:lvl1pPr algn="r">
              <a:defRPr sz="1200"/>
            </a:lvl1pPr>
          </a:lstStyle>
          <a:p>
            <a:fld id="{12EFAF96-5E9D-4E05-9361-A8437C6909B9}" type="slidenum">
              <a:rPr lang="en-US" smtClean="0"/>
              <a:t>‹#›</a:t>
            </a:fld>
            <a:endParaRPr lang="en-US"/>
          </a:p>
        </p:txBody>
      </p:sp>
    </p:spTree>
    <p:extLst>
      <p:ext uri="{BB962C8B-B14F-4D97-AF65-F5344CB8AC3E}">
        <p14:creationId xmlns:p14="http://schemas.microsoft.com/office/powerpoint/2010/main" val="3583085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a:t>
            </a:fld>
            <a:endParaRPr lang="en-US"/>
          </a:p>
        </p:txBody>
      </p:sp>
    </p:spTree>
    <p:extLst>
      <p:ext uri="{BB962C8B-B14F-4D97-AF65-F5344CB8AC3E}">
        <p14:creationId xmlns:p14="http://schemas.microsoft.com/office/powerpoint/2010/main" val="4075821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10</a:t>
            </a:fld>
            <a:endParaRPr lang="en-US"/>
          </a:p>
        </p:txBody>
      </p:sp>
    </p:spTree>
    <p:extLst>
      <p:ext uri="{BB962C8B-B14F-4D97-AF65-F5344CB8AC3E}">
        <p14:creationId xmlns:p14="http://schemas.microsoft.com/office/powerpoint/2010/main" val="262688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11</a:t>
            </a:fld>
            <a:endParaRPr lang="en-US"/>
          </a:p>
        </p:txBody>
      </p:sp>
    </p:spTree>
    <p:extLst>
      <p:ext uri="{BB962C8B-B14F-4D97-AF65-F5344CB8AC3E}">
        <p14:creationId xmlns:p14="http://schemas.microsoft.com/office/powerpoint/2010/main" val="428686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12</a:t>
            </a:fld>
            <a:endParaRPr lang="en-US"/>
          </a:p>
        </p:txBody>
      </p:sp>
    </p:spTree>
    <p:extLst>
      <p:ext uri="{BB962C8B-B14F-4D97-AF65-F5344CB8AC3E}">
        <p14:creationId xmlns:p14="http://schemas.microsoft.com/office/powerpoint/2010/main" val="1471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13</a:t>
            </a:fld>
            <a:endParaRPr lang="en-US"/>
          </a:p>
        </p:txBody>
      </p:sp>
    </p:spTree>
    <p:extLst>
      <p:ext uri="{BB962C8B-B14F-4D97-AF65-F5344CB8AC3E}">
        <p14:creationId xmlns:p14="http://schemas.microsoft.com/office/powerpoint/2010/main" val="2350516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14</a:t>
            </a:fld>
            <a:endParaRPr lang="en-US"/>
          </a:p>
        </p:txBody>
      </p:sp>
    </p:spTree>
    <p:extLst>
      <p:ext uri="{BB962C8B-B14F-4D97-AF65-F5344CB8AC3E}">
        <p14:creationId xmlns:p14="http://schemas.microsoft.com/office/powerpoint/2010/main" val="198428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15</a:t>
            </a:fld>
            <a:endParaRPr lang="en-US"/>
          </a:p>
        </p:txBody>
      </p:sp>
    </p:spTree>
    <p:extLst>
      <p:ext uri="{BB962C8B-B14F-4D97-AF65-F5344CB8AC3E}">
        <p14:creationId xmlns:p14="http://schemas.microsoft.com/office/powerpoint/2010/main" val="409612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16</a:t>
            </a:fld>
            <a:endParaRPr lang="en-US"/>
          </a:p>
        </p:txBody>
      </p:sp>
    </p:spTree>
    <p:extLst>
      <p:ext uri="{BB962C8B-B14F-4D97-AF65-F5344CB8AC3E}">
        <p14:creationId xmlns:p14="http://schemas.microsoft.com/office/powerpoint/2010/main" val="229751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17</a:t>
            </a:fld>
            <a:endParaRPr lang="en-US"/>
          </a:p>
        </p:txBody>
      </p:sp>
    </p:spTree>
    <p:extLst>
      <p:ext uri="{BB962C8B-B14F-4D97-AF65-F5344CB8AC3E}">
        <p14:creationId xmlns:p14="http://schemas.microsoft.com/office/powerpoint/2010/main" val="1945481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18</a:t>
            </a:fld>
            <a:endParaRPr lang="en-US"/>
          </a:p>
        </p:txBody>
      </p:sp>
    </p:spTree>
    <p:extLst>
      <p:ext uri="{BB962C8B-B14F-4D97-AF65-F5344CB8AC3E}">
        <p14:creationId xmlns:p14="http://schemas.microsoft.com/office/powerpoint/2010/main" val="281221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19</a:t>
            </a:fld>
            <a:endParaRPr lang="en-US"/>
          </a:p>
        </p:txBody>
      </p:sp>
    </p:spTree>
    <p:extLst>
      <p:ext uri="{BB962C8B-B14F-4D97-AF65-F5344CB8AC3E}">
        <p14:creationId xmlns:p14="http://schemas.microsoft.com/office/powerpoint/2010/main" val="421725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a:t>
            </a:fld>
            <a:endParaRPr lang="en-US"/>
          </a:p>
        </p:txBody>
      </p:sp>
    </p:spTree>
    <p:extLst>
      <p:ext uri="{BB962C8B-B14F-4D97-AF65-F5344CB8AC3E}">
        <p14:creationId xmlns:p14="http://schemas.microsoft.com/office/powerpoint/2010/main" val="40209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20</a:t>
            </a:fld>
            <a:endParaRPr lang="en-US"/>
          </a:p>
        </p:txBody>
      </p:sp>
    </p:spTree>
    <p:extLst>
      <p:ext uri="{BB962C8B-B14F-4D97-AF65-F5344CB8AC3E}">
        <p14:creationId xmlns:p14="http://schemas.microsoft.com/office/powerpoint/2010/main" val="48089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21</a:t>
            </a:fld>
            <a:endParaRPr lang="en-US"/>
          </a:p>
        </p:txBody>
      </p:sp>
    </p:spTree>
    <p:extLst>
      <p:ext uri="{BB962C8B-B14F-4D97-AF65-F5344CB8AC3E}">
        <p14:creationId xmlns:p14="http://schemas.microsoft.com/office/powerpoint/2010/main" val="327997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22</a:t>
            </a:fld>
            <a:endParaRPr lang="en-US"/>
          </a:p>
        </p:txBody>
      </p:sp>
    </p:spTree>
    <p:extLst>
      <p:ext uri="{BB962C8B-B14F-4D97-AF65-F5344CB8AC3E}">
        <p14:creationId xmlns:p14="http://schemas.microsoft.com/office/powerpoint/2010/main" val="4188878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23</a:t>
            </a:fld>
            <a:endParaRPr lang="en-US"/>
          </a:p>
        </p:txBody>
      </p:sp>
    </p:spTree>
    <p:extLst>
      <p:ext uri="{BB962C8B-B14F-4D97-AF65-F5344CB8AC3E}">
        <p14:creationId xmlns:p14="http://schemas.microsoft.com/office/powerpoint/2010/main" val="4061899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24</a:t>
            </a:fld>
            <a:endParaRPr lang="en-US"/>
          </a:p>
        </p:txBody>
      </p:sp>
    </p:spTree>
    <p:extLst>
      <p:ext uri="{BB962C8B-B14F-4D97-AF65-F5344CB8AC3E}">
        <p14:creationId xmlns:p14="http://schemas.microsoft.com/office/powerpoint/2010/main" val="3731424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25</a:t>
            </a:fld>
            <a:endParaRPr lang="en-US"/>
          </a:p>
        </p:txBody>
      </p:sp>
    </p:spTree>
    <p:extLst>
      <p:ext uri="{BB962C8B-B14F-4D97-AF65-F5344CB8AC3E}">
        <p14:creationId xmlns:p14="http://schemas.microsoft.com/office/powerpoint/2010/main" val="1603775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26</a:t>
            </a:fld>
            <a:endParaRPr lang="en-US"/>
          </a:p>
        </p:txBody>
      </p:sp>
    </p:spTree>
    <p:extLst>
      <p:ext uri="{BB962C8B-B14F-4D97-AF65-F5344CB8AC3E}">
        <p14:creationId xmlns:p14="http://schemas.microsoft.com/office/powerpoint/2010/main" val="1323151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27</a:t>
            </a:fld>
            <a:endParaRPr lang="en-US"/>
          </a:p>
        </p:txBody>
      </p:sp>
    </p:spTree>
    <p:extLst>
      <p:ext uri="{BB962C8B-B14F-4D97-AF65-F5344CB8AC3E}">
        <p14:creationId xmlns:p14="http://schemas.microsoft.com/office/powerpoint/2010/main" val="3168353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28</a:t>
            </a:fld>
            <a:endParaRPr lang="en-US"/>
          </a:p>
        </p:txBody>
      </p:sp>
    </p:spTree>
    <p:extLst>
      <p:ext uri="{BB962C8B-B14F-4D97-AF65-F5344CB8AC3E}">
        <p14:creationId xmlns:p14="http://schemas.microsoft.com/office/powerpoint/2010/main" val="1104798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29</a:t>
            </a:fld>
            <a:endParaRPr lang="en-US"/>
          </a:p>
        </p:txBody>
      </p:sp>
    </p:spTree>
    <p:extLst>
      <p:ext uri="{BB962C8B-B14F-4D97-AF65-F5344CB8AC3E}">
        <p14:creationId xmlns:p14="http://schemas.microsoft.com/office/powerpoint/2010/main" val="229483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a:t>
            </a:fld>
            <a:endParaRPr lang="en-US"/>
          </a:p>
        </p:txBody>
      </p:sp>
    </p:spTree>
    <p:extLst>
      <p:ext uri="{BB962C8B-B14F-4D97-AF65-F5344CB8AC3E}">
        <p14:creationId xmlns:p14="http://schemas.microsoft.com/office/powerpoint/2010/main" val="777289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30</a:t>
            </a:fld>
            <a:endParaRPr lang="en-US"/>
          </a:p>
        </p:txBody>
      </p:sp>
    </p:spTree>
    <p:extLst>
      <p:ext uri="{BB962C8B-B14F-4D97-AF65-F5344CB8AC3E}">
        <p14:creationId xmlns:p14="http://schemas.microsoft.com/office/powerpoint/2010/main" val="459031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31</a:t>
            </a:fld>
            <a:endParaRPr lang="en-US"/>
          </a:p>
        </p:txBody>
      </p:sp>
    </p:spTree>
    <p:extLst>
      <p:ext uri="{BB962C8B-B14F-4D97-AF65-F5344CB8AC3E}">
        <p14:creationId xmlns:p14="http://schemas.microsoft.com/office/powerpoint/2010/main" val="4033524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32</a:t>
            </a:fld>
            <a:endParaRPr lang="en-US"/>
          </a:p>
        </p:txBody>
      </p:sp>
    </p:spTree>
    <p:extLst>
      <p:ext uri="{BB962C8B-B14F-4D97-AF65-F5344CB8AC3E}">
        <p14:creationId xmlns:p14="http://schemas.microsoft.com/office/powerpoint/2010/main" val="2940482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33</a:t>
            </a:fld>
            <a:endParaRPr lang="en-US"/>
          </a:p>
        </p:txBody>
      </p:sp>
    </p:spTree>
    <p:extLst>
      <p:ext uri="{BB962C8B-B14F-4D97-AF65-F5344CB8AC3E}">
        <p14:creationId xmlns:p14="http://schemas.microsoft.com/office/powerpoint/2010/main" val="1338895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34</a:t>
            </a:fld>
            <a:endParaRPr lang="en-US"/>
          </a:p>
        </p:txBody>
      </p:sp>
    </p:spTree>
    <p:extLst>
      <p:ext uri="{BB962C8B-B14F-4D97-AF65-F5344CB8AC3E}">
        <p14:creationId xmlns:p14="http://schemas.microsoft.com/office/powerpoint/2010/main" val="1689606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35</a:t>
            </a:fld>
            <a:endParaRPr lang="en-US"/>
          </a:p>
        </p:txBody>
      </p:sp>
    </p:spTree>
    <p:extLst>
      <p:ext uri="{BB962C8B-B14F-4D97-AF65-F5344CB8AC3E}">
        <p14:creationId xmlns:p14="http://schemas.microsoft.com/office/powerpoint/2010/main" val="1667323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36</a:t>
            </a:fld>
            <a:endParaRPr lang="en-US"/>
          </a:p>
        </p:txBody>
      </p:sp>
    </p:spTree>
    <p:extLst>
      <p:ext uri="{BB962C8B-B14F-4D97-AF65-F5344CB8AC3E}">
        <p14:creationId xmlns:p14="http://schemas.microsoft.com/office/powerpoint/2010/main" val="1944151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4</a:t>
            </a:fld>
            <a:endParaRPr lang="en-US"/>
          </a:p>
        </p:txBody>
      </p:sp>
    </p:spTree>
    <p:extLst>
      <p:ext uri="{BB962C8B-B14F-4D97-AF65-F5344CB8AC3E}">
        <p14:creationId xmlns:p14="http://schemas.microsoft.com/office/powerpoint/2010/main" val="282885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5</a:t>
            </a:fld>
            <a:endParaRPr lang="en-US"/>
          </a:p>
        </p:txBody>
      </p:sp>
    </p:spTree>
    <p:extLst>
      <p:ext uri="{BB962C8B-B14F-4D97-AF65-F5344CB8AC3E}">
        <p14:creationId xmlns:p14="http://schemas.microsoft.com/office/powerpoint/2010/main" val="15668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6</a:t>
            </a:fld>
            <a:endParaRPr lang="en-US"/>
          </a:p>
        </p:txBody>
      </p:sp>
    </p:spTree>
    <p:extLst>
      <p:ext uri="{BB962C8B-B14F-4D97-AF65-F5344CB8AC3E}">
        <p14:creationId xmlns:p14="http://schemas.microsoft.com/office/powerpoint/2010/main" val="2941974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7</a:t>
            </a:fld>
            <a:endParaRPr lang="en-US"/>
          </a:p>
        </p:txBody>
      </p:sp>
    </p:spTree>
    <p:extLst>
      <p:ext uri="{BB962C8B-B14F-4D97-AF65-F5344CB8AC3E}">
        <p14:creationId xmlns:p14="http://schemas.microsoft.com/office/powerpoint/2010/main" val="361490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8</a:t>
            </a:fld>
            <a:endParaRPr lang="en-US"/>
          </a:p>
        </p:txBody>
      </p:sp>
    </p:spTree>
    <p:extLst>
      <p:ext uri="{BB962C8B-B14F-4D97-AF65-F5344CB8AC3E}">
        <p14:creationId xmlns:p14="http://schemas.microsoft.com/office/powerpoint/2010/main" val="394398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EFAF96-5E9D-4E05-9361-A8437C6909B9}" type="slidenum">
              <a:rPr lang="en-US" smtClean="0"/>
              <a:t>9</a:t>
            </a:fld>
            <a:endParaRPr lang="en-US"/>
          </a:p>
        </p:txBody>
      </p:sp>
    </p:spTree>
    <p:extLst>
      <p:ext uri="{BB962C8B-B14F-4D97-AF65-F5344CB8AC3E}">
        <p14:creationId xmlns:p14="http://schemas.microsoft.com/office/powerpoint/2010/main" val="1911744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4184-24AD-4842-8C7B-11385009D5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33B59-04F0-4E1B-BB8A-D6E487E785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068FE6-20DC-450A-8209-DEBF616F280E}"/>
              </a:ext>
            </a:extLst>
          </p:cNvPr>
          <p:cNvSpPr>
            <a:spLocks noGrp="1"/>
          </p:cNvSpPr>
          <p:nvPr>
            <p:ph type="dt" sz="half" idx="10"/>
          </p:nvPr>
        </p:nvSpPr>
        <p:spPr/>
        <p:txBody>
          <a:bodyPr/>
          <a:lstStyle/>
          <a:p>
            <a:fld id="{58E9A48F-2CBD-4092-A0DC-DAA892ABD467}" type="datetime1">
              <a:rPr lang="en-US" smtClean="0"/>
              <a:t>2/3/2020</a:t>
            </a:fld>
            <a:endParaRPr lang="en-US"/>
          </a:p>
        </p:txBody>
      </p:sp>
      <p:sp>
        <p:nvSpPr>
          <p:cNvPr id="5" name="Footer Placeholder 4">
            <a:extLst>
              <a:ext uri="{FF2B5EF4-FFF2-40B4-BE49-F238E27FC236}">
                <a16:creationId xmlns:a16="http://schemas.microsoft.com/office/drawing/2014/main" id="{BB7A209C-EA51-4D4A-9E3E-3EDED2AAD240}"/>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00D22DCF-0F24-4F6A-A7D7-32EB8AD5C019}"/>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45785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6215-B5FE-4D86-B120-1B9015761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A1DDD7-5708-4E00-B43E-D353233A90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CD063-801F-4152-865B-8A2E70879044}"/>
              </a:ext>
            </a:extLst>
          </p:cNvPr>
          <p:cNvSpPr>
            <a:spLocks noGrp="1"/>
          </p:cNvSpPr>
          <p:nvPr>
            <p:ph type="dt" sz="half" idx="10"/>
          </p:nvPr>
        </p:nvSpPr>
        <p:spPr/>
        <p:txBody>
          <a:bodyPr/>
          <a:lstStyle/>
          <a:p>
            <a:fld id="{F4E7F6B4-469C-42BB-BE40-2FAF2423E0F6}" type="datetime1">
              <a:rPr lang="en-US" smtClean="0"/>
              <a:t>2/3/2020</a:t>
            </a:fld>
            <a:endParaRPr lang="en-US"/>
          </a:p>
        </p:txBody>
      </p:sp>
      <p:sp>
        <p:nvSpPr>
          <p:cNvPr id="5" name="Footer Placeholder 4">
            <a:extLst>
              <a:ext uri="{FF2B5EF4-FFF2-40B4-BE49-F238E27FC236}">
                <a16:creationId xmlns:a16="http://schemas.microsoft.com/office/drawing/2014/main" id="{DC03B6E3-A278-46B2-812F-E7FB7B73D84A}"/>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7090C9F9-E98E-4D8B-8836-27EF949AF29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5159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917D9-2077-4158-AE0F-4E1CA7D742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5ACD6E-5985-4A4F-B8A7-F6C66A85B3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8AE988-7F0B-40F4-B694-188569BCB172}"/>
              </a:ext>
            </a:extLst>
          </p:cNvPr>
          <p:cNvSpPr>
            <a:spLocks noGrp="1"/>
          </p:cNvSpPr>
          <p:nvPr>
            <p:ph type="dt" sz="half" idx="10"/>
          </p:nvPr>
        </p:nvSpPr>
        <p:spPr/>
        <p:txBody>
          <a:bodyPr/>
          <a:lstStyle/>
          <a:p>
            <a:fld id="{E114F1EE-9EFA-4734-AD18-77A7A84050F9}" type="datetime1">
              <a:rPr lang="en-US" smtClean="0"/>
              <a:t>2/3/2020</a:t>
            </a:fld>
            <a:endParaRPr lang="en-US"/>
          </a:p>
        </p:txBody>
      </p:sp>
      <p:sp>
        <p:nvSpPr>
          <p:cNvPr id="5" name="Footer Placeholder 4">
            <a:extLst>
              <a:ext uri="{FF2B5EF4-FFF2-40B4-BE49-F238E27FC236}">
                <a16:creationId xmlns:a16="http://schemas.microsoft.com/office/drawing/2014/main" id="{0DD78921-BBD2-4CC7-95A6-083B91D29834}"/>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B33520B9-5883-47A7-94ED-7E1AB5F3879D}"/>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129075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13DB2E-5ED4-49A0-8D95-18CD078930CE}"/>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 name="Footer Placeholder 2">
            <a:extLst>
              <a:ext uri="{FF2B5EF4-FFF2-40B4-BE49-F238E27FC236}">
                <a16:creationId xmlns:a16="http://schemas.microsoft.com/office/drawing/2014/main" id="{7068A7EB-723D-402A-A2AD-445FC0B36736}"/>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8" name="Text Placeholder 2"/>
          <p:cNvSpPr>
            <a:spLocks noGrp="1"/>
          </p:cNvSpPr>
          <p:nvPr>
            <p:ph idx="1"/>
          </p:nvPr>
        </p:nvSpPr>
        <p:spPr>
          <a:xfrm>
            <a:off x="457200" y="1835151"/>
            <a:ext cx="11125200" cy="4291013"/>
          </a:xfrm>
          <a:prstGeom prst="rect">
            <a:avLst/>
          </a:prstGeom>
        </p:spPr>
        <p:txBody>
          <a:bodyPr vert="horz" lIns="91440" tIns="45720" rIns="91440" bIns="45720" rtlCol="0">
            <a:normAutofit/>
          </a:bodyPr>
          <a:lstStyle>
            <a:lvl5pPr>
              <a:lnSpc>
                <a:spcPts val="5200"/>
              </a:lnSpc>
              <a:defRPr sz="4000">
                <a:latin typeface="Neue Light"/>
                <a:cs typeface="Neue Light"/>
              </a:defRPr>
            </a:lvl5pPr>
          </a:lstStyle>
          <a:p>
            <a:pPr lvl="4"/>
            <a:endParaRPr lang="en-US" noProof="0" dirty="0"/>
          </a:p>
        </p:txBody>
      </p:sp>
      <p:sp>
        <p:nvSpPr>
          <p:cNvPr id="11"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0" i="0">
                <a:latin typeface="Arial"/>
                <a:cs typeface="Arial"/>
              </a:defRPr>
            </a:lvl1pPr>
          </a:lstStyle>
          <a:p>
            <a:pPr lvl="0"/>
            <a:r>
              <a:rPr lang="en-US" dirty="0"/>
              <a:t>Click to edit Master text styles</a:t>
            </a:r>
          </a:p>
        </p:txBody>
      </p:sp>
      <p:sp>
        <p:nvSpPr>
          <p:cNvPr id="16" name="Title 15"/>
          <p:cNvSpPr>
            <a:spLocks noGrp="1"/>
          </p:cNvSpPr>
          <p:nvPr>
            <p:ph type="title"/>
          </p:nvPr>
        </p:nvSpPr>
        <p:spPr>
          <a:xfrm>
            <a:off x="397933" y="457200"/>
            <a:ext cx="10972800" cy="800100"/>
          </a:xfrm>
        </p:spPr>
        <p:txBody>
          <a:bodyPr/>
          <a:lstStyle/>
          <a:p>
            <a:r>
              <a:rPr lang="en-US" dirty="0"/>
              <a:t>Click to edit Master title style</a:t>
            </a:r>
          </a:p>
        </p:txBody>
      </p:sp>
      <p:sp>
        <p:nvSpPr>
          <p:cNvPr id="7" name="Slide Number Placeholder 5">
            <a:extLst>
              <a:ext uri="{FF2B5EF4-FFF2-40B4-BE49-F238E27FC236}">
                <a16:creationId xmlns:a16="http://schemas.microsoft.com/office/drawing/2014/main" id="{76B9C439-3E0A-4522-A7DA-A4C8A1026CB0}"/>
              </a:ext>
            </a:extLst>
          </p:cNvPr>
          <p:cNvSpPr>
            <a:spLocks noGrp="1"/>
          </p:cNvSpPr>
          <p:nvPr>
            <p:ph type="sldNum" sz="quarter" idx="14"/>
          </p:nvPr>
        </p:nvSpPr>
        <p:spPr/>
        <p:txBody>
          <a:bodyPr/>
          <a:lstStyle>
            <a:lvl1pPr>
              <a:defRPr smtClean="0"/>
            </a:lvl1pPr>
          </a:lstStyle>
          <a:p>
            <a:pPr>
              <a:defRPr/>
            </a:pPr>
            <a:fld id="{6FE46347-7FD8-48AD-A229-D2DD6B7B12E3}"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43D000C7-32E5-4DF3-BF14-E66B3C20A92D}"/>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117811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CED59-27BB-4502-B99D-C7D503C5D6FD}"/>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 name="Footer Placeholder 2">
            <a:extLst>
              <a:ext uri="{FF2B5EF4-FFF2-40B4-BE49-F238E27FC236}">
                <a16:creationId xmlns:a16="http://schemas.microsoft.com/office/drawing/2014/main" id="{94332290-D840-4149-8878-BE94A34A3A4B}"/>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9" name="Text Placeholder 10"/>
          <p:cNvSpPr>
            <a:spLocks noGrp="1"/>
          </p:cNvSpPr>
          <p:nvPr>
            <p:ph type="body" sz="quarter" idx="13"/>
          </p:nvPr>
        </p:nvSpPr>
        <p:spPr>
          <a:xfrm>
            <a:off x="397933" y="1752600"/>
            <a:ext cx="53170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10" name="Title 9"/>
          <p:cNvSpPr>
            <a:spLocks noGrp="1"/>
          </p:cNvSpPr>
          <p:nvPr>
            <p:ph type="title"/>
          </p:nvPr>
        </p:nvSpPr>
        <p:spPr/>
        <p:txBody>
          <a:bodyPr/>
          <a:lstStyle/>
          <a:p>
            <a:r>
              <a:rPr lang="en-US" dirty="0"/>
              <a:t>Click to edit Master title style</a:t>
            </a:r>
          </a:p>
        </p:txBody>
      </p:sp>
      <p:sp>
        <p:nvSpPr>
          <p:cNvPr id="20" name="Text Placeholder 2"/>
          <p:cNvSpPr>
            <a:spLocks noGrp="1"/>
          </p:cNvSpPr>
          <p:nvPr>
            <p:ph idx="1"/>
          </p:nvPr>
        </p:nvSpPr>
        <p:spPr>
          <a:xfrm>
            <a:off x="457200" y="2254251"/>
            <a:ext cx="11125200" cy="3871913"/>
          </a:xfrm>
          <a:prstGeom prst="rect">
            <a:avLst/>
          </a:prstGeom>
        </p:spPr>
        <p:txBody>
          <a:bodyPr vert="horz" lIns="91440" tIns="45720" rIns="91440" bIns="45720" rtlCol="0">
            <a:normAutofit/>
          </a:bodyPr>
          <a:lstStyle>
            <a:lvl5pPr>
              <a:lnSpc>
                <a:spcPts val="5200"/>
              </a:lnSpc>
              <a:defRPr sz="4000">
                <a:latin typeface="Neue Light"/>
                <a:cs typeface="Neue Light"/>
              </a:defRPr>
            </a:lvl5pPr>
          </a:lstStyle>
          <a:p>
            <a:pPr lvl="4"/>
            <a:endParaRPr lang="en-US" noProof="0" dirty="0"/>
          </a:p>
        </p:txBody>
      </p:sp>
      <p:sp>
        <p:nvSpPr>
          <p:cNvPr id="7" name="Slide Number Placeholder 5">
            <a:extLst>
              <a:ext uri="{FF2B5EF4-FFF2-40B4-BE49-F238E27FC236}">
                <a16:creationId xmlns:a16="http://schemas.microsoft.com/office/drawing/2014/main" id="{D5ED0FE1-955E-4F6D-9BEC-F570764B9A80}"/>
              </a:ext>
            </a:extLst>
          </p:cNvPr>
          <p:cNvSpPr>
            <a:spLocks noGrp="1"/>
          </p:cNvSpPr>
          <p:nvPr>
            <p:ph type="sldNum" sz="quarter" idx="14"/>
          </p:nvPr>
        </p:nvSpPr>
        <p:spPr/>
        <p:txBody>
          <a:bodyPr/>
          <a:lstStyle>
            <a:lvl1pPr>
              <a:defRPr smtClean="0"/>
            </a:lvl1pPr>
          </a:lstStyle>
          <a:p>
            <a:pPr>
              <a:defRPr/>
            </a:pPr>
            <a:fld id="{4684FB5D-CC3E-42F9-8D9B-71E68A2C03BC}"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62BE84AA-426E-40B8-94C5-BD2BDE1E82BD}"/>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972086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NS- Title and Bullets">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A46C010C-33BF-4000-A620-BC20F19AF06A}"/>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10" name="Text Placeholder 9"/>
          <p:cNvSpPr>
            <a:spLocks noGrp="1"/>
          </p:cNvSpPr>
          <p:nvPr>
            <p:ph type="body" sz="quarter" idx="13"/>
          </p:nvPr>
        </p:nvSpPr>
        <p:spPr>
          <a:xfrm>
            <a:off x="465667" y="1835151"/>
            <a:ext cx="11235267" cy="4291012"/>
          </a:xfrm>
          <a:prstGeom prst="rect">
            <a:avLst/>
          </a:prstGeom>
        </p:spPr>
        <p:txBody>
          <a:bodyPr vert="horz"/>
          <a:lstStyle>
            <a:lvl1pPr marL="228600" indent="-228600">
              <a:lnSpc>
                <a:spcPts val="3800"/>
              </a:lnSpc>
              <a:spcBef>
                <a:spcPts val="0"/>
              </a:spcBef>
              <a:spcAft>
                <a:spcPts val="0"/>
              </a:spcAft>
              <a:buFont typeface="Wingdings" charset="2"/>
              <a:buChar char="§"/>
              <a:defRPr sz="2400">
                <a:latin typeface="Arial"/>
                <a:cs typeface="Arial"/>
              </a:defRPr>
            </a:lvl1pPr>
            <a:lvl2pPr marL="685800" indent="-228600">
              <a:lnSpc>
                <a:spcPts val="3800"/>
              </a:lnSpc>
              <a:spcBef>
                <a:spcPts val="0"/>
              </a:spcBef>
              <a:spcAft>
                <a:spcPts val="0"/>
              </a:spcAft>
              <a:buFont typeface="Wingdings" charset="2"/>
              <a:buChar char="§"/>
              <a:defRPr sz="2000">
                <a:latin typeface="Arial"/>
                <a:cs typeface="Arial"/>
              </a:defRPr>
            </a:lvl2pPr>
            <a:lvl3pPr>
              <a:lnSpc>
                <a:spcPts val="3800"/>
              </a:lnSpc>
              <a:spcBef>
                <a:spcPts val="0"/>
              </a:spcBef>
              <a:spcAft>
                <a:spcPts val="0"/>
              </a:spcAft>
              <a:buFont typeface="Wingdings" charset="2"/>
              <a:buChar char="§"/>
              <a:defRPr sz="1600">
                <a:latin typeface="Arial"/>
                <a:cs typeface="Arial"/>
              </a:defRPr>
            </a:lvl3pPr>
            <a:lvl4pPr>
              <a:lnSpc>
                <a:spcPts val="3800"/>
              </a:lnSpc>
              <a:spcBef>
                <a:spcPts val="0"/>
              </a:spcBef>
              <a:spcAft>
                <a:spcPts val="0"/>
              </a:spcAft>
              <a:buFont typeface="Wingdings" charset="2"/>
              <a:buChar char="§"/>
              <a:defRPr sz="1400">
                <a:latin typeface="Arial"/>
                <a:cs typeface="Arial"/>
              </a:defRPr>
            </a:lvl4pPr>
            <a:lvl5pPr marL="2171700" indent="-228600">
              <a:lnSpc>
                <a:spcPts val="3800"/>
              </a:lnSpc>
              <a:spcBef>
                <a:spcPts val="0"/>
              </a:spcBef>
              <a:spcAft>
                <a:spcPts val="0"/>
              </a:spcAft>
              <a:buFont typeface="Wingdings" charset="2"/>
              <a:buChar char="§"/>
              <a:defRPr sz="14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p:cNvSpPr>
            <a:spLocks noGrp="1"/>
          </p:cNvSpPr>
          <p:nvPr>
            <p:ph type="title"/>
          </p:nvPr>
        </p:nvSpPr>
        <p:spPr/>
        <p:txBody>
          <a:bodyPr/>
          <a:lstStyle/>
          <a:p>
            <a:r>
              <a:rPr lang="en-US" dirty="0"/>
              <a:t>Click to edit Master title style</a:t>
            </a:r>
          </a:p>
        </p:txBody>
      </p:sp>
      <p:sp>
        <p:nvSpPr>
          <p:cNvPr id="12" name="Text Placeholder 10"/>
          <p:cNvSpPr>
            <a:spLocks noGrp="1"/>
          </p:cNvSpPr>
          <p:nvPr>
            <p:ph type="body" sz="quarter" idx="14"/>
          </p:nvPr>
        </p:nvSpPr>
        <p:spPr>
          <a:xfrm>
            <a:off x="423333" y="1063625"/>
            <a:ext cx="52916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6" name="Slide Number Placeholder 5">
            <a:extLst>
              <a:ext uri="{FF2B5EF4-FFF2-40B4-BE49-F238E27FC236}">
                <a16:creationId xmlns:a16="http://schemas.microsoft.com/office/drawing/2014/main" id="{C79010DC-6409-4FE3-A14E-C48942E24D79}"/>
              </a:ext>
            </a:extLst>
          </p:cNvPr>
          <p:cNvSpPr>
            <a:spLocks noGrp="1"/>
          </p:cNvSpPr>
          <p:nvPr>
            <p:ph type="sldNum" sz="quarter" idx="15"/>
          </p:nvPr>
        </p:nvSpPr>
        <p:spPr/>
        <p:txBody>
          <a:bodyPr/>
          <a:lstStyle>
            <a:lvl1pPr>
              <a:defRPr smtClean="0"/>
            </a:lvl1pPr>
          </a:lstStyle>
          <a:p>
            <a:pPr>
              <a:defRPr/>
            </a:pPr>
            <a:fld id="{C15195E3-3893-4478-A08D-59474C100776}" type="slidenum">
              <a:rPr lang="en-US" altLang="en-US"/>
              <a:pPr>
                <a:defRPr/>
              </a:pPr>
              <a:t>‹#›</a:t>
            </a:fld>
            <a:endParaRPr lang="en-US" altLang="en-US"/>
          </a:p>
        </p:txBody>
      </p:sp>
      <p:sp>
        <p:nvSpPr>
          <p:cNvPr id="7" name="Footer Placeholder 2">
            <a:extLst>
              <a:ext uri="{FF2B5EF4-FFF2-40B4-BE49-F238E27FC236}">
                <a16:creationId xmlns:a16="http://schemas.microsoft.com/office/drawing/2014/main" id="{9C39D73F-96D4-4FEE-AABF-87B9529C4B44}"/>
              </a:ext>
            </a:extLst>
          </p:cNvPr>
          <p:cNvSpPr>
            <a:spLocks noGrp="1"/>
          </p:cNvSpPr>
          <p:nvPr>
            <p:ph type="ftr" sz="quarter" idx="16"/>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237264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NS-Picture with Caption">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8E2C8496-82B3-4F0B-AF13-D7D22E81F7C6}"/>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3" name="Picture Placeholder 2"/>
          <p:cNvSpPr>
            <a:spLocks noGrp="1"/>
          </p:cNvSpPr>
          <p:nvPr>
            <p:ph type="pic" idx="1"/>
          </p:nvPr>
        </p:nvSpPr>
        <p:spPr>
          <a:xfrm>
            <a:off x="527051" y="2336800"/>
            <a:ext cx="11283949" cy="3759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3917" y="1733550"/>
            <a:ext cx="7315200" cy="804862"/>
          </a:xfrm>
          <a:prstGeom prst="rect">
            <a:avLst/>
          </a:prstGeom>
        </p:spPr>
        <p:txBody>
          <a:bodyPr/>
          <a:lstStyle>
            <a:lvl1pPr marL="0" indent="0" algn="l">
              <a:buNone/>
              <a:defRPr sz="13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nvPr>
        </p:nvSpPr>
        <p:spPr/>
        <p:txBody>
          <a:bodyPr/>
          <a:lstStyle/>
          <a:p>
            <a:r>
              <a:rPr lang="en-US" dirty="0"/>
              <a:t>Click to edit Master title style</a:t>
            </a:r>
          </a:p>
        </p:txBody>
      </p:sp>
      <p:sp>
        <p:nvSpPr>
          <p:cNvPr id="14"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1" i="0">
                <a:solidFill>
                  <a:srgbClr val="000000"/>
                </a:solidFill>
                <a:latin typeface="Arial"/>
                <a:cs typeface="Arial"/>
              </a:defRPr>
            </a:lvl1pPr>
          </a:lstStyle>
          <a:p>
            <a:pPr lvl="0"/>
            <a:r>
              <a:rPr lang="en-US" dirty="0"/>
              <a:t>Click to edit Master text styles</a:t>
            </a:r>
          </a:p>
        </p:txBody>
      </p:sp>
      <p:sp>
        <p:nvSpPr>
          <p:cNvPr id="7" name="Slide Number Placeholder 5">
            <a:extLst>
              <a:ext uri="{FF2B5EF4-FFF2-40B4-BE49-F238E27FC236}">
                <a16:creationId xmlns:a16="http://schemas.microsoft.com/office/drawing/2014/main" id="{225BA7DA-D2E0-4605-B265-178A719FE79D}"/>
              </a:ext>
            </a:extLst>
          </p:cNvPr>
          <p:cNvSpPr>
            <a:spLocks noGrp="1"/>
          </p:cNvSpPr>
          <p:nvPr>
            <p:ph type="sldNum" sz="quarter" idx="14"/>
          </p:nvPr>
        </p:nvSpPr>
        <p:spPr/>
        <p:txBody>
          <a:bodyPr/>
          <a:lstStyle>
            <a:lvl1pPr>
              <a:defRPr smtClean="0"/>
            </a:lvl1pPr>
          </a:lstStyle>
          <a:p>
            <a:pPr>
              <a:defRPr/>
            </a:pPr>
            <a:fld id="{4A8ECF6B-7243-4DB1-AD76-02D43B14D271}" type="slidenum">
              <a:rPr lang="en-US" altLang="en-US"/>
              <a:pPr>
                <a:defRPr/>
              </a:pPr>
              <a:t>‹#›</a:t>
            </a:fld>
            <a:endParaRPr lang="en-US" altLang="en-US"/>
          </a:p>
        </p:txBody>
      </p:sp>
      <p:sp>
        <p:nvSpPr>
          <p:cNvPr id="8" name="Footer Placeholder 2">
            <a:extLst>
              <a:ext uri="{FF2B5EF4-FFF2-40B4-BE49-F238E27FC236}">
                <a16:creationId xmlns:a16="http://schemas.microsoft.com/office/drawing/2014/main" id="{ABED6CE9-4228-4A74-BC5D-B16DD891F255}"/>
              </a:ext>
            </a:extLst>
          </p:cNvPr>
          <p:cNvSpPr>
            <a:spLocks noGrp="1"/>
          </p:cNvSpPr>
          <p:nvPr>
            <p:ph type="ftr" sz="quarter" idx="15"/>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410484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NS - Multi-Picture with Caption">
    <p:spTree>
      <p:nvGrpSpPr>
        <p:cNvPr id="1" name=""/>
        <p:cNvGrpSpPr/>
        <p:nvPr/>
      </p:nvGrpSpPr>
      <p:grpSpPr>
        <a:xfrm>
          <a:off x="0" y="0"/>
          <a:ext cx="0" cy="0"/>
          <a:chOff x="0" y="0"/>
          <a:chExt cx="0" cy="0"/>
        </a:xfrm>
      </p:grpSpPr>
      <p:sp>
        <p:nvSpPr>
          <p:cNvPr id="7" name="Footer Placeholder 2">
            <a:extLst>
              <a:ext uri="{FF2B5EF4-FFF2-40B4-BE49-F238E27FC236}">
                <a16:creationId xmlns:a16="http://schemas.microsoft.com/office/drawing/2014/main" id="{7CD26789-9CC4-419E-AD0B-5236B0B0E641}"/>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
        <p:nvSpPr>
          <p:cNvPr id="3" name="Picture Placeholder 2"/>
          <p:cNvSpPr>
            <a:spLocks noGrp="1"/>
          </p:cNvSpPr>
          <p:nvPr>
            <p:ph type="pic" idx="1"/>
          </p:nvPr>
        </p:nvSpPr>
        <p:spPr>
          <a:xfrm>
            <a:off x="527051" y="2952750"/>
            <a:ext cx="6830483" cy="3143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433917" y="1733550"/>
            <a:ext cx="7315200" cy="804862"/>
          </a:xfrm>
          <a:prstGeom prst="rect">
            <a:avLst/>
          </a:prstGeom>
        </p:spPr>
        <p:txBody>
          <a:bodyPr/>
          <a:lstStyle>
            <a:lvl1pPr marL="0" indent="0" algn="l">
              <a:buNone/>
              <a:defRPr sz="1300">
                <a:latin typeface="Neue Regular"/>
                <a:cs typeface="Neue Regular"/>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4" name="Text Placeholder 10"/>
          <p:cNvSpPr>
            <a:spLocks noGrp="1"/>
          </p:cNvSpPr>
          <p:nvPr>
            <p:ph type="body" sz="quarter" idx="13"/>
          </p:nvPr>
        </p:nvSpPr>
        <p:spPr>
          <a:xfrm>
            <a:off x="423333" y="1063625"/>
            <a:ext cx="5291667" cy="501650"/>
          </a:xfrm>
          <a:prstGeom prst="rect">
            <a:avLst/>
          </a:prstGeom>
        </p:spPr>
        <p:txBody>
          <a:bodyPr vert="horz"/>
          <a:lstStyle>
            <a:lvl1pPr>
              <a:buFontTx/>
              <a:buNone/>
              <a:defRPr sz="2400" b="1" i="0">
                <a:latin typeface="Arial"/>
                <a:cs typeface="Arial"/>
              </a:defRPr>
            </a:lvl1pPr>
          </a:lstStyle>
          <a:p>
            <a:pPr lvl="0"/>
            <a:r>
              <a:rPr lang="en-US" dirty="0"/>
              <a:t>Click to edit Master text styles</a:t>
            </a:r>
          </a:p>
        </p:txBody>
      </p:sp>
      <p:sp>
        <p:nvSpPr>
          <p:cNvPr id="12" name="Picture Placeholder 2"/>
          <p:cNvSpPr>
            <a:spLocks noGrp="1"/>
          </p:cNvSpPr>
          <p:nvPr>
            <p:ph type="pic" idx="14"/>
          </p:nvPr>
        </p:nvSpPr>
        <p:spPr>
          <a:xfrm>
            <a:off x="7628467" y="1733550"/>
            <a:ext cx="4133848" cy="43624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8" name="Slide Number Placeholder 5">
            <a:extLst>
              <a:ext uri="{FF2B5EF4-FFF2-40B4-BE49-F238E27FC236}">
                <a16:creationId xmlns:a16="http://schemas.microsoft.com/office/drawing/2014/main" id="{7944098C-9050-41CE-91E8-FABF1B9B7972}"/>
              </a:ext>
            </a:extLst>
          </p:cNvPr>
          <p:cNvSpPr>
            <a:spLocks noGrp="1"/>
          </p:cNvSpPr>
          <p:nvPr>
            <p:ph type="sldNum" sz="quarter" idx="15"/>
          </p:nvPr>
        </p:nvSpPr>
        <p:spPr/>
        <p:txBody>
          <a:bodyPr/>
          <a:lstStyle>
            <a:lvl1pPr>
              <a:defRPr smtClean="0"/>
            </a:lvl1pPr>
          </a:lstStyle>
          <a:p>
            <a:pPr>
              <a:defRPr/>
            </a:pPr>
            <a:fld id="{941E307A-E954-48AC-BB90-0865367C8D4A}"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E28F4993-BFB4-4C3D-A827-8DCEA68C5468}"/>
              </a:ext>
            </a:extLst>
          </p:cNvPr>
          <p:cNvSpPr>
            <a:spLocks noGrp="1"/>
          </p:cNvSpPr>
          <p:nvPr>
            <p:ph type="ftr" sz="quarter" idx="16"/>
          </p:nvPr>
        </p:nvSpPr>
        <p:spPr/>
        <p:txBody>
          <a:bodyPr/>
          <a:lstStyle>
            <a:lvl1pPr>
              <a:defRPr/>
            </a:lvl1pPr>
          </a:lstStyle>
          <a:p>
            <a:pPr>
              <a:defRPr/>
            </a:pPr>
            <a:r>
              <a:rPr lang="en-US"/>
              <a:t>Center for New York City Affairs</a:t>
            </a:r>
          </a:p>
        </p:txBody>
      </p:sp>
    </p:spTree>
    <p:extLst>
      <p:ext uri="{BB962C8B-B14F-4D97-AF65-F5344CB8AC3E}">
        <p14:creationId xmlns:p14="http://schemas.microsoft.com/office/powerpoint/2010/main" val="357850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514C-344B-4FE5-B14D-F5C14E0C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9997C-5058-4E30-A061-F308E6EA5C7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59AB3B-F429-4B4D-BE6D-F4FAC46DF3D8}"/>
              </a:ext>
            </a:extLst>
          </p:cNvPr>
          <p:cNvSpPr>
            <a:spLocks noGrp="1"/>
          </p:cNvSpPr>
          <p:nvPr>
            <p:ph type="dt" sz="half" idx="10"/>
          </p:nvPr>
        </p:nvSpPr>
        <p:spPr/>
        <p:txBody>
          <a:bodyPr/>
          <a:lstStyle/>
          <a:p>
            <a:fld id="{711D1B74-BE76-4A2D-B97C-2DDA9B6768D3}" type="datetime1">
              <a:rPr lang="en-US" smtClean="0"/>
              <a:t>2/3/2020</a:t>
            </a:fld>
            <a:endParaRPr lang="en-US"/>
          </a:p>
        </p:txBody>
      </p:sp>
      <p:sp>
        <p:nvSpPr>
          <p:cNvPr id="5" name="Footer Placeholder 4">
            <a:extLst>
              <a:ext uri="{FF2B5EF4-FFF2-40B4-BE49-F238E27FC236}">
                <a16:creationId xmlns:a16="http://schemas.microsoft.com/office/drawing/2014/main" id="{74FA8E6F-56A9-4BC6-BDE2-CEA7D7BF9A1A}"/>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61EB4238-EB6F-48CA-8A33-B26887ADD003}"/>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6709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A9B8-46F6-45AB-BCB0-70775B8ED3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3C032-5651-4D03-966E-BFCF2E5BE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2C5C96-C679-4FAD-8936-92319B550F21}"/>
              </a:ext>
            </a:extLst>
          </p:cNvPr>
          <p:cNvSpPr>
            <a:spLocks noGrp="1"/>
          </p:cNvSpPr>
          <p:nvPr>
            <p:ph type="dt" sz="half" idx="10"/>
          </p:nvPr>
        </p:nvSpPr>
        <p:spPr/>
        <p:txBody>
          <a:bodyPr/>
          <a:lstStyle/>
          <a:p>
            <a:fld id="{DF39916B-47CA-492A-93D8-F3D3B8AD2F8D}" type="datetime1">
              <a:rPr lang="en-US" smtClean="0"/>
              <a:t>2/3/2020</a:t>
            </a:fld>
            <a:endParaRPr lang="en-US"/>
          </a:p>
        </p:txBody>
      </p:sp>
      <p:sp>
        <p:nvSpPr>
          <p:cNvPr id="5" name="Footer Placeholder 4">
            <a:extLst>
              <a:ext uri="{FF2B5EF4-FFF2-40B4-BE49-F238E27FC236}">
                <a16:creationId xmlns:a16="http://schemas.microsoft.com/office/drawing/2014/main" id="{380E3DF6-CECE-4E2B-BD2A-42816C3983CC}"/>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14C5A1D5-FACB-41A7-AA30-4CF8839D986A}"/>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435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3DC8-7EF8-45B0-A3B5-A43149AD3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1430D-C859-4CFD-A3E5-93255526AF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CAA34C-85EC-493A-811D-DFA50B576E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1D0120-F3A6-4038-926D-519F6FABB380}"/>
              </a:ext>
            </a:extLst>
          </p:cNvPr>
          <p:cNvSpPr>
            <a:spLocks noGrp="1"/>
          </p:cNvSpPr>
          <p:nvPr>
            <p:ph type="dt" sz="half" idx="10"/>
          </p:nvPr>
        </p:nvSpPr>
        <p:spPr/>
        <p:txBody>
          <a:bodyPr/>
          <a:lstStyle/>
          <a:p>
            <a:fld id="{3023640D-346A-4478-A819-9B43A5D6D653}" type="datetime1">
              <a:rPr lang="en-US" smtClean="0"/>
              <a:t>2/3/2020</a:t>
            </a:fld>
            <a:endParaRPr lang="en-US"/>
          </a:p>
        </p:txBody>
      </p:sp>
      <p:sp>
        <p:nvSpPr>
          <p:cNvPr id="6" name="Footer Placeholder 5">
            <a:extLst>
              <a:ext uri="{FF2B5EF4-FFF2-40B4-BE49-F238E27FC236}">
                <a16:creationId xmlns:a16="http://schemas.microsoft.com/office/drawing/2014/main" id="{61A5178D-4C03-408F-89CD-02BD8AF1F080}"/>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AD8D6F54-A1F4-4081-963A-C2C798A4D8F2}"/>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39189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D012-01C9-4205-8D25-A720D11DF0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CF8B1B-2961-4ECE-879E-AA5D997BFF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F914B9-7699-48EF-A072-FE05555E4E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F4172F-85E2-4A24-8AD4-0F4CBE46B0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E25B9A3-E741-4B14-9A2E-1F6C3A58A4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5937D3-2D67-4CF1-9153-983FE5598D4F}"/>
              </a:ext>
            </a:extLst>
          </p:cNvPr>
          <p:cNvSpPr>
            <a:spLocks noGrp="1"/>
          </p:cNvSpPr>
          <p:nvPr>
            <p:ph type="dt" sz="half" idx="10"/>
          </p:nvPr>
        </p:nvSpPr>
        <p:spPr/>
        <p:txBody>
          <a:bodyPr/>
          <a:lstStyle/>
          <a:p>
            <a:fld id="{CA4359D8-7B5D-45C3-9A9B-4CF75F38D08C}" type="datetime1">
              <a:rPr lang="en-US" smtClean="0"/>
              <a:t>2/3/2020</a:t>
            </a:fld>
            <a:endParaRPr lang="en-US"/>
          </a:p>
        </p:txBody>
      </p:sp>
      <p:sp>
        <p:nvSpPr>
          <p:cNvPr id="8" name="Footer Placeholder 7">
            <a:extLst>
              <a:ext uri="{FF2B5EF4-FFF2-40B4-BE49-F238E27FC236}">
                <a16:creationId xmlns:a16="http://schemas.microsoft.com/office/drawing/2014/main" id="{0B8A70F0-EEB4-4961-BEFF-F2DBE0BF067A}"/>
              </a:ext>
            </a:extLst>
          </p:cNvPr>
          <p:cNvSpPr>
            <a:spLocks noGrp="1"/>
          </p:cNvSpPr>
          <p:nvPr>
            <p:ph type="ftr" sz="quarter" idx="11"/>
          </p:nvPr>
        </p:nvSpPr>
        <p:spPr/>
        <p:txBody>
          <a:bodyPr/>
          <a:lstStyle/>
          <a:p>
            <a:r>
              <a:rPr lang="en-US"/>
              <a:t>Center for New York City Affairs</a:t>
            </a:r>
          </a:p>
        </p:txBody>
      </p:sp>
      <p:sp>
        <p:nvSpPr>
          <p:cNvPr id="9" name="Slide Number Placeholder 8">
            <a:extLst>
              <a:ext uri="{FF2B5EF4-FFF2-40B4-BE49-F238E27FC236}">
                <a16:creationId xmlns:a16="http://schemas.microsoft.com/office/drawing/2014/main" id="{5F309243-D727-4705-B4B3-ACD25687DF01}"/>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91905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C00E-BD1E-4770-B4FB-9BCA3B6E11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DEF94D-2D5E-477F-A8FB-E39D3260BEA0}"/>
              </a:ext>
            </a:extLst>
          </p:cNvPr>
          <p:cNvSpPr>
            <a:spLocks noGrp="1"/>
          </p:cNvSpPr>
          <p:nvPr>
            <p:ph type="dt" sz="half" idx="10"/>
          </p:nvPr>
        </p:nvSpPr>
        <p:spPr/>
        <p:txBody>
          <a:bodyPr/>
          <a:lstStyle/>
          <a:p>
            <a:fld id="{9007071D-8A1F-4D98-BF82-6A9FB71F3E36}" type="datetime1">
              <a:rPr lang="en-US" smtClean="0"/>
              <a:t>2/3/2020</a:t>
            </a:fld>
            <a:endParaRPr lang="en-US"/>
          </a:p>
        </p:txBody>
      </p:sp>
      <p:sp>
        <p:nvSpPr>
          <p:cNvPr id="4" name="Footer Placeholder 3">
            <a:extLst>
              <a:ext uri="{FF2B5EF4-FFF2-40B4-BE49-F238E27FC236}">
                <a16:creationId xmlns:a16="http://schemas.microsoft.com/office/drawing/2014/main" id="{B7CC45B7-5F29-4523-B265-511F197563A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663AC3DF-F7DC-4AF3-98A6-9D8952B852C4}"/>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309022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15E2F-DEFE-4632-AABA-8F238127428F}"/>
              </a:ext>
            </a:extLst>
          </p:cNvPr>
          <p:cNvSpPr>
            <a:spLocks noGrp="1"/>
          </p:cNvSpPr>
          <p:nvPr>
            <p:ph type="dt" sz="half" idx="10"/>
          </p:nvPr>
        </p:nvSpPr>
        <p:spPr/>
        <p:txBody>
          <a:bodyPr/>
          <a:lstStyle/>
          <a:p>
            <a:fld id="{F219DA5D-BC81-4037-8B96-199781D636F7}" type="datetime1">
              <a:rPr lang="en-US" smtClean="0"/>
              <a:t>2/3/2020</a:t>
            </a:fld>
            <a:endParaRPr lang="en-US"/>
          </a:p>
        </p:txBody>
      </p:sp>
      <p:sp>
        <p:nvSpPr>
          <p:cNvPr id="3" name="Footer Placeholder 2">
            <a:extLst>
              <a:ext uri="{FF2B5EF4-FFF2-40B4-BE49-F238E27FC236}">
                <a16:creationId xmlns:a16="http://schemas.microsoft.com/office/drawing/2014/main" id="{AF76D4C0-14A8-4A4B-B7E4-4F29BCB136A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C681E82E-C627-4351-890F-2FD9D82586E5}"/>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8489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C1F81-289E-4755-8145-71871A2BF6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6A0C19-B9DB-42D2-9DD1-D8D680CB98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2BE0A-03A7-41A5-B0EB-2AE532948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32E579-67E8-4DC9-BD97-6BAF464F5FCC}"/>
              </a:ext>
            </a:extLst>
          </p:cNvPr>
          <p:cNvSpPr>
            <a:spLocks noGrp="1"/>
          </p:cNvSpPr>
          <p:nvPr>
            <p:ph type="dt" sz="half" idx="10"/>
          </p:nvPr>
        </p:nvSpPr>
        <p:spPr/>
        <p:txBody>
          <a:bodyPr/>
          <a:lstStyle/>
          <a:p>
            <a:fld id="{0659F96E-9735-44D5-A553-4B0B42063339}" type="datetime1">
              <a:rPr lang="en-US" smtClean="0"/>
              <a:t>2/3/2020</a:t>
            </a:fld>
            <a:endParaRPr lang="en-US"/>
          </a:p>
        </p:txBody>
      </p:sp>
      <p:sp>
        <p:nvSpPr>
          <p:cNvPr id="6" name="Footer Placeholder 5">
            <a:extLst>
              <a:ext uri="{FF2B5EF4-FFF2-40B4-BE49-F238E27FC236}">
                <a16:creationId xmlns:a16="http://schemas.microsoft.com/office/drawing/2014/main" id="{B45B9D76-C8FA-4EF3-AE0F-9218CCBA5267}"/>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CB08A1F3-FAA3-4490-A469-661B6F2DA803}"/>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561114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A5F5E-AC62-4DCC-903F-D654D996B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652CA-257E-499D-87F4-A888575A8A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BDF8F-2103-4E86-9E59-76EA5BF85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6D6372-670E-4677-8441-FEA3EBDB719D}"/>
              </a:ext>
            </a:extLst>
          </p:cNvPr>
          <p:cNvSpPr>
            <a:spLocks noGrp="1"/>
          </p:cNvSpPr>
          <p:nvPr>
            <p:ph type="dt" sz="half" idx="10"/>
          </p:nvPr>
        </p:nvSpPr>
        <p:spPr/>
        <p:txBody>
          <a:bodyPr/>
          <a:lstStyle/>
          <a:p>
            <a:fld id="{7EC2CF97-F1DB-4460-B323-88F6748CFD5F}" type="datetime1">
              <a:rPr lang="en-US" smtClean="0"/>
              <a:t>2/3/2020</a:t>
            </a:fld>
            <a:endParaRPr lang="en-US"/>
          </a:p>
        </p:txBody>
      </p:sp>
      <p:sp>
        <p:nvSpPr>
          <p:cNvPr id="6" name="Footer Placeholder 5">
            <a:extLst>
              <a:ext uri="{FF2B5EF4-FFF2-40B4-BE49-F238E27FC236}">
                <a16:creationId xmlns:a16="http://schemas.microsoft.com/office/drawing/2014/main" id="{936AD26B-37FC-4B56-9711-24C2276FAAA3}"/>
              </a:ext>
            </a:extLst>
          </p:cNvPr>
          <p:cNvSpPr>
            <a:spLocks noGrp="1"/>
          </p:cNvSpPr>
          <p:nvPr>
            <p:ph type="ftr" sz="quarter" idx="11"/>
          </p:nvPr>
        </p:nvSpPr>
        <p:spPr/>
        <p:txBody>
          <a:bodyPr/>
          <a:lstStyle/>
          <a:p>
            <a:r>
              <a:rPr lang="en-US"/>
              <a:t>Center for New York City Affairs</a:t>
            </a:r>
          </a:p>
        </p:txBody>
      </p:sp>
      <p:sp>
        <p:nvSpPr>
          <p:cNvPr id="7" name="Slide Number Placeholder 6">
            <a:extLst>
              <a:ext uri="{FF2B5EF4-FFF2-40B4-BE49-F238E27FC236}">
                <a16:creationId xmlns:a16="http://schemas.microsoft.com/office/drawing/2014/main" id="{1B4B28EB-07F7-40CA-A204-624F96A5A429}"/>
              </a:ext>
            </a:extLst>
          </p:cNvPr>
          <p:cNvSpPr>
            <a:spLocks noGrp="1"/>
          </p:cNvSpPr>
          <p:nvPr>
            <p:ph type="sldNum" sz="quarter" idx="12"/>
          </p:nvPr>
        </p:nvSpPr>
        <p:spPr/>
        <p:txBody>
          <a:bodyPr/>
          <a:lstStyle/>
          <a:p>
            <a:fld id="{95753DFF-8885-4DF9-B834-09ADC70E4708}" type="slidenum">
              <a:rPr lang="en-US" smtClean="0"/>
              <a:t>‹#›</a:t>
            </a:fld>
            <a:endParaRPr lang="en-US"/>
          </a:p>
        </p:txBody>
      </p:sp>
    </p:spTree>
    <p:extLst>
      <p:ext uri="{BB962C8B-B14F-4D97-AF65-F5344CB8AC3E}">
        <p14:creationId xmlns:p14="http://schemas.microsoft.com/office/powerpoint/2010/main" val="283472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AB0941-51AE-425C-8B0E-295E9DBB2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2F0CD5-236E-4F63-A119-84E36E0E7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6C6AF-FA30-4F09-ADFB-60722DFFD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F616B-DDAB-42EE-A4CD-0BD5EA0E9AF9}" type="datetime1">
              <a:rPr lang="en-US" smtClean="0"/>
              <a:t>2/3/2020</a:t>
            </a:fld>
            <a:endParaRPr lang="en-US"/>
          </a:p>
        </p:txBody>
      </p:sp>
      <p:sp>
        <p:nvSpPr>
          <p:cNvPr id="5" name="Footer Placeholder 4">
            <a:extLst>
              <a:ext uri="{FF2B5EF4-FFF2-40B4-BE49-F238E27FC236}">
                <a16:creationId xmlns:a16="http://schemas.microsoft.com/office/drawing/2014/main" id="{BA76BFF3-A740-4DCF-A4C0-2B191038C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Center for New York City Affairs</a:t>
            </a:r>
          </a:p>
        </p:txBody>
      </p:sp>
      <p:sp>
        <p:nvSpPr>
          <p:cNvPr id="6" name="Slide Number Placeholder 5">
            <a:extLst>
              <a:ext uri="{FF2B5EF4-FFF2-40B4-BE49-F238E27FC236}">
                <a16:creationId xmlns:a16="http://schemas.microsoft.com/office/drawing/2014/main" id="{A4E7F937-1170-4277-B9B6-25D0F455D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53DFF-8885-4DF9-B834-09ADC70E4708}" type="slidenum">
              <a:rPr lang="en-US" smtClean="0"/>
              <a:t>‹#›</a:t>
            </a:fld>
            <a:endParaRPr lang="en-US"/>
          </a:p>
        </p:txBody>
      </p:sp>
    </p:spTree>
    <p:extLst>
      <p:ext uri="{BB962C8B-B14F-4D97-AF65-F5344CB8AC3E}">
        <p14:creationId xmlns:p14="http://schemas.microsoft.com/office/powerpoint/2010/main" val="3063047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6F0E13-698E-4BDB-AD23-A53D31F07FDB}"/>
              </a:ext>
            </a:extLst>
          </p:cNvPr>
          <p:cNvSpPr txBox="1">
            <a:spLocks/>
          </p:cNvSpPr>
          <p:nvPr userDrawn="1"/>
        </p:nvSpPr>
        <p:spPr>
          <a:xfrm>
            <a:off x="457200" y="274638"/>
            <a:ext cx="10972800" cy="798512"/>
          </a:xfrm>
          <a:prstGeom prst="rect">
            <a:avLst/>
          </a:prstGeom>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br>
              <a:rPr lang="en-US" altLang="en-US" sz="4600">
                <a:latin typeface="Neue Display Black" panose="020B0A04000000020003" pitchFamily="34" charset="0"/>
              </a:rPr>
            </a:br>
            <a:br>
              <a:rPr lang="en-US" altLang="en-US" sz="2400">
                <a:latin typeface="Neue Bold" panose="020B0805000000020003" pitchFamily="34" charset="0"/>
              </a:rPr>
            </a:br>
            <a:endParaRPr lang="en-US" altLang="en-US" sz="4600">
              <a:latin typeface="Neue Display Black" panose="020B0A04000000020003" pitchFamily="34" charset="0"/>
            </a:endParaRPr>
          </a:p>
        </p:txBody>
      </p:sp>
      <p:sp>
        <p:nvSpPr>
          <p:cNvPr id="6147" name="Title Placeholder 15">
            <a:extLst>
              <a:ext uri="{FF2B5EF4-FFF2-40B4-BE49-F238E27FC236}">
                <a16:creationId xmlns:a16="http://schemas.microsoft.com/office/drawing/2014/main" id="{CB2BDF92-32D4-4104-81FD-B6790577ED60}"/>
              </a:ext>
            </a:extLst>
          </p:cNvPr>
          <p:cNvSpPr>
            <a:spLocks noGrp="1"/>
          </p:cNvSpPr>
          <p:nvPr>
            <p:ph type="title"/>
          </p:nvPr>
        </p:nvSpPr>
        <p:spPr bwMode="auto">
          <a:xfrm>
            <a:off x="397933" y="457200"/>
            <a:ext cx="10972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pic>
        <p:nvPicPr>
          <p:cNvPr id="3076" name="Picture 1">
            <a:extLst>
              <a:ext uri="{FF2B5EF4-FFF2-40B4-BE49-F238E27FC236}">
                <a16:creationId xmlns:a16="http://schemas.microsoft.com/office/drawing/2014/main" id="{DBB0541B-9BAA-49E4-8E3D-9C16918CBAD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31800" y="6323013"/>
            <a:ext cx="113284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E2E12790-3939-4914-997A-C43D98B50D8E}"/>
              </a:ext>
            </a:extLst>
          </p:cNvPr>
          <p:cNvSpPr>
            <a:spLocks noGrp="1"/>
          </p:cNvSpPr>
          <p:nvPr>
            <p:ph type="sldNum" sz="quarter" idx="4"/>
          </p:nvPr>
        </p:nvSpPr>
        <p:spPr>
          <a:xfrm>
            <a:off x="11176000" y="6600826"/>
            <a:ext cx="586317" cy="2270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000000"/>
                </a:solidFill>
                <a:latin typeface="Arial" panose="020B0604020202020204" pitchFamily="34" charset="0"/>
              </a:defRPr>
            </a:lvl1pPr>
          </a:lstStyle>
          <a:p>
            <a:pPr>
              <a:defRPr/>
            </a:pPr>
            <a:fld id="{F4B219B9-1ED4-467A-BDE8-433F00F46434}" type="slidenum">
              <a:rPr lang="en-US" altLang="en-US"/>
              <a:pPr>
                <a:defRPr/>
              </a:pPr>
              <a:t>‹#›</a:t>
            </a:fld>
            <a:endParaRPr lang="en-US" altLang="en-US"/>
          </a:p>
        </p:txBody>
      </p:sp>
      <p:sp>
        <p:nvSpPr>
          <p:cNvPr id="9" name="Footer Placeholder 2">
            <a:extLst>
              <a:ext uri="{FF2B5EF4-FFF2-40B4-BE49-F238E27FC236}">
                <a16:creationId xmlns:a16="http://schemas.microsoft.com/office/drawing/2014/main" id="{7D7318D3-AA7D-428D-AF9A-D5080C14ECF0}"/>
              </a:ext>
            </a:extLst>
          </p:cNvPr>
          <p:cNvSpPr>
            <a:spLocks noGrp="1"/>
          </p:cNvSpPr>
          <p:nvPr>
            <p:ph type="ftr" sz="quarter" idx="3"/>
          </p:nvPr>
        </p:nvSpPr>
        <p:spPr>
          <a:xfrm>
            <a:off x="9906000" y="6600826"/>
            <a:ext cx="1464733" cy="2270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a:latin typeface="Arial"/>
                <a:ea typeface="ＭＳ Ｐゴシック" charset="0"/>
                <a:cs typeface="Arial"/>
              </a:defRPr>
            </a:lvl1pPr>
          </a:lstStyle>
          <a:p>
            <a:pPr>
              <a:defRPr/>
            </a:pPr>
            <a:r>
              <a:rPr lang="en-US"/>
              <a:t>Center for New York City Affairs</a:t>
            </a:r>
          </a:p>
        </p:txBody>
      </p:sp>
      <p:sp>
        <p:nvSpPr>
          <p:cNvPr id="11" name="Footer Placeholder 2">
            <a:extLst>
              <a:ext uri="{FF2B5EF4-FFF2-40B4-BE49-F238E27FC236}">
                <a16:creationId xmlns:a16="http://schemas.microsoft.com/office/drawing/2014/main" id="{75E00837-1304-4B13-AECB-5A836E7E29CF}"/>
              </a:ext>
            </a:extLst>
          </p:cNvPr>
          <p:cNvSpPr txBox="1">
            <a:spLocks/>
          </p:cNvSpPr>
          <p:nvPr userDrawn="1"/>
        </p:nvSpPr>
        <p:spPr>
          <a:xfrm>
            <a:off x="6070600" y="6600826"/>
            <a:ext cx="3860800" cy="227013"/>
          </a:xfrm>
          <a:prstGeom prst="rect">
            <a:avLst/>
          </a:prstGeom>
        </p:spPr>
        <p:txBody>
          <a:bodyPr anchor="ctr"/>
          <a:lstStyle>
            <a:lvl1pPr algn="r">
              <a:defRPr sz="900" dirty="0">
                <a:solidFill>
                  <a:schemeClr val="tx1">
                    <a:tint val="75000"/>
                  </a:schemeClr>
                </a:solidFill>
                <a:latin typeface="Neue Regular"/>
                <a:ea typeface="ＭＳ Ｐゴシック" charset="0"/>
                <a:cs typeface="Neue Regular"/>
              </a:defRPr>
            </a:lvl1pPr>
          </a:lstStyle>
          <a:p>
            <a:pPr eaLnBrk="1" hangingPunct="1">
              <a:defRPr/>
            </a:pPr>
            <a:endParaRPr lang="en-US" sz="800"/>
          </a:p>
        </p:txBody>
      </p:sp>
    </p:spTree>
    <p:extLst>
      <p:ext uri="{BB962C8B-B14F-4D97-AF65-F5344CB8AC3E}">
        <p14:creationId xmlns:p14="http://schemas.microsoft.com/office/powerpoint/2010/main" val="156618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457200" rtl="0" eaLnBrk="0" fontAlgn="base" hangingPunct="0">
        <a:spcBef>
          <a:spcPct val="0"/>
        </a:spcBef>
        <a:spcAft>
          <a:spcPct val="0"/>
        </a:spcAft>
        <a:defRPr sz="3600" kern="1200" cap="all">
          <a:solidFill>
            <a:srgbClr val="E32726"/>
          </a:solidFill>
          <a:latin typeface="Arial Black"/>
          <a:ea typeface="ＭＳ Ｐゴシック" pitchFamily="-65" charset="-128"/>
          <a:cs typeface="Arial Black"/>
        </a:defRPr>
      </a:lvl1pPr>
      <a:lvl2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2pPr>
      <a:lvl3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3pPr>
      <a:lvl4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4pPr>
      <a:lvl5pPr algn="l" defTabSz="457200" rtl="0" eaLnBrk="0" fontAlgn="base" hangingPunct="0">
        <a:spcBef>
          <a:spcPct val="0"/>
        </a:spcBef>
        <a:spcAft>
          <a:spcPct val="0"/>
        </a:spcAft>
        <a:defRPr sz="3600">
          <a:solidFill>
            <a:srgbClr val="E32726"/>
          </a:solidFill>
          <a:latin typeface="Arial Black" pitchFamily="-102" charset="0"/>
          <a:ea typeface="ＭＳ Ｐゴシック" pitchFamily="-65" charset="-128"/>
          <a:cs typeface="Arial Black" panose="020B0A04020102020204" pitchFamily="34" charset="0"/>
        </a:defRPr>
      </a:lvl5pPr>
      <a:lvl6pPr marL="4572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6pPr>
      <a:lvl7pPr marL="9144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7pPr>
      <a:lvl8pPr marL="13716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8pPr>
      <a:lvl9pPr marL="1828800" algn="l" defTabSz="457200" rtl="0" fontAlgn="base">
        <a:spcBef>
          <a:spcPct val="0"/>
        </a:spcBef>
        <a:spcAft>
          <a:spcPct val="0"/>
        </a:spcAft>
        <a:defRPr sz="4600">
          <a:solidFill>
            <a:schemeClr val="tx1"/>
          </a:solidFill>
          <a:latin typeface="Neue Display Black"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2" charset="-128"/>
          <a:cs typeface="ヒラギノ角ゴ Pro W3" pitchFamily="-102"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2" charset="-128"/>
          <a:cs typeface="+mn-cs"/>
        </a:defRPr>
      </a:lvl4pPr>
      <a:lvl5pPr marL="2057400" indent="-2286000" algn="l" defTabSz="457200" rtl="0" eaLnBrk="0" fontAlgn="base" hangingPunct="0">
        <a:lnSpc>
          <a:spcPts val="5200"/>
        </a:lnSpc>
        <a:spcBef>
          <a:spcPct val="0"/>
        </a:spcBef>
        <a:spcAft>
          <a:spcPts val="600"/>
        </a:spcAft>
        <a:defRPr sz="4000" kern="1200">
          <a:solidFill>
            <a:schemeClr val="tx1"/>
          </a:solidFill>
          <a:latin typeface="Neue Light"/>
          <a:ea typeface="ヒラギノ角ゴ Pro W3" pitchFamily="-102" charset="-128"/>
          <a:cs typeface="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enternyc.org/"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www.centernyc.org/ny-state-historic-disinvestmen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centernyc.org/new-york-citys-15-minimum-wage" TargetMode="External"/><Relationship Id="rId4" Type="http://schemas.openxmlformats.org/officeDocument/2006/relationships/hyperlink" Target="http://www.centernyc.org/real-look-nys-workers-com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B49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3B93832-6514-44F4-849B-5EE2C8A2337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generated with very high confidence">
            <a:extLst>
              <a:ext uri="{FF2B5EF4-FFF2-40B4-BE49-F238E27FC236}">
                <a16:creationId xmlns:a16="http://schemas.microsoft.com/office/drawing/2014/main" id="{1F8BCAFE-4A31-4BDE-974E-BDA54EB24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32" y="431656"/>
            <a:ext cx="4514281" cy="1929855"/>
          </a:xfrm>
          <a:prstGeom prst="rect">
            <a:avLst/>
          </a:prstGeom>
        </p:spPr>
      </p:pic>
      <p:sp>
        <p:nvSpPr>
          <p:cNvPr id="2" name="Title 1">
            <a:extLst>
              <a:ext uri="{FF2B5EF4-FFF2-40B4-BE49-F238E27FC236}">
                <a16:creationId xmlns:a16="http://schemas.microsoft.com/office/drawing/2014/main" id="{80968A90-9692-4D0E-A149-95D356212432}"/>
              </a:ext>
            </a:extLst>
          </p:cNvPr>
          <p:cNvSpPr>
            <a:spLocks noGrp="1"/>
          </p:cNvSpPr>
          <p:nvPr>
            <p:ph type="ctrTitle"/>
          </p:nvPr>
        </p:nvSpPr>
        <p:spPr>
          <a:xfrm>
            <a:off x="6208140" y="431655"/>
            <a:ext cx="5205132" cy="5690849"/>
          </a:xfrm>
        </p:spPr>
        <p:txBody>
          <a:bodyPr anchor="b">
            <a:normAutofit/>
          </a:bodyPr>
          <a:lstStyle/>
          <a:p>
            <a:pPr algn="l"/>
            <a:r>
              <a:rPr lang="en-US" sz="2200" b="1" dirty="0">
                <a:latin typeface="Cambria" panose="02040503050406030204" pitchFamily="18" charset="0"/>
              </a:rPr>
              <a:t> </a:t>
            </a:r>
            <a:r>
              <a:rPr lang="en-US" sz="2800" b="1" dirty="0">
                <a:latin typeface="Cambria" panose="02040503050406030204" pitchFamily="18" charset="0"/>
              </a:rPr>
              <a:t>Local Policy Matters </a:t>
            </a:r>
            <a:br>
              <a:rPr lang="en-US" sz="2800" b="1" dirty="0">
                <a:latin typeface="Cambria" panose="02040503050406030204" pitchFamily="18" charset="0"/>
              </a:rPr>
            </a:br>
            <a:r>
              <a:rPr lang="en-US" sz="2800" b="1" dirty="0">
                <a:latin typeface="Cambria" panose="02040503050406030204" pitchFamily="18" charset="0"/>
              </a:rPr>
              <a:t> When It Comes to Inequality</a:t>
            </a:r>
            <a:br>
              <a:rPr lang="en-US" sz="2800" b="1" dirty="0">
                <a:latin typeface="Cambria" panose="02040503050406030204" pitchFamily="18" charset="0"/>
              </a:rPr>
            </a:br>
            <a:r>
              <a:rPr lang="en-US" sz="2800" b="1" dirty="0">
                <a:latin typeface="Cambria" panose="02040503050406030204" pitchFamily="18" charset="0"/>
              </a:rPr>
              <a:t> </a:t>
            </a:r>
            <a:br>
              <a:rPr lang="en-US" sz="2200" b="1" dirty="0">
                <a:latin typeface="Cambria" panose="02040503050406030204" pitchFamily="18" charset="0"/>
              </a:rPr>
            </a:br>
            <a:r>
              <a:rPr lang="en-US" sz="2200" b="1" dirty="0">
                <a:latin typeface="Cambria" panose="02040503050406030204" pitchFamily="18" charset="0"/>
              </a:rPr>
              <a:t> </a:t>
            </a:r>
            <a:r>
              <a:rPr lang="en-US" sz="2200" dirty="0">
                <a:latin typeface="Cambria" panose="02040503050406030204" pitchFamily="18" charset="0"/>
              </a:rPr>
              <a:t>September 27, 2019</a:t>
            </a: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r>
              <a:rPr lang="en-US" sz="2200" dirty="0">
                <a:latin typeface="Cambria" panose="02040503050406030204" pitchFamily="18" charset="0"/>
              </a:rPr>
              <a:t> James A. Parrott</a:t>
            </a: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br>
              <a:rPr lang="en-US" sz="2200" dirty="0">
                <a:latin typeface="Cambria" panose="02040503050406030204" pitchFamily="18" charset="0"/>
              </a:rPr>
            </a:br>
            <a:r>
              <a:rPr lang="en-US" sz="2000" b="1" i="1" dirty="0">
                <a:latin typeface="Cambria" panose="02040503050406030204" pitchFamily="18" charset="0"/>
              </a:rPr>
              <a:t>Lindsay Fellows in Government </a:t>
            </a:r>
            <a:br>
              <a:rPr lang="en-US" sz="2000" b="1" i="1" dirty="0">
                <a:latin typeface="Cambria" panose="02040503050406030204" pitchFamily="18" charset="0"/>
              </a:rPr>
            </a:br>
            <a:r>
              <a:rPr lang="en-US" sz="2000" b="1" i="1" dirty="0">
                <a:latin typeface="Cambria" panose="02040503050406030204" pitchFamily="18" charset="0"/>
              </a:rPr>
              <a:t>Leadership and Practice</a:t>
            </a:r>
            <a:br>
              <a:rPr lang="en-US" sz="2200" b="1" i="1" dirty="0">
                <a:latin typeface="Cambria" panose="02040503050406030204" pitchFamily="18" charset="0"/>
              </a:rPr>
            </a:br>
            <a:r>
              <a:rPr lang="en-US" sz="2000" i="1" dirty="0">
                <a:latin typeface="Cambria" panose="02040503050406030204" pitchFamily="18" charset="0"/>
              </a:rPr>
              <a:t>CUNY Institute for State and Local Governance</a:t>
            </a:r>
            <a:br>
              <a:rPr lang="en-US" sz="2000" i="1" dirty="0">
                <a:latin typeface="Cambria" panose="02040503050406030204" pitchFamily="18" charset="0"/>
              </a:rPr>
            </a:br>
            <a:br>
              <a:rPr lang="en-US" sz="2000" i="1" dirty="0">
                <a:latin typeface="Cambria" panose="02040503050406030204" pitchFamily="18" charset="0"/>
              </a:rPr>
            </a:br>
            <a:br>
              <a:rPr lang="en-US" sz="2000" i="1" dirty="0">
                <a:latin typeface="Cambria" panose="02040503050406030204" pitchFamily="18" charset="0"/>
              </a:rPr>
            </a:br>
            <a:endParaRPr lang="en-US" sz="2000" i="1" dirty="0">
              <a:latin typeface="Cambria" panose="02040503050406030204" pitchFamily="18" charset="0"/>
            </a:endParaRPr>
          </a:p>
        </p:txBody>
      </p:sp>
      <p:sp>
        <p:nvSpPr>
          <p:cNvPr id="3" name="Subtitle 2">
            <a:extLst>
              <a:ext uri="{FF2B5EF4-FFF2-40B4-BE49-F238E27FC236}">
                <a16:creationId xmlns:a16="http://schemas.microsoft.com/office/drawing/2014/main" id="{77E3C619-CF38-4A7A-BDFC-47211207153A}"/>
              </a:ext>
            </a:extLst>
          </p:cNvPr>
          <p:cNvSpPr>
            <a:spLocks noGrp="1"/>
          </p:cNvSpPr>
          <p:nvPr>
            <p:ph type="subTitle" idx="1"/>
          </p:nvPr>
        </p:nvSpPr>
        <p:spPr>
          <a:xfrm>
            <a:off x="638921" y="4013165"/>
            <a:ext cx="4204012" cy="2205732"/>
          </a:xfrm>
        </p:spPr>
        <p:txBody>
          <a:bodyPr anchor="t">
            <a:normAutofit fontScale="92500" lnSpcReduction="10000"/>
          </a:bodyPr>
          <a:lstStyle/>
          <a:p>
            <a:pPr algn="r"/>
            <a:endParaRPr lang="en-US" sz="1700" dirty="0">
              <a:solidFill>
                <a:srgbClr val="FFFFFF"/>
              </a:solidFill>
            </a:endParaRPr>
          </a:p>
          <a:p>
            <a:pPr algn="r">
              <a:lnSpc>
                <a:spcPct val="110000"/>
              </a:lnSpc>
            </a:pPr>
            <a:r>
              <a:rPr lang="en-US" sz="1700" dirty="0">
                <a:solidFill>
                  <a:srgbClr val="FFFFFF"/>
                </a:solidFill>
              </a:rPr>
              <a:t>James A. Parrott, PhD   </a:t>
            </a:r>
          </a:p>
          <a:p>
            <a:pPr algn="r">
              <a:lnSpc>
                <a:spcPct val="110000"/>
              </a:lnSpc>
            </a:pPr>
            <a:r>
              <a:rPr lang="en-US" sz="1700" dirty="0">
                <a:solidFill>
                  <a:srgbClr val="FFFFFF"/>
                </a:solidFill>
              </a:rPr>
              <a:t>Director of Economic and Fiscal Policies</a:t>
            </a:r>
          </a:p>
          <a:p>
            <a:pPr algn="r">
              <a:lnSpc>
                <a:spcPct val="110000"/>
              </a:lnSpc>
            </a:pPr>
            <a:r>
              <a:rPr lang="en-US" sz="1700" dirty="0">
                <a:solidFill>
                  <a:srgbClr val="FFFFFF"/>
                </a:solidFill>
              </a:rPr>
              <a:t>Center for New York City Affairs</a:t>
            </a:r>
          </a:p>
          <a:p>
            <a:pPr algn="r">
              <a:lnSpc>
                <a:spcPct val="110000"/>
              </a:lnSpc>
            </a:pPr>
            <a:r>
              <a:rPr lang="en-US" sz="1700" dirty="0">
                <a:solidFill>
                  <a:srgbClr val="FFFFFF"/>
                </a:solidFill>
              </a:rPr>
              <a:t>New School University</a:t>
            </a:r>
          </a:p>
          <a:p>
            <a:pPr algn="r">
              <a:lnSpc>
                <a:spcPct val="110000"/>
              </a:lnSpc>
            </a:pPr>
            <a:r>
              <a:rPr lang="en-US" sz="1700" dirty="0">
                <a:solidFill>
                  <a:srgbClr val="FFFFFF"/>
                </a:solidFill>
              </a:rPr>
              <a:t>ParrottJ@newschool.edu</a:t>
            </a:r>
          </a:p>
        </p:txBody>
      </p:sp>
    </p:spTree>
    <p:extLst>
      <p:ext uri="{BB962C8B-B14F-4D97-AF65-F5344CB8AC3E}">
        <p14:creationId xmlns:p14="http://schemas.microsoft.com/office/powerpoint/2010/main" val="1165411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04B465-1FF0-45DD-AD4F-116AAF1C4658}"/>
              </a:ext>
            </a:extLst>
          </p:cNvPr>
          <p:cNvSpPr>
            <a:spLocks noGrp="1"/>
          </p:cNvSpPr>
          <p:nvPr>
            <p:ph type="title"/>
          </p:nvPr>
        </p:nvSpPr>
        <p:spPr>
          <a:xfrm>
            <a:off x="863029" y="1012004"/>
            <a:ext cx="3416158" cy="4795408"/>
          </a:xfrm>
        </p:spPr>
        <p:txBody>
          <a:bodyPr>
            <a:normAutofit/>
          </a:bodyPr>
          <a:lstStyle/>
          <a:p>
            <a:r>
              <a:rPr lang="en-US" sz="3400" b="1" dirty="0">
                <a:solidFill>
                  <a:srgbClr val="FFFFFF"/>
                </a:solidFill>
                <a:latin typeface="Cambria" panose="02040503050406030204" pitchFamily="18" charset="0"/>
              </a:rPr>
              <a:t>What accounts for NYC’s higher income concentration?</a:t>
            </a:r>
            <a:endParaRPr lang="en-US" sz="3400" dirty="0">
              <a:solidFill>
                <a:srgbClr val="FFFFFF"/>
              </a:solidFill>
              <a:latin typeface="Cambria" panose="02040503050406030204" pitchFamily="18" charset="0"/>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889270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4AFC6F3E-602B-448E-BAA0-A07ECB06249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544BF45C-B861-44CA-B0BD-CAD58C8266A5}"/>
              </a:ext>
            </a:extLst>
          </p:cNvPr>
          <p:cNvSpPr>
            <a:spLocks noGrp="1"/>
          </p:cNvSpPr>
          <p:nvPr>
            <p:ph type="sldNum" sz="quarter" idx="12"/>
          </p:nvPr>
        </p:nvSpPr>
        <p:spPr/>
        <p:txBody>
          <a:bodyPr/>
          <a:lstStyle/>
          <a:p>
            <a:fld id="{95753DFF-8885-4DF9-B834-09ADC70E4708}" type="slidenum">
              <a:rPr lang="en-US" smtClean="0"/>
              <a:t>10</a:t>
            </a:fld>
            <a:endParaRPr lang="en-US"/>
          </a:p>
        </p:txBody>
      </p:sp>
    </p:spTree>
    <p:extLst>
      <p:ext uri="{BB962C8B-B14F-4D97-AF65-F5344CB8AC3E}">
        <p14:creationId xmlns:p14="http://schemas.microsoft.com/office/powerpoint/2010/main" val="271496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2DD66-0D6C-4BE8-9BA6-D9E2E5DDF594}"/>
              </a:ext>
            </a:extLst>
          </p:cNvPr>
          <p:cNvPicPr>
            <a:picLocks noChangeAspect="1"/>
          </p:cNvPicPr>
          <p:nvPr/>
        </p:nvPicPr>
        <p:blipFill>
          <a:blip r:embed="rId3"/>
          <a:stretch>
            <a:fillRect/>
          </a:stretch>
        </p:blipFill>
        <p:spPr>
          <a:xfrm>
            <a:off x="1391920" y="548047"/>
            <a:ext cx="9458959" cy="5761905"/>
          </a:xfrm>
          <a:prstGeom prst="rect">
            <a:avLst/>
          </a:prstGeom>
        </p:spPr>
      </p:pic>
      <p:sp>
        <p:nvSpPr>
          <p:cNvPr id="3" name="Footer Placeholder 2">
            <a:extLst>
              <a:ext uri="{FF2B5EF4-FFF2-40B4-BE49-F238E27FC236}">
                <a16:creationId xmlns:a16="http://schemas.microsoft.com/office/drawing/2014/main" id="{1899330D-443B-4DEA-84E7-E1DDAE4C50D8}"/>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073CE54-E670-4BED-8A20-A3FC3A00AA12}"/>
              </a:ext>
            </a:extLst>
          </p:cNvPr>
          <p:cNvSpPr>
            <a:spLocks noGrp="1"/>
          </p:cNvSpPr>
          <p:nvPr>
            <p:ph type="sldNum" sz="quarter" idx="12"/>
          </p:nvPr>
        </p:nvSpPr>
        <p:spPr/>
        <p:txBody>
          <a:bodyPr/>
          <a:lstStyle/>
          <a:p>
            <a:fld id="{95753DFF-8885-4DF9-B834-09ADC70E4708}" type="slidenum">
              <a:rPr lang="en-US" smtClean="0"/>
              <a:t>11</a:t>
            </a:fld>
            <a:endParaRPr lang="en-US"/>
          </a:p>
        </p:txBody>
      </p:sp>
    </p:spTree>
    <p:extLst>
      <p:ext uri="{BB962C8B-B14F-4D97-AF65-F5344CB8AC3E}">
        <p14:creationId xmlns:p14="http://schemas.microsoft.com/office/powerpoint/2010/main" val="394470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BB9581-2E1D-405D-AC21-AD669748D5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noFill/>
          <a:ln w="6350" cap="sq" cmpd="sng" algn="ctr">
            <a:solidFill>
              <a:schemeClr val="tx1">
                <a:lumMod val="75000"/>
                <a:lumOff val="25000"/>
              </a:schemeClr>
            </a:solidFill>
            <a:prstDash val="solid"/>
            <a:miter lim="800000"/>
          </a:ln>
          <a:effectLst/>
        </p:spPr>
      </p:sp>
      <p:pic>
        <p:nvPicPr>
          <p:cNvPr id="4" name="Content Placeholder 3" descr="A screenshot of a cell phone&#10;&#10;Description generated with very high confidence">
            <a:extLst>
              <a:ext uri="{FF2B5EF4-FFF2-40B4-BE49-F238E27FC236}">
                <a16:creationId xmlns:a16="http://schemas.microsoft.com/office/drawing/2014/main" id="{381E30F2-6B18-44D5-B3FA-742C7CE6AE39}"/>
              </a:ext>
            </a:extLst>
          </p:cNvPr>
          <p:cNvPicPr>
            <a:picLocks noGrp="1"/>
          </p:cNvPicPr>
          <p:nvPr>
            <p:ph idx="1"/>
          </p:nvPr>
        </p:nvPicPr>
        <p:blipFill>
          <a:blip r:embed="rId3"/>
          <a:stretch>
            <a:fillRect/>
          </a:stretch>
        </p:blipFill>
        <p:spPr>
          <a:xfrm>
            <a:off x="725264" y="1107441"/>
            <a:ext cx="6681376" cy="4762400"/>
          </a:xfrm>
          <a:prstGeom prst="rect">
            <a:avLst/>
          </a:prstGeom>
        </p:spPr>
      </p:pic>
      <p:sp>
        <p:nvSpPr>
          <p:cNvPr id="2" name="Title 1">
            <a:extLst>
              <a:ext uri="{FF2B5EF4-FFF2-40B4-BE49-F238E27FC236}">
                <a16:creationId xmlns:a16="http://schemas.microsoft.com/office/drawing/2014/main" id="{0E05A17F-7704-4BFE-98D7-1E3C47FDADFE}"/>
              </a:ext>
            </a:extLst>
          </p:cNvPr>
          <p:cNvSpPr>
            <a:spLocks noGrp="1"/>
          </p:cNvSpPr>
          <p:nvPr>
            <p:ph type="title"/>
          </p:nvPr>
        </p:nvSpPr>
        <p:spPr>
          <a:xfrm>
            <a:off x="8101083" y="740056"/>
            <a:ext cx="3447450" cy="5129785"/>
          </a:xfrm>
        </p:spPr>
        <p:txBody>
          <a:bodyPr vert="horz" lIns="91440" tIns="45720" rIns="91440" bIns="45720" rtlCol="0" anchor="ctr">
            <a:normAutofit/>
          </a:bodyPr>
          <a:lstStyle/>
          <a:p>
            <a:r>
              <a:rPr lang="en-US" sz="3000" b="1" kern="1200">
                <a:solidFill>
                  <a:schemeClr val="tx1"/>
                </a:solidFill>
                <a:latin typeface="+mj-lt"/>
                <a:ea typeface="+mj-ea"/>
                <a:cs typeface="+mj-cs"/>
              </a:rPr>
              <a:t>If NYC median family income had grown at the same pace as the increase in the city’s per capita gross city product, the 2014 level would have been about $97,000, about two-thirds higher than the 2014 actual.</a:t>
            </a:r>
            <a:br>
              <a:rPr lang="en-US" sz="3000" b="1" kern="1200">
                <a:solidFill>
                  <a:schemeClr val="tx1"/>
                </a:solidFill>
                <a:latin typeface="+mj-lt"/>
                <a:ea typeface="+mj-ea"/>
                <a:cs typeface="+mj-cs"/>
              </a:rPr>
            </a:br>
            <a:endParaRPr lang="en-US" sz="3000" b="1" kern="1200">
              <a:solidFill>
                <a:schemeClr val="tx1"/>
              </a:solidFill>
              <a:latin typeface="+mj-lt"/>
              <a:ea typeface="+mj-ea"/>
              <a:cs typeface="+mj-cs"/>
            </a:endParaRPr>
          </a:p>
        </p:txBody>
      </p:sp>
      <p:sp>
        <p:nvSpPr>
          <p:cNvPr id="3" name="Footer Placeholder 2">
            <a:extLst>
              <a:ext uri="{FF2B5EF4-FFF2-40B4-BE49-F238E27FC236}">
                <a16:creationId xmlns:a16="http://schemas.microsoft.com/office/drawing/2014/main" id="{5B7B64BE-9F76-4C89-8114-1259C687F806}"/>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BCD44898-1A66-4CFD-9825-7F3B3F8BA897}"/>
              </a:ext>
            </a:extLst>
          </p:cNvPr>
          <p:cNvSpPr>
            <a:spLocks noGrp="1"/>
          </p:cNvSpPr>
          <p:nvPr>
            <p:ph type="sldNum" sz="quarter" idx="12"/>
          </p:nvPr>
        </p:nvSpPr>
        <p:spPr/>
        <p:txBody>
          <a:bodyPr/>
          <a:lstStyle/>
          <a:p>
            <a:fld id="{95753DFF-8885-4DF9-B834-09ADC70E4708}" type="slidenum">
              <a:rPr lang="en-US" smtClean="0"/>
              <a:t>12</a:t>
            </a:fld>
            <a:endParaRPr lang="en-US"/>
          </a:p>
        </p:txBody>
      </p:sp>
    </p:spTree>
    <p:extLst>
      <p:ext uri="{BB962C8B-B14F-4D97-AF65-F5344CB8AC3E}">
        <p14:creationId xmlns:p14="http://schemas.microsoft.com/office/powerpoint/2010/main" val="1044507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118215" y="938258"/>
            <a:ext cx="5956353" cy="3156664"/>
          </a:xfrm>
        </p:spPr>
        <p:txBody>
          <a:bodyPr vert="horz" lIns="91440" tIns="45720" rIns="91440" bIns="45720" rtlCol="0" anchor="b">
            <a:normAutofit/>
          </a:bodyPr>
          <a:lstStyle/>
          <a:p>
            <a:pPr algn="r"/>
            <a:r>
              <a:rPr lang="en-US" sz="4000" dirty="0">
                <a:solidFill>
                  <a:schemeClr val="bg1"/>
                </a:solidFill>
                <a:latin typeface="Cambria" panose="02040503050406030204" pitchFamily="18" charset="0"/>
                <a:ea typeface="Cambria" panose="02040503050406030204" pitchFamily="18" charset="0"/>
              </a:rPr>
              <a:t>3. Going Local Since the Fiscal Crisis: Policy Action/Inaction Makes a Difference, Especially for Those at the Bottom</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1B808DFC-D603-4848-88B1-BE5B4995D61E}"/>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FEEF136-9C7D-48C5-9B79-BE5D8F47322E}"/>
              </a:ext>
            </a:extLst>
          </p:cNvPr>
          <p:cNvSpPr>
            <a:spLocks noGrp="1"/>
          </p:cNvSpPr>
          <p:nvPr>
            <p:ph type="sldNum" sz="quarter" idx="12"/>
          </p:nvPr>
        </p:nvSpPr>
        <p:spPr/>
        <p:txBody>
          <a:bodyPr/>
          <a:lstStyle/>
          <a:p>
            <a:fld id="{95753DFF-8885-4DF9-B834-09ADC70E4708}" type="slidenum">
              <a:rPr lang="en-US" smtClean="0"/>
              <a:t>13</a:t>
            </a:fld>
            <a:endParaRPr lang="en-US"/>
          </a:p>
        </p:txBody>
      </p:sp>
    </p:spTree>
    <p:extLst>
      <p:ext uri="{BB962C8B-B14F-4D97-AF65-F5344CB8AC3E}">
        <p14:creationId xmlns:p14="http://schemas.microsoft.com/office/powerpoint/2010/main" val="180235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D6546B-0C39-4B24-A23B-E308FAA64C05}"/>
              </a:ext>
            </a:extLst>
          </p:cNvPr>
          <p:cNvSpPr>
            <a:spLocks noGrp="1"/>
          </p:cNvSpPr>
          <p:nvPr>
            <p:ph type="title"/>
          </p:nvPr>
        </p:nvSpPr>
        <p:spPr>
          <a:xfrm>
            <a:off x="863029" y="1012004"/>
            <a:ext cx="3416158" cy="4795408"/>
          </a:xfrm>
        </p:spPr>
        <p:txBody>
          <a:bodyPr>
            <a:normAutofit fontScale="90000"/>
          </a:bodyPr>
          <a:lstStyle/>
          <a:p>
            <a:r>
              <a:rPr lang="en-US" sz="4100" b="1" dirty="0">
                <a:solidFill>
                  <a:srgbClr val="FFFFFF"/>
                </a:solidFill>
              </a:rPr>
              <a:t>Relate changes in the </a:t>
            </a:r>
            <a:r>
              <a:rPr lang="en-US" sz="4100" b="1" u="sng" dirty="0">
                <a:solidFill>
                  <a:srgbClr val="FFFFFF"/>
                </a:solidFill>
              </a:rPr>
              <a:t>structure</a:t>
            </a:r>
            <a:r>
              <a:rPr lang="en-US" sz="4100" b="1" dirty="0">
                <a:solidFill>
                  <a:srgbClr val="FFFFFF"/>
                </a:solidFill>
              </a:rPr>
              <a:t> of NYC’s economy in the post-1980 era to key income metrics and policy choices</a:t>
            </a:r>
            <a:br>
              <a:rPr lang="en-US" sz="4100" dirty="0">
                <a:solidFill>
                  <a:srgbClr val="FFFFFF"/>
                </a:solidFill>
              </a:rPr>
            </a:br>
            <a:endParaRPr lang="en-US" sz="4100" dirty="0">
              <a:solidFill>
                <a:srgbClr val="FFFFFF"/>
              </a:solidFill>
            </a:endParaRPr>
          </a:p>
        </p:txBody>
      </p:sp>
      <p:graphicFrame>
        <p:nvGraphicFramePr>
          <p:cNvPr id="51" name="Content Placeholder 6">
            <a:extLst>
              <a:ext uri="{FF2B5EF4-FFF2-40B4-BE49-F238E27FC236}">
                <a16:creationId xmlns:a16="http://schemas.microsoft.com/office/drawing/2014/main" id="{91CD6FE6-E4B6-4CD1-802F-08C311B843F4}"/>
              </a:ext>
            </a:extLst>
          </p:cNvPr>
          <p:cNvGraphicFramePr>
            <a:graphicFrameLocks noGrp="1"/>
          </p:cNvGraphicFramePr>
          <p:nvPr>
            <p:ph idx="1"/>
            <p:extLst>
              <p:ext uri="{D42A27DB-BD31-4B8C-83A1-F6EECF244321}">
                <p14:modId xmlns:p14="http://schemas.microsoft.com/office/powerpoint/2010/main" val="322581054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99F0C9EA-29A4-465E-A103-0AD03BE498C9}"/>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86149AFD-879A-4CAD-97E1-B0F829EBE345}"/>
              </a:ext>
            </a:extLst>
          </p:cNvPr>
          <p:cNvSpPr>
            <a:spLocks noGrp="1"/>
          </p:cNvSpPr>
          <p:nvPr>
            <p:ph type="sldNum" sz="quarter" idx="12"/>
          </p:nvPr>
        </p:nvSpPr>
        <p:spPr/>
        <p:txBody>
          <a:bodyPr/>
          <a:lstStyle/>
          <a:p>
            <a:fld id="{95753DFF-8885-4DF9-B834-09ADC70E4708}" type="slidenum">
              <a:rPr lang="en-US" smtClean="0"/>
              <a:t>14</a:t>
            </a:fld>
            <a:endParaRPr lang="en-US"/>
          </a:p>
        </p:txBody>
      </p:sp>
    </p:spTree>
    <p:extLst>
      <p:ext uri="{BB962C8B-B14F-4D97-AF65-F5344CB8AC3E}">
        <p14:creationId xmlns:p14="http://schemas.microsoft.com/office/powerpoint/2010/main" val="33197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2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A413B2-E002-48EB-A5C2-B1DBDA085CDD}"/>
              </a:ext>
            </a:extLst>
          </p:cNvPr>
          <p:cNvSpPr>
            <a:spLocks noGrp="1"/>
          </p:cNvSpPr>
          <p:nvPr>
            <p:ph type="title"/>
          </p:nvPr>
        </p:nvSpPr>
        <p:spPr>
          <a:xfrm>
            <a:off x="863029" y="1012004"/>
            <a:ext cx="3416158" cy="4795408"/>
          </a:xfrm>
        </p:spPr>
        <p:txBody>
          <a:bodyPr>
            <a:normAutofit/>
          </a:bodyPr>
          <a:lstStyle/>
          <a:p>
            <a:r>
              <a:rPr lang="en-US" b="1">
                <a:solidFill>
                  <a:srgbClr val="FFFFFF"/>
                </a:solidFill>
              </a:rPr>
              <a:t>Relate economic changes to policy changes post-1980</a:t>
            </a:r>
            <a:br>
              <a:rPr lang="en-US">
                <a:solidFill>
                  <a:srgbClr val="FFFFFF"/>
                </a:solidFill>
              </a:rPr>
            </a:br>
            <a:endParaRPr lang="en-US">
              <a:solidFill>
                <a:srgbClr val="FFFFFF"/>
              </a:solidFill>
            </a:endParaRPr>
          </a:p>
        </p:txBody>
      </p:sp>
      <p:graphicFrame>
        <p:nvGraphicFramePr>
          <p:cNvPr id="12" name="Content Placeholder 2">
            <a:extLst>
              <a:ext uri="{FF2B5EF4-FFF2-40B4-BE49-F238E27FC236}">
                <a16:creationId xmlns:a16="http://schemas.microsoft.com/office/drawing/2014/main" id="{6DC924ED-CE5D-4550-9C0B-F94EA1000B6A}"/>
              </a:ext>
            </a:extLst>
          </p:cNvPr>
          <p:cNvGraphicFramePr>
            <a:graphicFrameLocks noGrp="1"/>
          </p:cNvGraphicFramePr>
          <p:nvPr>
            <p:ph idx="1"/>
            <p:extLst>
              <p:ext uri="{D42A27DB-BD31-4B8C-83A1-F6EECF244321}">
                <p14:modId xmlns:p14="http://schemas.microsoft.com/office/powerpoint/2010/main" val="31955462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0AA99862-04F5-4E2F-BC3C-C3F2DF1946D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0F15F29-FFBC-47C7-8FB3-259541B90807}"/>
              </a:ext>
            </a:extLst>
          </p:cNvPr>
          <p:cNvSpPr>
            <a:spLocks noGrp="1"/>
          </p:cNvSpPr>
          <p:nvPr>
            <p:ph type="sldNum" sz="quarter" idx="12"/>
          </p:nvPr>
        </p:nvSpPr>
        <p:spPr/>
        <p:txBody>
          <a:bodyPr/>
          <a:lstStyle/>
          <a:p>
            <a:fld id="{95753DFF-8885-4DF9-B834-09ADC70E4708}" type="slidenum">
              <a:rPr lang="en-US" smtClean="0"/>
              <a:t>15</a:t>
            </a:fld>
            <a:endParaRPr lang="en-US"/>
          </a:p>
        </p:txBody>
      </p:sp>
    </p:spTree>
    <p:extLst>
      <p:ext uri="{BB962C8B-B14F-4D97-AF65-F5344CB8AC3E}">
        <p14:creationId xmlns:p14="http://schemas.microsoft.com/office/powerpoint/2010/main" val="5911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838200" y="365125"/>
            <a:ext cx="10515600" cy="1325563"/>
          </a:xfrm>
        </p:spPr>
        <p:txBody>
          <a:bodyPr>
            <a:noAutofit/>
          </a:bodyPr>
          <a:lstStyle/>
          <a:p>
            <a:br>
              <a:rPr lang="en-US" sz="3200" b="1" dirty="0"/>
            </a:br>
            <a:r>
              <a:rPr lang="en-US" sz="3200" b="1" dirty="0"/>
              <a:t>Median family incomes rose across the board in 1980s, declined for families of color in 1990s-2000s, recent gains for blacks</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3"/>
          <a:stretch>
            <a:fillRect/>
          </a:stretch>
        </p:blipFill>
        <p:spPr>
          <a:xfrm>
            <a:off x="726440" y="1690688"/>
            <a:ext cx="10515600" cy="4226438"/>
          </a:xfrm>
          <a:prstGeom prst="rect">
            <a:avLst/>
          </a:prstGeom>
        </p:spPr>
      </p:pic>
      <p:sp>
        <p:nvSpPr>
          <p:cNvPr id="6" name="TextBox 5">
            <a:extLst>
              <a:ext uri="{FF2B5EF4-FFF2-40B4-BE49-F238E27FC236}">
                <a16:creationId xmlns:a16="http://schemas.microsoft.com/office/drawing/2014/main" id="{B8B2A1D8-4F37-4DD8-9F52-1A6605421E50}"/>
              </a:ext>
            </a:extLst>
          </p:cNvPr>
          <p:cNvSpPr txBox="1"/>
          <p:nvPr/>
        </p:nvSpPr>
        <p:spPr>
          <a:xfrm>
            <a:off x="7589520" y="2710181"/>
            <a:ext cx="2763520" cy="306070"/>
          </a:xfrm>
          <a:prstGeom prst="rect">
            <a:avLst/>
          </a:prstGeom>
          <a:noFill/>
          <a:ln w="12700">
            <a:solidFill>
              <a:srgbClr val="00B0F0"/>
            </a:solidFill>
          </a:ln>
        </p:spPr>
        <p:txBody>
          <a:bodyPr wrap="square" rtlCol="0">
            <a:spAutoFit/>
          </a:bodyPr>
          <a:lstStyle/>
          <a:p>
            <a:endParaRPr lang="en-US" dirty="0"/>
          </a:p>
        </p:txBody>
      </p:sp>
      <p:sp>
        <p:nvSpPr>
          <p:cNvPr id="3" name="Footer Placeholder 2">
            <a:extLst>
              <a:ext uri="{FF2B5EF4-FFF2-40B4-BE49-F238E27FC236}">
                <a16:creationId xmlns:a16="http://schemas.microsoft.com/office/drawing/2014/main" id="{56E5AA7A-21CB-40B1-A386-C55E2D31AFE3}"/>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1F65FE0F-51C2-40FE-BC93-B9FEEDEB7FD5}"/>
              </a:ext>
            </a:extLst>
          </p:cNvPr>
          <p:cNvSpPr>
            <a:spLocks noGrp="1"/>
          </p:cNvSpPr>
          <p:nvPr>
            <p:ph type="sldNum" sz="quarter" idx="12"/>
          </p:nvPr>
        </p:nvSpPr>
        <p:spPr/>
        <p:txBody>
          <a:bodyPr/>
          <a:lstStyle/>
          <a:p>
            <a:fld id="{95753DFF-8885-4DF9-B834-09ADC70E4708}" type="slidenum">
              <a:rPr lang="en-US" smtClean="0"/>
              <a:t>16</a:t>
            </a:fld>
            <a:endParaRPr lang="en-US"/>
          </a:p>
        </p:txBody>
      </p:sp>
    </p:spTree>
    <p:extLst>
      <p:ext uri="{BB962C8B-B14F-4D97-AF65-F5344CB8AC3E}">
        <p14:creationId xmlns:p14="http://schemas.microsoft.com/office/powerpoint/2010/main" val="307434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572494" y="365125"/>
            <a:ext cx="10948946" cy="1325563"/>
          </a:xfrm>
        </p:spPr>
        <p:txBody>
          <a:bodyPr>
            <a:noAutofit/>
          </a:bodyPr>
          <a:lstStyle/>
          <a:p>
            <a:br>
              <a:rPr lang="en-US" sz="3200" b="1" dirty="0"/>
            </a:br>
            <a:r>
              <a:rPr lang="en-US" sz="3200" b="1" dirty="0"/>
              <a:t>Blacks and Latinos see gains in 1980s following 1970s white flight</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3"/>
          <a:stretch>
            <a:fillRect/>
          </a:stretch>
        </p:blipFill>
        <p:spPr>
          <a:xfrm>
            <a:off x="726440" y="1690688"/>
            <a:ext cx="10515600" cy="4226438"/>
          </a:xfrm>
          <a:prstGeom prst="rect">
            <a:avLst/>
          </a:prstGeom>
        </p:spPr>
      </p:pic>
      <p:sp>
        <p:nvSpPr>
          <p:cNvPr id="3" name="TextBox 2">
            <a:extLst>
              <a:ext uri="{FF2B5EF4-FFF2-40B4-BE49-F238E27FC236}">
                <a16:creationId xmlns:a16="http://schemas.microsoft.com/office/drawing/2014/main" id="{68172CD6-FBEB-4C24-9D76-57E0F8E35D07}"/>
              </a:ext>
            </a:extLst>
          </p:cNvPr>
          <p:cNvSpPr txBox="1"/>
          <p:nvPr/>
        </p:nvSpPr>
        <p:spPr>
          <a:xfrm flipH="1">
            <a:off x="7513983" y="2647784"/>
            <a:ext cx="691762" cy="2751152"/>
          </a:xfrm>
          <a:prstGeom prst="rect">
            <a:avLst/>
          </a:prstGeom>
          <a:noFill/>
          <a:ln w="12700">
            <a:solidFill>
              <a:srgbClr val="FF0000"/>
            </a:solidFill>
          </a:ln>
        </p:spPr>
        <p:txBody>
          <a:bodyPr wrap="square" rtlCol="0">
            <a:spAutoFit/>
          </a:bodyPr>
          <a:lstStyle/>
          <a:p>
            <a:endParaRPr lang="en-US" dirty="0"/>
          </a:p>
        </p:txBody>
      </p:sp>
      <p:sp>
        <p:nvSpPr>
          <p:cNvPr id="5" name="Footer Placeholder 4">
            <a:extLst>
              <a:ext uri="{FF2B5EF4-FFF2-40B4-BE49-F238E27FC236}">
                <a16:creationId xmlns:a16="http://schemas.microsoft.com/office/drawing/2014/main" id="{FB14F45E-782D-4153-AA42-617BA3E61AC5}"/>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7B892EDC-1E49-4A55-8C24-3BD884A263B0}"/>
              </a:ext>
            </a:extLst>
          </p:cNvPr>
          <p:cNvSpPr>
            <a:spLocks noGrp="1"/>
          </p:cNvSpPr>
          <p:nvPr>
            <p:ph type="sldNum" sz="quarter" idx="12"/>
          </p:nvPr>
        </p:nvSpPr>
        <p:spPr/>
        <p:txBody>
          <a:bodyPr/>
          <a:lstStyle/>
          <a:p>
            <a:fld id="{95753DFF-8885-4DF9-B834-09ADC70E4708}" type="slidenum">
              <a:rPr lang="en-US" smtClean="0"/>
              <a:t>17</a:t>
            </a:fld>
            <a:endParaRPr lang="en-US"/>
          </a:p>
        </p:txBody>
      </p:sp>
    </p:spTree>
    <p:extLst>
      <p:ext uri="{BB962C8B-B14F-4D97-AF65-F5344CB8AC3E}">
        <p14:creationId xmlns:p14="http://schemas.microsoft.com/office/powerpoint/2010/main" val="252849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EB564-7AE3-4D69-B4D5-70C88E50E15E}"/>
              </a:ext>
            </a:extLst>
          </p:cNvPr>
          <p:cNvSpPr>
            <a:spLocks noGrp="1"/>
          </p:cNvSpPr>
          <p:nvPr>
            <p:ph type="title"/>
          </p:nvPr>
        </p:nvSpPr>
        <p:spPr>
          <a:xfrm>
            <a:off x="838200" y="365125"/>
            <a:ext cx="10515600" cy="1325563"/>
          </a:xfrm>
        </p:spPr>
        <p:txBody>
          <a:bodyPr>
            <a:noAutofit/>
          </a:bodyPr>
          <a:lstStyle/>
          <a:p>
            <a:br>
              <a:rPr lang="en-US" sz="3200" b="1" dirty="0"/>
            </a:br>
            <a:r>
              <a:rPr lang="en-US" sz="3200" b="1" dirty="0"/>
              <a:t>Following income declines in 1990s and 2000s, black families have seen gains in this decade (Latinos also since 2015)</a:t>
            </a:r>
            <a:br>
              <a:rPr lang="en-US" sz="3200" dirty="0"/>
            </a:br>
            <a:endParaRPr lang="en-US" sz="3200" dirty="0"/>
          </a:p>
        </p:txBody>
      </p:sp>
      <p:pic>
        <p:nvPicPr>
          <p:cNvPr id="4" name="Content Placeholder 3">
            <a:extLst>
              <a:ext uri="{FF2B5EF4-FFF2-40B4-BE49-F238E27FC236}">
                <a16:creationId xmlns:a16="http://schemas.microsoft.com/office/drawing/2014/main" id="{D9FDBD06-F6AF-4835-8E44-867005E623B6}"/>
              </a:ext>
            </a:extLst>
          </p:cNvPr>
          <p:cNvPicPr>
            <a:picLocks noGrp="1" noChangeAspect="1"/>
          </p:cNvPicPr>
          <p:nvPr>
            <p:ph idx="1"/>
          </p:nvPr>
        </p:nvPicPr>
        <p:blipFill>
          <a:blip r:embed="rId3"/>
          <a:stretch>
            <a:fillRect/>
          </a:stretch>
        </p:blipFill>
        <p:spPr>
          <a:xfrm>
            <a:off x="750294" y="1690688"/>
            <a:ext cx="10515600" cy="4226438"/>
          </a:xfrm>
          <a:prstGeom prst="rect">
            <a:avLst/>
          </a:prstGeom>
        </p:spPr>
      </p:pic>
      <p:sp>
        <p:nvSpPr>
          <p:cNvPr id="3" name="TextBox 2">
            <a:extLst>
              <a:ext uri="{FF2B5EF4-FFF2-40B4-BE49-F238E27FC236}">
                <a16:creationId xmlns:a16="http://schemas.microsoft.com/office/drawing/2014/main" id="{68172CD6-FBEB-4C24-9D76-57E0F8E35D07}"/>
              </a:ext>
            </a:extLst>
          </p:cNvPr>
          <p:cNvSpPr txBox="1"/>
          <p:nvPr/>
        </p:nvSpPr>
        <p:spPr>
          <a:xfrm flipH="1">
            <a:off x="9692638" y="2615979"/>
            <a:ext cx="739472" cy="2751152"/>
          </a:xfrm>
          <a:prstGeom prst="rect">
            <a:avLst/>
          </a:prstGeom>
          <a:noFill/>
          <a:ln w="12700">
            <a:solidFill>
              <a:srgbClr val="FF0000"/>
            </a:solidFill>
          </a:ln>
        </p:spPr>
        <p:txBody>
          <a:bodyPr wrap="square" rtlCol="0">
            <a:spAutoFit/>
          </a:bodyPr>
          <a:lstStyle/>
          <a:p>
            <a:endParaRPr lang="en-US" dirty="0"/>
          </a:p>
        </p:txBody>
      </p:sp>
      <p:sp>
        <p:nvSpPr>
          <p:cNvPr id="5" name="Footer Placeholder 4">
            <a:extLst>
              <a:ext uri="{FF2B5EF4-FFF2-40B4-BE49-F238E27FC236}">
                <a16:creationId xmlns:a16="http://schemas.microsoft.com/office/drawing/2014/main" id="{C54AF4A5-5C89-4EEE-B64B-410E74EDCE8D}"/>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0FE86E84-C115-4D5C-BC65-EAA2121D074A}"/>
              </a:ext>
            </a:extLst>
          </p:cNvPr>
          <p:cNvSpPr>
            <a:spLocks noGrp="1"/>
          </p:cNvSpPr>
          <p:nvPr>
            <p:ph type="sldNum" sz="quarter" idx="12"/>
          </p:nvPr>
        </p:nvSpPr>
        <p:spPr/>
        <p:txBody>
          <a:bodyPr/>
          <a:lstStyle/>
          <a:p>
            <a:fld id="{95753DFF-8885-4DF9-B834-09ADC70E4708}" type="slidenum">
              <a:rPr lang="en-US" smtClean="0"/>
              <a:t>18</a:t>
            </a:fld>
            <a:endParaRPr lang="en-US"/>
          </a:p>
        </p:txBody>
      </p:sp>
    </p:spTree>
    <p:extLst>
      <p:ext uri="{BB962C8B-B14F-4D97-AF65-F5344CB8AC3E}">
        <p14:creationId xmlns:p14="http://schemas.microsoft.com/office/powerpoint/2010/main" val="2668692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63A-B815-45A4-A791-B2358C460D6C}"/>
              </a:ext>
            </a:extLst>
          </p:cNvPr>
          <p:cNvSpPr>
            <a:spLocks noGrp="1"/>
          </p:cNvSpPr>
          <p:nvPr>
            <p:ph type="title"/>
          </p:nvPr>
        </p:nvSpPr>
        <p:spPr>
          <a:xfrm>
            <a:off x="838200" y="262393"/>
            <a:ext cx="10515600" cy="1439186"/>
          </a:xfrm>
        </p:spPr>
        <p:txBody>
          <a:bodyPr>
            <a:noAutofit/>
          </a:bodyPr>
          <a:lstStyle/>
          <a:p>
            <a:br>
              <a:rPr lang="en-US" sz="3200" b="1" dirty="0"/>
            </a:br>
            <a:br>
              <a:rPr lang="en-US" sz="3200" b="1" dirty="0"/>
            </a:br>
            <a:br>
              <a:rPr lang="en-US" sz="3200" b="1" dirty="0"/>
            </a:br>
            <a:r>
              <a:rPr lang="en-US" sz="3200" b="1" dirty="0"/>
              <a:t>Rise in Latino and Asian shares of NYC population; decline, then flattening of white non-Hispanic share; stable black share</a:t>
            </a:r>
            <a:br>
              <a:rPr lang="en-US" sz="3200" dirty="0"/>
            </a:br>
            <a:r>
              <a:rPr lang="en-US" sz="3200" i="1" dirty="0"/>
              <a:t>(rising immigrant shares within each not shown)</a:t>
            </a:r>
            <a:br>
              <a:rPr lang="en-US" sz="3200" i="1" dirty="0"/>
            </a:br>
            <a:br>
              <a:rPr lang="en-US" sz="3200" dirty="0"/>
            </a:br>
            <a:endParaRPr lang="en-US" sz="3200" dirty="0"/>
          </a:p>
        </p:txBody>
      </p:sp>
      <p:pic>
        <p:nvPicPr>
          <p:cNvPr id="4" name="Content Placeholder 3">
            <a:extLst>
              <a:ext uri="{FF2B5EF4-FFF2-40B4-BE49-F238E27FC236}">
                <a16:creationId xmlns:a16="http://schemas.microsoft.com/office/drawing/2014/main" id="{133C3727-81A7-4914-B4FB-C97850947B00}"/>
              </a:ext>
            </a:extLst>
          </p:cNvPr>
          <p:cNvPicPr>
            <a:picLocks noGrp="1" noChangeAspect="1"/>
          </p:cNvPicPr>
          <p:nvPr>
            <p:ph idx="1"/>
          </p:nvPr>
        </p:nvPicPr>
        <p:blipFill>
          <a:blip r:embed="rId3"/>
          <a:stretch>
            <a:fillRect/>
          </a:stretch>
        </p:blipFill>
        <p:spPr>
          <a:xfrm>
            <a:off x="1254493" y="2086334"/>
            <a:ext cx="9428571" cy="3972560"/>
          </a:xfrm>
          <a:prstGeom prst="rect">
            <a:avLst/>
          </a:prstGeom>
        </p:spPr>
      </p:pic>
      <p:sp>
        <p:nvSpPr>
          <p:cNvPr id="3" name="Footer Placeholder 2">
            <a:extLst>
              <a:ext uri="{FF2B5EF4-FFF2-40B4-BE49-F238E27FC236}">
                <a16:creationId xmlns:a16="http://schemas.microsoft.com/office/drawing/2014/main" id="{C8693FC1-60E2-4757-B830-60D860516931}"/>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97066810-683F-4D7E-8C42-9C05E21B069D}"/>
              </a:ext>
            </a:extLst>
          </p:cNvPr>
          <p:cNvSpPr>
            <a:spLocks noGrp="1"/>
          </p:cNvSpPr>
          <p:nvPr>
            <p:ph type="sldNum" sz="quarter" idx="12"/>
          </p:nvPr>
        </p:nvSpPr>
        <p:spPr/>
        <p:txBody>
          <a:bodyPr/>
          <a:lstStyle/>
          <a:p>
            <a:fld id="{95753DFF-8885-4DF9-B834-09ADC70E4708}" type="slidenum">
              <a:rPr lang="en-US" smtClean="0"/>
              <a:t>19</a:t>
            </a:fld>
            <a:endParaRPr lang="en-US"/>
          </a:p>
        </p:txBody>
      </p:sp>
    </p:spTree>
    <p:extLst>
      <p:ext uri="{BB962C8B-B14F-4D97-AF65-F5344CB8AC3E}">
        <p14:creationId xmlns:p14="http://schemas.microsoft.com/office/powerpoint/2010/main" val="154163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a:extLst>
              <a:ext uri="{FF2B5EF4-FFF2-40B4-BE49-F238E27FC236}">
                <a16:creationId xmlns:a16="http://schemas.microsoft.com/office/drawing/2014/main" id="{D00CEEE1-5434-48A6-8F1E-717203D0DF1C}"/>
              </a:ext>
            </a:extLst>
          </p:cNvPr>
          <p:cNvSpPr>
            <a:spLocks noGrp="1"/>
          </p:cNvSpPr>
          <p:nvPr>
            <p:ph type="body" sz="quarter" idx="13"/>
          </p:nvPr>
        </p:nvSpPr>
        <p:spPr bwMode="auto">
          <a:xfrm>
            <a:off x="2730279" y="783936"/>
            <a:ext cx="7194550" cy="42910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spcBef>
                <a:spcPct val="0"/>
              </a:spcBef>
              <a:spcAft>
                <a:spcPct val="0"/>
              </a:spcAft>
              <a:buNone/>
              <a:defRPr/>
            </a:pPr>
            <a:r>
              <a:rPr lang="en-US" altLang="en-US" sz="2000" dirty="0">
                <a:latin typeface="Arial" charset="0"/>
                <a:ea typeface="ＭＳ Ｐゴシック" charset="-128"/>
                <a:cs typeface="ＭＳ Ｐゴシック" charset="-128"/>
              </a:rPr>
              <a:t>The </a:t>
            </a:r>
            <a:r>
              <a:rPr lang="en-US" altLang="en-US" b="1" dirty="0">
                <a:solidFill>
                  <a:srgbClr val="FF0000"/>
                </a:solidFill>
                <a:latin typeface="Arial" charset="0"/>
                <a:ea typeface="ＭＳ Ｐゴシック" charset="-128"/>
                <a:cs typeface="ＭＳ Ｐゴシック" charset="-128"/>
              </a:rPr>
              <a:t>Center for New York City Affairs</a:t>
            </a:r>
            <a:r>
              <a:rPr lang="en-US" altLang="en-US" sz="2000" dirty="0">
                <a:solidFill>
                  <a:srgbClr val="FF0000"/>
                </a:solidFill>
                <a:latin typeface="Arial" charset="0"/>
                <a:ea typeface="ＭＳ Ｐゴシック" charset="-128"/>
                <a:cs typeface="ＭＳ Ｐゴシック" charset="-128"/>
              </a:rPr>
              <a:t> </a:t>
            </a:r>
            <a:r>
              <a:rPr lang="en-US" altLang="en-US" sz="2000" dirty="0">
                <a:latin typeface="Arial" charset="0"/>
                <a:ea typeface="ＭＳ Ｐゴシック" charset="-128"/>
                <a:cs typeface="ＭＳ Ｐゴシック" charset="-128"/>
              </a:rPr>
              <a:t>at The New School is an applied policy research organization that </a:t>
            </a:r>
            <a:r>
              <a:rPr lang="en-US" altLang="en-US" sz="2000" dirty="0">
                <a:solidFill>
                  <a:schemeClr val="accent6">
                    <a:lumMod val="75000"/>
                  </a:schemeClr>
                </a:solidFill>
                <a:latin typeface="Arial" charset="0"/>
                <a:ea typeface="ＭＳ Ｐゴシック" charset="-128"/>
                <a:cs typeface="ＭＳ Ｐゴシック" charset="-128"/>
              </a:rPr>
              <a:t>offers solutions to </a:t>
            </a:r>
            <a:r>
              <a:rPr lang="en-US" altLang="en-US" sz="2000" dirty="0">
                <a:latin typeface="Arial" charset="0"/>
                <a:ea typeface="ＭＳ Ｐゴシック" charset="-128"/>
                <a:cs typeface="ＭＳ Ｐゴシック" charset="-128"/>
              </a:rPr>
              <a:t>the most pressing </a:t>
            </a:r>
            <a:r>
              <a:rPr lang="en-US" altLang="en-US" sz="2000" dirty="0">
                <a:solidFill>
                  <a:schemeClr val="accent6">
                    <a:lumMod val="75000"/>
                  </a:schemeClr>
                </a:solidFill>
                <a:latin typeface="Arial" charset="0"/>
                <a:ea typeface="ＭＳ Ｐゴシック" charset="-128"/>
                <a:cs typeface="ＭＳ Ｐゴシック" charset="-128"/>
              </a:rPr>
              <a:t>social and economic challenges faced by New York communities</a:t>
            </a:r>
            <a:r>
              <a:rPr lang="en-US" altLang="en-US" sz="2000" dirty="0">
                <a:latin typeface="Arial" charset="0"/>
                <a:ea typeface="ＭＳ Ｐゴシック" charset="-128"/>
                <a:cs typeface="ＭＳ Ｐゴシック" charset="-128"/>
              </a:rPr>
              <a:t>. The Center conducts in-depth, timely research that informs public policy.</a:t>
            </a:r>
          </a:p>
          <a:p>
            <a:pPr marL="0" indent="0" eaLnBrk="1" hangingPunct="1">
              <a:spcBef>
                <a:spcPct val="0"/>
              </a:spcBef>
              <a:spcAft>
                <a:spcPct val="0"/>
              </a:spcAft>
              <a:buNone/>
              <a:defRPr/>
            </a:pPr>
            <a:endParaRPr lang="en-US" altLang="en-US" sz="2000" dirty="0">
              <a:latin typeface="Arial" charset="0"/>
              <a:ea typeface="ＭＳ Ｐゴシック" charset="-128"/>
              <a:cs typeface="Arial" charset="0"/>
              <a:hlinkClick r:id="rId3"/>
            </a:endParaRPr>
          </a:p>
          <a:p>
            <a:pPr marL="0" indent="0" eaLnBrk="1" hangingPunct="1">
              <a:spcBef>
                <a:spcPct val="0"/>
              </a:spcBef>
              <a:spcAft>
                <a:spcPct val="0"/>
              </a:spcAft>
              <a:buNone/>
              <a:defRPr/>
            </a:pPr>
            <a:r>
              <a:rPr lang="en-US" altLang="en-US" sz="2000" i="1" dirty="0">
                <a:latin typeface="Arial" charset="0"/>
                <a:ea typeface="ＭＳ Ｐゴシック" charset="-128"/>
                <a:cs typeface="Arial" charset="0"/>
                <a:hlinkClick r:id="rId3"/>
              </a:rPr>
              <a:t>www.centernyc.org</a:t>
            </a:r>
            <a:endParaRPr lang="en-US" altLang="en-US" sz="2000" i="1" dirty="0">
              <a:latin typeface="Arial" charset="0"/>
              <a:ea typeface="ＭＳ Ｐゴシック" charset="-128"/>
              <a:cs typeface="Arial" charset="0"/>
            </a:endParaRPr>
          </a:p>
          <a:p>
            <a:pPr marL="0" indent="0" eaLnBrk="1" hangingPunct="1">
              <a:spcBef>
                <a:spcPct val="0"/>
              </a:spcBef>
              <a:spcAft>
                <a:spcPct val="0"/>
              </a:spcAft>
              <a:buNone/>
              <a:defRPr/>
            </a:pPr>
            <a:endParaRPr lang="en-US" altLang="en-US" sz="2000" dirty="0">
              <a:latin typeface="Arial" charset="0"/>
              <a:ea typeface="Neue Regular" charset="0"/>
              <a:cs typeface="Arial" charset="0"/>
            </a:endParaRPr>
          </a:p>
        </p:txBody>
      </p:sp>
      <p:sp>
        <p:nvSpPr>
          <p:cNvPr id="17411" name="Title 2">
            <a:extLst>
              <a:ext uri="{FF2B5EF4-FFF2-40B4-BE49-F238E27FC236}">
                <a16:creationId xmlns:a16="http://schemas.microsoft.com/office/drawing/2014/main" id="{1D3C579F-C43D-4230-95B7-2E444EB4438B}"/>
              </a:ext>
            </a:extLst>
          </p:cNvPr>
          <p:cNvSpPr>
            <a:spLocks noGrp="1"/>
          </p:cNvSpPr>
          <p:nvPr>
            <p:ph type="title"/>
          </p:nvPr>
        </p:nvSpPr>
        <p:spPr>
          <a:xfrm>
            <a:off x="397933" y="457200"/>
            <a:ext cx="10972800" cy="775252"/>
          </a:xfrm>
        </p:spPr>
        <p:txBody>
          <a:bodyPr/>
          <a:lstStyle/>
          <a:p>
            <a:pPr>
              <a:defRPr/>
            </a:pPr>
            <a:r>
              <a:rPr lang="en-US" dirty="0">
                <a:ea typeface="ＭＳ Ｐゴシック" pitchFamily="-84" charset="-128"/>
              </a:rPr>
              <a:t> </a:t>
            </a:r>
          </a:p>
        </p:txBody>
      </p:sp>
      <p:sp>
        <p:nvSpPr>
          <p:cNvPr id="2" name="Footer Placeholder 1">
            <a:extLst>
              <a:ext uri="{FF2B5EF4-FFF2-40B4-BE49-F238E27FC236}">
                <a16:creationId xmlns:a16="http://schemas.microsoft.com/office/drawing/2014/main" id="{5891BB9B-46E2-4907-82DE-5A24988F3E39}"/>
              </a:ext>
            </a:extLst>
          </p:cNvPr>
          <p:cNvSpPr>
            <a:spLocks noGrp="1"/>
          </p:cNvSpPr>
          <p:nvPr>
            <p:ph type="ftr" sz="quarter" idx="16"/>
          </p:nvPr>
        </p:nvSpPr>
        <p:spPr/>
        <p:txBody>
          <a:bodyPr/>
          <a:lstStyle/>
          <a:p>
            <a:pPr>
              <a:defRPr/>
            </a:pPr>
            <a:r>
              <a:rPr lang="en-US"/>
              <a:t>Center for New York City Affairs</a:t>
            </a:r>
          </a:p>
        </p:txBody>
      </p:sp>
      <p:sp>
        <p:nvSpPr>
          <p:cNvPr id="3" name="Slide Number Placeholder 2">
            <a:extLst>
              <a:ext uri="{FF2B5EF4-FFF2-40B4-BE49-F238E27FC236}">
                <a16:creationId xmlns:a16="http://schemas.microsoft.com/office/drawing/2014/main" id="{7F715E43-6AF4-4410-AFD5-B733E406AD33}"/>
              </a:ext>
            </a:extLst>
          </p:cNvPr>
          <p:cNvSpPr>
            <a:spLocks noGrp="1"/>
          </p:cNvSpPr>
          <p:nvPr>
            <p:ph type="sldNum" sz="quarter" idx="15"/>
          </p:nvPr>
        </p:nvSpPr>
        <p:spPr/>
        <p:txBody>
          <a:bodyPr/>
          <a:lstStyle/>
          <a:p>
            <a:pPr>
              <a:defRPr/>
            </a:pPr>
            <a:fld id="{C15195E3-3893-4478-A08D-59474C100776}"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D0AF59-99C3-4251-AB9A-C966C6AD440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855405F-37A2-4869-9154-F8BE3BECE6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screenshot of a cell phone&#10;&#10;Description generated with very high confidence">
            <a:extLst>
              <a:ext uri="{FF2B5EF4-FFF2-40B4-BE49-F238E27FC236}">
                <a16:creationId xmlns:a16="http://schemas.microsoft.com/office/drawing/2014/main" id="{6BF77C54-F477-4A6C-943C-CD06E9CEAE04}"/>
              </a:ext>
            </a:extLst>
          </p:cNvPr>
          <p:cNvPicPr/>
          <p:nvPr/>
        </p:nvPicPr>
        <p:blipFill>
          <a:blip r:embed="rId3"/>
          <a:stretch>
            <a:fillRect/>
          </a:stretch>
        </p:blipFill>
        <p:spPr>
          <a:xfrm>
            <a:off x="1999628" y="643467"/>
            <a:ext cx="8192743" cy="5571066"/>
          </a:xfrm>
          <a:prstGeom prst="rect">
            <a:avLst/>
          </a:prstGeom>
        </p:spPr>
      </p:pic>
      <p:sp>
        <p:nvSpPr>
          <p:cNvPr id="3" name="Footer Placeholder 2">
            <a:extLst>
              <a:ext uri="{FF2B5EF4-FFF2-40B4-BE49-F238E27FC236}">
                <a16:creationId xmlns:a16="http://schemas.microsoft.com/office/drawing/2014/main" id="{06CB5BE6-0CAB-48D1-8E57-0447E3E8655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23B76C95-44B8-4F4C-9037-C9301CCFD974}"/>
              </a:ext>
            </a:extLst>
          </p:cNvPr>
          <p:cNvSpPr>
            <a:spLocks noGrp="1"/>
          </p:cNvSpPr>
          <p:nvPr>
            <p:ph type="sldNum" sz="quarter" idx="12"/>
          </p:nvPr>
        </p:nvSpPr>
        <p:spPr/>
        <p:txBody>
          <a:bodyPr/>
          <a:lstStyle/>
          <a:p>
            <a:fld id="{95753DFF-8885-4DF9-B834-09ADC70E4708}" type="slidenum">
              <a:rPr lang="en-US" smtClean="0"/>
              <a:t>20</a:t>
            </a:fld>
            <a:endParaRPr lang="en-US"/>
          </a:p>
        </p:txBody>
      </p:sp>
    </p:spTree>
    <p:extLst>
      <p:ext uri="{BB962C8B-B14F-4D97-AF65-F5344CB8AC3E}">
        <p14:creationId xmlns:p14="http://schemas.microsoft.com/office/powerpoint/2010/main" val="1204761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4618F-EEFF-4F16-95A5-445228FF4FF4}"/>
              </a:ext>
            </a:extLst>
          </p:cNvPr>
          <p:cNvSpPr>
            <a:spLocks noGrp="1"/>
          </p:cNvSpPr>
          <p:nvPr>
            <p:ph type="title"/>
          </p:nvPr>
        </p:nvSpPr>
        <p:spPr>
          <a:xfrm>
            <a:off x="838200" y="365125"/>
            <a:ext cx="10515600" cy="1026795"/>
          </a:xfrm>
        </p:spPr>
        <p:txBody>
          <a:bodyPr>
            <a:normAutofit/>
          </a:bodyPr>
          <a:lstStyle/>
          <a:p>
            <a:r>
              <a:rPr lang="en-US" sz="4000" b="1" dirty="0"/>
              <a:t>NYC unemployment rate lowest in at least 40 </a:t>
            </a:r>
            <a:r>
              <a:rPr lang="en-US" sz="3600" b="1" dirty="0"/>
              <a:t>years</a:t>
            </a:r>
          </a:p>
        </p:txBody>
      </p:sp>
      <p:pic>
        <p:nvPicPr>
          <p:cNvPr id="4" name="Content Placeholder 3">
            <a:extLst>
              <a:ext uri="{FF2B5EF4-FFF2-40B4-BE49-F238E27FC236}">
                <a16:creationId xmlns:a16="http://schemas.microsoft.com/office/drawing/2014/main" id="{FF7BA0A4-993E-42C7-8BAC-9AA951686CEB}"/>
              </a:ext>
            </a:extLst>
          </p:cNvPr>
          <p:cNvPicPr>
            <a:picLocks noGrp="1" noChangeAspect="1"/>
          </p:cNvPicPr>
          <p:nvPr>
            <p:ph idx="1"/>
          </p:nvPr>
        </p:nvPicPr>
        <p:blipFill>
          <a:blip r:embed="rId3"/>
          <a:stretch>
            <a:fillRect/>
          </a:stretch>
        </p:blipFill>
        <p:spPr>
          <a:xfrm>
            <a:off x="838200" y="1503680"/>
            <a:ext cx="10515600" cy="4836160"/>
          </a:xfrm>
          <a:prstGeom prst="rect">
            <a:avLst/>
          </a:prstGeom>
        </p:spPr>
      </p:pic>
      <p:sp>
        <p:nvSpPr>
          <p:cNvPr id="3" name="Footer Placeholder 2">
            <a:extLst>
              <a:ext uri="{FF2B5EF4-FFF2-40B4-BE49-F238E27FC236}">
                <a16:creationId xmlns:a16="http://schemas.microsoft.com/office/drawing/2014/main" id="{DEDB0C0D-ED73-4941-AD7C-B2F307B23E82}"/>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0F78F4C7-DBF3-4540-A8CB-BF9A0D4BE491}"/>
              </a:ext>
            </a:extLst>
          </p:cNvPr>
          <p:cNvSpPr>
            <a:spLocks noGrp="1"/>
          </p:cNvSpPr>
          <p:nvPr>
            <p:ph type="sldNum" sz="quarter" idx="12"/>
          </p:nvPr>
        </p:nvSpPr>
        <p:spPr/>
        <p:txBody>
          <a:bodyPr/>
          <a:lstStyle/>
          <a:p>
            <a:fld id="{95753DFF-8885-4DF9-B834-09ADC70E4708}" type="slidenum">
              <a:rPr lang="en-US" smtClean="0"/>
              <a:t>21</a:t>
            </a:fld>
            <a:endParaRPr lang="en-US"/>
          </a:p>
        </p:txBody>
      </p:sp>
    </p:spTree>
    <p:extLst>
      <p:ext uri="{BB962C8B-B14F-4D97-AF65-F5344CB8AC3E}">
        <p14:creationId xmlns:p14="http://schemas.microsoft.com/office/powerpoint/2010/main" val="4009714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16177-9DAF-46A9-9D3B-AE89A213016F}"/>
              </a:ext>
            </a:extLst>
          </p:cNvPr>
          <p:cNvSpPr>
            <a:spLocks noGrp="1"/>
          </p:cNvSpPr>
          <p:nvPr>
            <p:ph type="title"/>
          </p:nvPr>
        </p:nvSpPr>
        <p:spPr>
          <a:xfrm>
            <a:off x="562186" y="1430699"/>
            <a:ext cx="3694853" cy="3415622"/>
          </a:xfrm>
          <a:prstGeom prst="ellipse">
            <a:avLst/>
          </a:prstGeom>
          <a:noFill/>
          <a:ln w="19050">
            <a:solidFill>
              <a:schemeClr val="bg1"/>
            </a:solidFill>
          </a:ln>
        </p:spPr>
        <p:txBody>
          <a:bodyPr vert="horz" wrap="square" lIns="91440" tIns="45720" rIns="91440" bIns="45720" rtlCol="0">
            <a:normAutofit fontScale="90000"/>
          </a:bodyPr>
          <a:lstStyle/>
          <a:p>
            <a:pPr algn="ctr"/>
            <a:r>
              <a:rPr lang="en-US" sz="2800" b="1" kern="1200" dirty="0">
                <a:solidFill>
                  <a:schemeClr val="bg1"/>
                </a:solidFill>
                <a:latin typeface="+mj-lt"/>
                <a:ea typeface="+mj-ea"/>
                <a:cs typeface="+mj-cs"/>
              </a:rPr>
              <a:t>NYS policy to raise minimum wage above federal level—</a:t>
            </a:r>
            <a:br>
              <a:rPr lang="en-US" sz="2800" b="1" kern="1200" dirty="0">
                <a:solidFill>
                  <a:schemeClr val="bg1"/>
                </a:solidFill>
                <a:latin typeface="+mj-lt"/>
                <a:ea typeface="+mj-ea"/>
                <a:cs typeface="+mj-cs"/>
              </a:rPr>
            </a:br>
            <a:r>
              <a:rPr lang="en-US" sz="2800" b="1" kern="1200" dirty="0">
                <a:solidFill>
                  <a:schemeClr val="bg1"/>
                </a:solidFill>
                <a:latin typeface="+mj-lt"/>
                <a:ea typeface="+mj-ea"/>
                <a:cs typeface="+mj-cs"/>
              </a:rPr>
              <a:t>more than doubled in 6 years</a:t>
            </a:r>
          </a:p>
        </p:txBody>
      </p:sp>
      <p:sp>
        <p:nvSpPr>
          <p:cNvPr id="20" name="Content Placeholder 19">
            <a:extLst>
              <a:ext uri="{FF2B5EF4-FFF2-40B4-BE49-F238E27FC236}">
                <a16:creationId xmlns:a16="http://schemas.microsoft.com/office/drawing/2014/main" id="{4E8417C1-71AA-4FF9-9432-E172AF5A7743}"/>
              </a:ext>
            </a:extLst>
          </p:cNvPr>
          <p:cNvSpPr>
            <a:spLocks noGrp="1"/>
          </p:cNvSpPr>
          <p:nvPr>
            <p:ph idx="1"/>
          </p:nvPr>
        </p:nvSpPr>
        <p:spPr>
          <a:xfrm>
            <a:off x="643468" y="2321782"/>
            <a:ext cx="3538918" cy="2329732"/>
          </a:xfrm>
        </p:spPr>
        <p:txBody>
          <a:bodyPr vert="horz" lIns="91440" tIns="45720" rIns="91440" bIns="45720" rtlCol="0">
            <a:normAutofit/>
          </a:bodyPr>
          <a:lstStyle/>
          <a:p>
            <a:pPr marL="0" indent="0">
              <a:buNone/>
            </a:pPr>
            <a:r>
              <a:rPr lang="en-US" sz="2000" kern="1200" dirty="0">
                <a:solidFill>
                  <a:schemeClr val="bg1"/>
                </a:solidFill>
                <a:latin typeface="+mn-lt"/>
                <a:ea typeface="+mn-ea"/>
                <a:cs typeface="+mn-cs"/>
              </a:rPr>
              <a:t>  </a:t>
            </a:r>
          </a:p>
        </p:txBody>
      </p:sp>
      <p:pic>
        <p:nvPicPr>
          <p:cNvPr id="18" name="Content Placeholder 3" descr="A close up of a map&#10;&#10;Description generated with high confidence">
            <a:extLst>
              <a:ext uri="{FF2B5EF4-FFF2-40B4-BE49-F238E27FC236}">
                <a16:creationId xmlns:a16="http://schemas.microsoft.com/office/drawing/2014/main" id="{4E2A703A-E1F2-4165-85B2-CD891F27428F}"/>
              </a:ext>
            </a:extLst>
          </p:cNvPr>
          <p:cNvPicPr>
            <a:picLocks noChangeAspect="1"/>
          </p:cNvPicPr>
          <p:nvPr/>
        </p:nvPicPr>
        <p:blipFill rotWithShape="1">
          <a:blip r:embed="rId3"/>
          <a:srcRect t="3147" r="-2" b="-2"/>
          <a:stretch/>
        </p:blipFill>
        <p:spPr>
          <a:xfrm>
            <a:off x="5100321" y="1178561"/>
            <a:ext cx="6807150" cy="4636076"/>
          </a:xfrm>
          <a:prstGeom prst="rect">
            <a:avLst/>
          </a:prstGeom>
        </p:spPr>
      </p:pic>
      <p:sp>
        <p:nvSpPr>
          <p:cNvPr id="3" name="Footer Placeholder 2">
            <a:extLst>
              <a:ext uri="{FF2B5EF4-FFF2-40B4-BE49-F238E27FC236}">
                <a16:creationId xmlns:a16="http://schemas.microsoft.com/office/drawing/2014/main" id="{5356AE8A-E25E-4C1D-A9B7-5DA24ACF7EA0}"/>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9FFAA1CB-5411-4A8F-97AD-85D9643F56A2}"/>
              </a:ext>
            </a:extLst>
          </p:cNvPr>
          <p:cNvSpPr>
            <a:spLocks noGrp="1"/>
          </p:cNvSpPr>
          <p:nvPr>
            <p:ph type="sldNum" sz="quarter" idx="12"/>
          </p:nvPr>
        </p:nvSpPr>
        <p:spPr/>
        <p:txBody>
          <a:bodyPr/>
          <a:lstStyle/>
          <a:p>
            <a:fld id="{95753DFF-8885-4DF9-B834-09ADC70E4708}" type="slidenum">
              <a:rPr lang="en-US" smtClean="0"/>
              <a:t>22</a:t>
            </a:fld>
            <a:endParaRPr lang="en-US"/>
          </a:p>
        </p:txBody>
      </p:sp>
    </p:spTree>
    <p:extLst>
      <p:ext uri="{BB962C8B-B14F-4D97-AF65-F5344CB8AC3E}">
        <p14:creationId xmlns:p14="http://schemas.microsoft.com/office/powerpoint/2010/main" val="3859172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55D156-5A57-4413-9B3C-08C50E6AA4ED}"/>
              </a:ext>
            </a:extLst>
          </p:cNvPr>
          <p:cNvSpPr>
            <a:spLocks noGrp="1"/>
          </p:cNvSpPr>
          <p:nvPr>
            <p:ph type="title"/>
          </p:nvPr>
        </p:nvSpPr>
        <p:spPr>
          <a:xfrm>
            <a:off x="375920" y="1595120"/>
            <a:ext cx="3129280" cy="328168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kern="1200" dirty="0">
                <a:solidFill>
                  <a:srgbClr val="FFFFFF"/>
                </a:solidFill>
                <a:latin typeface="+mj-lt"/>
                <a:ea typeface="+mj-ea"/>
                <a:cs typeface="+mj-cs"/>
              </a:rPr>
              <a:t>Strong real hourly wage gains for </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low-income NYC workers since 2013, largely due to minimum wage hikes</a:t>
            </a:r>
          </a:p>
        </p:txBody>
      </p:sp>
      <p:pic>
        <p:nvPicPr>
          <p:cNvPr id="4" name="Content Placeholder 3">
            <a:extLst>
              <a:ext uri="{FF2B5EF4-FFF2-40B4-BE49-F238E27FC236}">
                <a16:creationId xmlns:a16="http://schemas.microsoft.com/office/drawing/2014/main" id="{516E1F5E-3131-4311-96DF-93E0E5D0D492}"/>
              </a:ext>
            </a:extLst>
          </p:cNvPr>
          <p:cNvPicPr>
            <a:picLocks noGrp="1" noChangeAspect="1"/>
          </p:cNvPicPr>
          <p:nvPr>
            <p:ph idx="1"/>
          </p:nvPr>
        </p:nvPicPr>
        <p:blipFill>
          <a:blip r:embed="rId3"/>
          <a:stretch>
            <a:fillRect/>
          </a:stretch>
        </p:blipFill>
        <p:spPr>
          <a:xfrm>
            <a:off x="3677920" y="518160"/>
            <a:ext cx="8046720" cy="5709920"/>
          </a:xfrm>
          <a:prstGeom prst="rect">
            <a:avLst/>
          </a:prstGeom>
        </p:spPr>
      </p:pic>
      <p:sp>
        <p:nvSpPr>
          <p:cNvPr id="3" name="Footer Placeholder 2">
            <a:extLst>
              <a:ext uri="{FF2B5EF4-FFF2-40B4-BE49-F238E27FC236}">
                <a16:creationId xmlns:a16="http://schemas.microsoft.com/office/drawing/2014/main" id="{9CA346AA-BEE8-4224-9927-DDE25E7FABBF}"/>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AC894BC3-E5BF-42DA-B8F7-7BF6F01A2EA9}"/>
              </a:ext>
            </a:extLst>
          </p:cNvPr>
          <p:cNvSpPr>
            <a:spLocks noGrp="1"/>
          </p:cNvSpPr>
          <p:nvPr>
            <p:ph type="sldNum" sz="quarter" idx="12"/>
          </p:nvPr>
        </p:nvSpPr>
        <p:spPr/>
        <p:txBody>
          <a:bodyPr/>
          <a:lstStyle/>
          <a:p>
            <a:fld id="{95753DFF-8885-4DF9-B834-09ADC70E4708}" type="slidenum">
              <a:rPr lang="en-US" smtClean="0"/>
              <a:t>23</a:t>
            </a:fld>
            <a:endParaRPr lang="en-US"/>
          </a:p>
        </p:txBody>
      </p:sp>
    </p:spTree>
    <p:extLst>
      <p:ext uri="{BB962C8B-B14F-4D97-AF65-F5344CB8AC3E}">
        <p14:creationId xmlns:p14="http://schemas.microsoft.com/office/powerpoint/2010/main" val="127712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1DA8D7-313F-40CC-A430-A25D8257B4DD}"/>
              </a:ext>
            </a:extLst>
          </p:cNvPr>
          <p:cNvSpPr>
            <a:spLocks noGrp="1"/>
          </p:cNvSpPr>
          <p:nvPr>
            <p:ph type="title"/>
          </p:nvPr>
        </p:nvSpPr>
        <p:spPr>
          <a:xfrm>
            <a:off x="294640" y="1625600"/>
            <a:ext cx="3270514" cy="342391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b="1" kern="1200" dirty="0">
                <a:solidFill>
                  <a:srgbClr val="FFFFFF"/>
                </a:solidFill>
                <a:latin typeface="+mj-lt"/>
                <a:ea typeface="+mj-ea"/>
                <a:cs typeface="+mj-cs"/>
              </a:rPr>
              <a:t>Real wage gains for NYC low- and median-wage Black and Latinx workers, 2013-2018</a:t>
            </a:r>
          </a:p>
        </p:txBody>
      </p:sp>
      <p:pic>
        <p:nvPicPr>
          <p:cNvPr id="4" name="Content Placeholder 3">
            <a:extLst>
              <a:ext uri="{FF2B5EF4-FFF2-40B4-BE49-F238E27FC236}">
                <a16:creationId xmlns:a16="http://schemas.microsoft.com/office/drawing/2014/main" id="{159BE956-2EE4-4B50-9BC6-2628D4AF1EE8}"/>
              </a:ext>
            </a:extLst>
          </p:cNvPr>
          <p:cNvPicPr>
            <a:picLocks noGrp="1" noChangeAspect="1"/>
          </p:cNvPicPr>
          <p:nvPr>
            <p:ph idx="1"/>
          </p:nvPr>
        </p:nvPicPr>
        <p:blipFill>
          <a:blip r:embed="rId3"/>
          <a:stretch>
            <a:fillRect/>
          </a:stretch>
        </p:blipFill>
        <p:spPr>
          <a:xfrm>
            <a:off x="4038600" y="1282801"/>
            <a:ext cx="7188199" cy="4289008"/>
          </a:xfrm>
          <a:prstGeom prst="rect">
            <a:avLst/>
          </a:prstGeom>
        </p:spPr>
      </p:pic>
      <p:sp>
        <p:nvSpPr>
          <p:cNvPr id="3" name="Footer Placeholder 2">
            <a:extLst>
              <a:ext uri="{FF2B5EF4-FFF2-40B4-BE49-F238E27FC236}">
                <a16:creationId xmlns:a16="http://schemas.microsoft.com/office/drawing/2014/main" id="{8E7B0B9B-710D-44EE-9234-A1BD8E2F309E}"/>
              </a:ext>
            </a:extLst>
          </p:cNvPr>
          <p:cNvSpPr>
            <a:spLocks noGrp="1"/>
          </p:cNvSpPr>
          <p:nvPr>
            <p:ph type="ftr" sz="quarter" idx="11"/>
          </p:nvPr>
        </p:nvSpPr>
        <p:spPr/>
        <p:txBody>
          <a:bodyPr/>
          <a:lstStyle/>
          <a:p>
            <a:r>
              <a:rPr lang="en-US"/>
              <a:t>Center for New York City Affairs</a:t>
            </a:r>
          </a:p>
        </p:txBody>
      </p:sp>
      <p:sp>
        <p:nvSpPr>
          <p:cNvPr id="5" name="Slide Number Placeholder 4">
            <a:extLst>
              <a:ext uri="{FF2B5EF4-FFF2-40B4-BE49-F238E27FC236}">
                <a16:creationId xmlns:a16="http://schemas.microsoft.com/office/drawing/2014/main" id="{F589E61D-1627-4EED-AC12-8A5BB93BD1BE}"/>
              </a:ext>
            </a:extLst>
          </p:cNvPr>
          <p:cNvSpPr>
            <a:spLocks noGrp="1"/>
          </p:cNvSpPr>
          <p:nvPr>
            <p:ph type="sldNum" sz="quarter" idx="12"/>
          </p:nvPr>
        </p:nvSpPr>
        <p:spPr/>
        <p:txBody>
          <a:bodyPr/>
          <a:lstStyle/>
          <a:p>
            <a:fld id="{95753DFF-8885-4DF9-B834-09ADC70E4708}" type="slidenum">
              <a:rPr lang="en-US" smtClean="0"/>
              <a:t>24</a:t>
            </a:fld>
            <a:endParaRPr lang="en-US"/>
          </a:p>
        </p:txBody>
      </p:sp>
    </p:spTree>
    <p:extLst>
      <p:ext uri="{BB962C8B-B14F-4D97-AF65-F5344CB8AC3E}">
        <p14:creationId xmlns:p14="http://schemas.microsoft.com/office/powerpoint/2010/main" val="33601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F6B494-CE92-44DF-B93F-E23C8DA69F34}"/>
              </a:ext>
            </a:extLst>
          </p:cNvPr>
          <p:cNvSpPr>
            <a:spLocks noGrp="1"/>
          </p:cNvSpPr>
          <p:nvPr>
            <p:ph type="title"/>
          </p:nvPr>
        </p:nvSpPr>
        <p:spPr>
          <a:xfrm>
            <a:off x="674237" y="914401"/>
            <a:ext cx="3657600" cy="2775120"/>
          </a:xfrm>
        </p:spPr>
        <p:txBody>
          <a:bodyPr vert="horz" lIns="91440" tIns="45720" rIns="91440" bIns="45720" rtlCol="0" anchor="b">
            <a:normAutofit/>
          </a:bodyPr>
          <a:lstStyle/>
          <a:p>
            <a:pPr algn="ctr"/>
            <a:r>
              <a:rPr lang="en-US" sz="3700" b="1" kern="1200">
                <a:solidFill>
                  <a:srgbClr val="FFFFFF"/>
                </a:solidFill>
                <a:latin typeface="+mj-lt"/>
                <a:ea typeface="+mj-ea"/>
                <a:cs typeface="+mj-cs"/>
              </a:rPr>
              <a:t>Significant real gains for low- and moderate-income NYC families, 2013-2017</a:t>
            </a:r>
          </a:p>
        </p:txBody>
      </p:sp>
      <p:sp>
        <p:nvSpPr>
          <p:cNvPr id="9" name="Content Placeholder 8">
            <a:extLst>
              <a:ext uri="{FF2B5EF4-FFF2-40B4-BE49-F238E27FC236}">
                <a16:creationId xmlns:a16="http://schemas.microsoft.com/office/drawing/2014/main" id="{0E3CE9A9-EFE8-477F-B71E-CC4F6BFA0FB0}"/>
              </a:ext>
            </a:extLst>
          </p:cNvPr>
          <p:cNvSpPr>
            <a:spLocks noGrp="1"/>
          </p:cNvSpPr>
          <p:nvPr>
            <p:ph idx="1"/>
          </p:nvPr>
        </p:nvSpPr>
        <p:spPr>
          <a:xfrm>
            <a:off x="674237" y="4170501"/>
            <a:ext cx="3657600" cy="1525597"/>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  </a:t>
            </a: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3">
            <a:extLst>
              <a:ext uri="{FF2B5EF4-FFF2-40B4-BE49-F238E27FC236}">
                <a16:creationId xmlns:a16="http://schemas.microsoft.com/office/drawing/2014/main" id="{0F94242E-CB72-4385-8377-E15C34CB127A}"/>
              </a:ext>
            </a:extLst>
          </p:cNvPr>
          <p:cNvPicPr>
            <a:picLocks noChangeAspect="1"/>
          </p:cNvPicPr>
          <p:nvPr/>
        </p:nvPicPr>
        <p:blipFill>
          <a:blip r:embed="rId3"/>
          <a:stretch>
            <a:fillRect/>
          </a:stretch>
        </p:blipFill>
        <p:spPr>
          <a:xfrm>
            <a:off x="5006544" y="914400"/>
            <a:ext cx="6848572" cy="5029200"/>
          </a:xfrm>
          <a:prstGeom prst="rect">
            <a:avLst/>
          </a:prstGeom>
        </p:spPr>
      </p:pic>
      <p:sp>
        <p:nvSpPr>
          <p:cNvPr id="3" name="Footer Placeholder 2">
            <a:extLst>
              <a:ext uri="{FF2B5EF4-FFF2-40B4-BE49-F238E27FC236}">
                <a16:creationId xmlns:a16="http://schemas.microsoft.com/office/drawing/2014/main" id="{A08DC178-214C-4673-BF6F-DDD7813F44BF}"/>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97254DB5-F305-4151-92E3-67C380E34C06}"/>
              </a:ext>
            </a:extLst>
          </p:cNvPr>
          <p:cNvSpPr>
            <a:spLocks noGrp="1"/>
          </p:cNvSpPr>
          <p:nvPr>
            <p:ph type="sldNum" sz="quarter" idx="12"/>
          </p:nvPr>
        </p:nvSpPr>
        <p:spPr/>
        <p:txBody>
          <a:bodyPr/>
          <a:lstStyle/>
          <a:p>
            <a:fld id="{95753DFF-8885-4DF9-B834-09ADC70E4708}" type="slidenum">
              <a:rPr lang="en-US" smtClean="0"/>
              <a:t>25</a:t>
            </a:fld>
            <a:endParaRPr lang="en-US"/>
          </a:p>
        </p:txBody>
      </p:sp>
    </p:spTree>
    <p:extLst>
      <p:ext uri="{BB962C8B-B14F-4D97-AF65-F5344CB8AC3E}">
        <p14:creationId xmlns:p14="http://schemas.microsoft.com/office/powerpoint/2010/main" val="197399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8071CA-23C0-4248-8E3F-0615976C1FA8}"/>
              </a:ext>
            </a:extLst>
          </p:cNvPr>
          <p:cNvSpPr>
            <a:spLocks noGrp="1"/>
          </p:cNvSpPr>
          <p:nvPr>
            <p:ph type="title"/>
          </p:nvPr>
        </p:nvSpPr>
        <p:spPr>
          <a:xfrm>
            <a:off x="863029" y="1012004"/>
            <a:ext cx="3416158" cy="4795408"/>
          </a:xfrm>
        </p:spPr>
        <p:txBody>
          <a:bodyPr>
            <a:normAutofit/>
          </a:bodyPr>
          <a:lstStyle/>
          <a:p>
            <a:r>
              <a:rPr lang="en-US" sz="3700">
                <a:solidFill>
                  <a:srgbClr val="FFFFFF"/>
                </a:solidFill>
              </a:rPr>
              <a:t>Despite indicators of strong economic performance in recent years, also signs of considerable economic insecurity</a:t>
            </a:r>
          </a:p>
        </p:txBody>
      </p:sp>
      <p:graphicFrame>
        <p:nvGraphicFramePr>
          <p:cNvPr id="5" name="Content Placeholder 2">
            <a:extLst>
              <a:ext uri="{FF2B5EF4-FFF2-40B4-BE49-F238E27FC236}">
                <a16:creationId xmlns:a16="http://schemas.microsoft.com/office/drawing/2014/main" id="{5F448EB5-551B-490A-88AA-2CD0DE793E3B}"/>
              </a:ext>
            </a:extLst>
          </p:cNvPr>
          <p:cNvGraphicFramePr>
            <a:graphicFrameLocks noGrp="1"/>
          </p:cNvGraphicFramePr>
          <p:nvPr>
            <p:ph idx="1"/>
            <p:extLst>
              <p:ext uri="{D42A27DB-BD31-4B8C-83A1-F6EECF244321}">
                <p14:modId xmlns:p14="http://schemas.microsoft.com/office/powerpoint/2010/main" val="8748826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31FFB6B-F67C-4A91-BCE4-77358D5D13A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EED71603-7E66-4288-A73C-D81E06D386A1}"/>
              </a:ext>
            </a:extLst>
          </p:cNvPr>
          <p:cNvSpPr>
            <a:spLocks noGrp="1"/>
          </p:cNvSpPr>
          <p:nvPr>
            <p:ph type="sldNum" sz="quarter" idx="12"/>
          </p:nvPr>
        </p:nvSpPr>
        <p:spPr/>
        <p:txBody>
          <a:bodyPr/>
          <a:lstStyle/>
          <a:p>
            <a:fld id="{95753DFF-8885-4DF9-B834-09ADC70E4708}" type="slidenum">
              <a:rPr lang="en-US" smtClean="0"/>
              <a:t>26</a:t>
            </a:fld>
            <a:endParaRPr lang="en-US"/>
          </a:p>
        </p:txBody>
      </p:sp>
    </p:spTree>
    <p:extLst>
      <p:ext uri="{BB962C8B-B14F-4D97-AF65-F5344CB8AC3E}">
        <p14:creationId xmlns:p14="http://schemas.microsoft.com/office/powerpoint/2010/main" val="280181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C9D0A2-49AB-4414-98A3-9E72B36BF12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Many worker benefits have been eroded</a:t>
            </a:r>
            <a:br>
              <a:rPr lang="en-US" dirty="0">
                <a:solidFill>
                  <a:srgbClr val="FFFFFF"/>
                </a:solidFill>
              </a:rPr>
            </a:br>
            <a:br>
              <a:rPr lang="en-US" dirty="0">
                <a:solidFill>
                  <a:srgbClr val="FFFFFF"/>
                </a:solidFill>
              </a:rPr>
            </a:b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8B10049-68E5-4D11-81D6-BEB551680E68}"/>
              </a:ext>
            </a:extLst>
          </p:cNvPr>
          <p:cNvGraphicFramePr>
            <a:graphicFrameLocks noGrp="1"/>
          </p:cNvGraphicFramePr>
          <p:nvPr>
            <p:ph idx="1"/>
            <p:extLst>
              <p:ext uri="{D42A27DB-BD31-4B8C-83A1-F6EECF244321}">
                <p14:modId xmlns:p14="http://schemas.microsoft.com/office/powerpoint/2010/main" val="410379054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61BFB6ED-4834-400B-84BB-E80EE047D48A}"/>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AB73BA65-3307-4FD5-9450-636A3609A83C}"/>
              </a:ext>
            </a:extLst>
          </p:cNvPr>
          <p:cNvSpPr>
            <a:spLocks noGrp="1"/>
          </p:cNvSpPr>
          <p:nvPr>
            <p:ph type="sldNum" sz="quarter" idx="12"/>
          </p:nvPr>
        </p:nvSpPr>
        <p:spPr/>
        <p:txBody>
          <a:bodyPr/>
          <a:lstStyle/>
          <a:p>
            <a:fld id="{95753DFF-8885-4DF9-B834-09ADC70E4708}" type="slidenum">
              <a:rPr lang="en-US" smtClean="0"/>
              <a:t>27</a:t>
            </a:fld>
            <a:endParaRPr lang="en-US"/>
          </a:p>
        </p:txBody>
      </p:sp>
    </p:spTree>
    <p:extLst>
      <p:ext uri="{BB962C8B-B14F-4D97-AF65-F5344CB8AC3E}">
        <p14:creationId xmlns:p14="http://schemas.microsoft.com/office/powerpoint/2010/main" val="58652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3CFF-D910-457D-B8ED-08657AF4CBF2}"/>
              </a:ext>
            </a:extLst>
          </p:cNvPr>
          <p:cNvSpPr>
            <a:spLocks noGrp="1"/>
          </p:cNvSpPr>
          <p:nvPr>
            <p:ph type="title"/>
          </p:nvPr>
        </p:nvSpPr>
        <p:spPr>
          <a:xfrm>
            <a:off x="838200" y="365125"/>
            <a:ext cx="10515600" cy="1325563"/>
          </a:xfrm>
        </p:spPr>
        <p:txBody>
          <a:bodyPr>
            <a:normAutofit/>
          </a:bodyPr>
          <a:lstStyle/>
          <a:p>
            <a:r>
              <a:rPr lang="en-US"/>
              <a:t>How significant is the “gig economy” in NYC?</a:t>
            </a:r>
          </a:p>
        </p:txBody>
      </p:sp>
      <p:sp>
        <p:nvSpPr>
          <p:cNvPr id="4" name="Footer Placeholder 3">
            <a:extLst>
              <a:ext uri="{FF2B5EF4-FFF2-40B4-BE49-F238E27FC236}">
                <a16:creationId xmlns:a16="http://schemas.microsoft.com/office/drawing/2014/main" id="{8F895B04-18CE-424C-9EA5-2335A6750A5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Center for New York City Affairs</a:t>
            </a:r>
          </a:p>
        </p:txBody>
      </p:sp>
      <p:sp>
        <p:nvSpPr>
          <p:cNvPr id="5" name="Slide Number Placeholder 4">
            <a:extLst>
              <a:ext uri="{FF2B5EF4-FFF2-40B4-BE49-F238E27FC236}">
                <a16:creationId xmlns:a16="http://schemas.microsoft.com/office/drawing/2014/main" id="{0134778F-AA92-43D7-B7BD-8530B8E01D6F}"/>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smtClean="0"/>
              <a:pPr>
                <a:spcAft>
                  <a:spcPts val="600"/>
                </a:spcAft>
              </a:pPr>
              <a:t>28</a:t>
            </a:fld>
            <a:endParaRPr lang="en-US"/>
          </a:p>
        </p:txBody>
      </p:sp>
      <p:graphicFrame>
        <p:nvGraphicFramePr>
          <p:cNvPr id="50" name="Content Placeholder 2">
            <a:extLst>
              <a:ext uri="{FF2B5EF4-FFF2-40B4-BE49-F238E27FC236}">
                <a16:creationId xmlns:a16="http://schemas.microsoft.com/office/drawing/2014/main" id="{116D8EB7-56BD-4992-A295-C4E67F05666E}"/>
              </a:ext>
            </a:extLst>
          </p:cNvPr>
          <p:cNvGraphicFramePr>
            <a:graphicFrameLocks noGrp="1"/>
          </p:cNvGraphicFramePr>
          <p:nvPr>
            <p:ph idx="1"/>
            <p:extLst>
              <p:ext uri="{D42A27DB-BD31-4B8C-83A1-F6EECF244321}">
                <p14:modId xmlns:p14="http://schemas.microsoft.com/office/powerpoint/2010/main" val="8850999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0746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17EA4B-8252-4522-A4C3-01694E21A838}"/>
              </a:ext>
            </a:extLst>
          </p:cNvPr>
          <p:cNvSpPr>
            <a:spLocks noGrp="1"/>
          </p:cNvSpPr>
          <p:nvPr>
            <p:ph type="title"/>
          </p:nvPr>
        </p:nvSpPr>
        <p:spPr>
          <a:xfrm>
            <a:off x="760366" y="427164"/>
            <a:ext cx="3776865" cy="4930246"/>
          </a:xfrm>
        </p:spPr>
        <p:txBody>
          <a:bodyPr>
            <a:normAutofit/>
          </a:bodyPr>
          <a:lstStyle/>
          <a:p>
            <a:pPr algn="r"/>
            <a:r>
              <a:rPr lang="en-US" sz="3400" dirty="0">
                <a:solidFill>
                  <a:schemeClr val="accent1"/>
                </a:solidFill>
                <a:latin typeface="Cambria" panose="02040503050406030204" pitchFamily="18" charset="0"/>
                <a:ea typeface="Cambria" panose="02040503050406030204" pitchFamily="18" charset="0"/>
              </a:rPr>
              <a:t>Most NYC online platform workers are low-earning, but there are many more </a:t>
            </a:r>
            <a:r>
              <a:rPr lang="en-US" sz="3400" u="sng" dirty="0">
                <a:solidFill>
                  <a:schemeClr val="accent1"/>
                </a:solidFill>
                <a:latin typeface="Cambria" panose="02040503050406030204" pitchFamily="18" charset="0"/>
                <a:ea typeface="Cambria" panose="02040503050406030204" pitchFamily="18" charset="0"/>
              </a:rPr>
              <a:t>non-online</a:t>
            </a:r>
            <a:r>
              <a:rPr lang="en-US" sz="3400" dirty="0">
                <a:solidFill>
                  <a:schemeClr val="accent1"/>
                </a:solidFill>
                <a:latin typeface="Cambria" panose="02040503050406030204" pitchFamily="18" charset="0"/>
                <a:ea typeface="Cambria" panose="02040503050406030204" pitchFamily="18" charset="0"/>
              </a:rPr>
              <a:t> low-earning ICs (370,000 vs. 90,000).</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C56175-9C52-4870-B470-A49F1EEC10E7}"/>
              </a:ext>
            </a:extLst>
          </p:cNvPr>
          <p:cNvSpPr>
            <a:spLocks noGrp="1"/>
          </p:cNvSpPr>
          <p:nvPr>
            <p:ph idx="1"/>
          </p:nvPr>
        </p:nvSpPr>
        <p:spPr>
          <a:xfrm>
            <a:off x="4976032" y="556591"/>
            <a:ext cx="5897378" cy="5019261"/>
          </a:xfrm>
        </p:spPr>
        <p:txBody>
          <a:bodyPr anchor="ctr">
            <a:normAutofit fontScale="92500" lnSpcReduction="10000"/>
          </a:bodyPr>
          <a:lstStyle/>
          <a:p>
            <a:endParaRPr lang="en-US" sz="1900" dirty="0">
              <a:latin typeface="Cambria" panose="02040503050406030204" pitchFamily="18" charset="0"/>
              <a:ea typeface="Cambria" panose="02040503050406030204" pitchFamily="18" charset="0"/>
            </a:endParaRPr>
          </a:p>
          <a:p>
            <a:r>
              <a:rPr lang="en-US" sz="1900" dirty="0">
                <a:latin typeface="Cambria" panose="02040503050406030204" pitchFamily="18" charset="0"/>
                <a:ea typeface="Cambria" panose="02040503050406030204" pitchFamily="18" charset="0"/>
              </a:rPr>
              <a:t>Of the approximately 100,000 on-line platform workers, most (80-90%) are FHV drivers, followed by delivery workers, then various personal services (e.g., dog-walking or house-cleaning), and design, editing and writing gigs.</a:t>
            </a:r>
            <a:r>
              <a:rPr lang="en-US" sz="1900" dirty="0"/>
              <a:t> </a:t>
            </a:r>
          </a:p>
          <a:p>
            <a:r>
              <a:rPr lang="en-US" sz="1900" dirty="0">
                <a:latin typeface="Cambria" panose="02040503050406030204" pitchFamily="18" charset="0"/>
                <a:ea typeface="Cambria" panose="02040503050406030204" pitchFamily="18" charset="0"/>
              </a:rPr>
              <a:t>But there are another 370,000 independent contractors whose work is not arranged through an app in low-earning industries and occupations who don’t have the usual employment rights. Included here are:</a:t>
            </a:r>
          </a:p>
          <a:p>
            <a:pPr lvl="1"/>
            <a:r>
              <a:rPr lang="en-US" sz="1900" dirty="0">
                <a:latin typeface="Cambria" panose="02040503050406030204" pitchFamily="18" charset="0"/>
                <a:ea typeface="Cambria" panose="02040503050406030204" pitchFamily="18" charset="0"/>
              </a:rPr>
              <a:t>70,000 taxi and other drivers, </a:t>
            </a:r>
          </a:p>
          <a:p>
            <a:pPr lvl="1"/>
            <a:r>
              <a:rPr lang="en-US" sz="1900" dirty="0">
                <a:latin typeface="Cambria" panose="02040503050406030204" pitchFamily="18" charset="0"/>
                <a:ea typeface="Cambria" panose="02040503050406030204" pitchFamily="18" charset="0"/>
              </a:rPr>
              <a:t>50,000 construction workers,</a:t>
            </a:r>
          </a:p>
          <a:p>
            <a:pPr lvl="1"/>
            <a:r>
              <a:rPr lang="en-US" sz="1900" dirty="0">
                <a:latin typeface="Cambria" panose="02040503050406030204" pitchFamily="18" charset="0"/>
                <a:ea typeface="Cambria" panose="02040503050406030204" pitchFamily="18" charset="0"/>
              </a:rPr>
              <a:t>30,000 nail salon and beauty parlor workers, </a:t>
            </a:r>
          </a:p>
          <a:p>
            <a:pPr lvl="1"/>
            <a:r>
              <a:rPr lang="en-US" sz="1900" dirty="0">
                <a:latin typeface="Cambria" panose="02040503050406030204" pitchFamily="18" charset="0"/>
                <a:ea typeface="Cambria" panose="02040503050406030204" pitchFamily="18" charset="0"/>
              </a:rPr>
              <a:t>25,000 janitors and security guards, </a:t>
            </a:r>
          </a:p>
          <a:p>
            <a:pPr lvl="1"/>
            <a:r>
              <a:rPr lang="en-US" sz="1900" dirty="0">
                <a:latin typeface="Cambria" panose="02040503050406030204" pitchFamily="18" charset="0"/>
                <a:ea typeface="Cambria" panose="02040503050406030204" pitchFamily="18" charset="0"/>
              </a:rPr>
              <a:t>20,000 administrative service workers, </a:t>
            </a:r>
          </a:p>
          <a:p>
            <a:pPr lvl="1"/>
            <a:r>
              <a:rPr lang="en-US" sz="1900" dirty="0">
                <a:latin typeface="Cambria" panose="02040503050406030204" pitchFamily="18" charset="0"/>
                <a:ea typeface="Cambria" panose="02040503050406030204" pitchFamily="18" charset="0"/>
              </a:rPr>
              <a:t>plus thousands more in restaurants, social services, and various personal care and other personal services.</a:t>
            </a:r>
          </a:p>
          <a:p>
            <a:endParaRPr lang="en-US" sz="1900" dirty="0">
              <a:latin typeface="Cambria" panose="02040503050406030204" pitchFamily="18" charset="0"/>
              <a:ea typeface="Cambria" panose="02040503050406030204" pitchFamily="18" charset="0"/>
            </a:endParaRPr>
          </a:p>
          <a:p>
            <a:endParaRPr lang="en-US" sz="1900" dirty="0">
              <a:latin typeface="Cambria" panose="02040503050406030204" pitchFamily="18" charset="0"/>
              <a:ea typeface="Cambria" panose="02040503050406030204" pitchFamily="18" charset="0"/>
            </a:endParaRPr>
          </a:p>
        </p:txBody>
      </p:sp>
      <p:sp>
        <p:nvSpPr>
          <p:cNvPr id="4" name="Footer Placeholder 3">
            <a:extLst>
              <a:ext uri="{FF2B5EF4-FFF2-40B4-BE49-F238E27FC236}">
                <a16:creationId xmlns:a16="http://schemas.microsoft.com/office/drawing/2014/main" id="{28FC9687-657C-4120-9A31-1229DBC08F8D}"/>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76974A92-330C-48DC-8B45-D8F6DED42933}"/>
              </a:ext>
            </a:extLst>
          </p:cNvPr>
          <p:cNvSpPr>
            <a:spLocks noGrp="1"/>
          </p:cNvSpPr>
          <p:nvPr>
            <p:ph type="sldNum" sz="quarter" idx="12"/>
          </p:nvPr>
        </p:nvSpPr>
        <p:spPr>
          <a:xfrm>
            <a:off x="10571516" y="6033479"/>
            <a:ext cx="782283" cy="365125"/>
          </a:xfrm>
        </p:spPr>
        <p:txBody>
          <a:bodyPr>
            <a:normAutofit/>
          </a:bodyPr>
          <a:lstStyle/>
          <a:p>
            <a:pPr>
              <a:spcAft>
                <a:spcPts val="600"/>
              </a:spcAft>
            </a:pPr>
            <a:fld id="{95753DFF-8885-4DF9-B834-09ADC70E4708}" type="slidenum">
              <a:rPr lang="en-US" sz="1050">
                <a:solidFill>
                  <a:schemeClr val="tx1">
                    <a:alpha val="80000"/>
                  </a:schemeClr>
                </a:solidFill>
              </a:rPr>
              <a:pPr>
                <a:spcAft>
                  <a:spcPts val="600"/>
                </a:spcAft>
              </a:pPr>
              <a:t>29</a:t>
            </a:fld>
            <a:endParaRPr lang="en-US" sz="1050">
              <a:solidFill>
                <a:schemeClr val="tx1">
                  <a:alpha val="80000"/>
                </a:schemeClr>
              </a:solidFill>
            </a:endParaRPr>
          </a:p>
        </p:txBody>
      </p:sp>
    </p:spTree>
    <p:extLst>
      <p:ext uri="{BB962C8B-B14F-4D97-AF65-F5344CB8AC3E}">
        <p14:creationId xmlns:p14="http://schemas.microsoft.com/office/powerpoint/2010/main" val="275087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F1F2FA-5E78-40AA-8383-6B0AAF4B6F56}"/>
              </a:ext>
            </a:extLst>
          </p:cNvPr>
          <p:cNvSpPr>
            <a:spLocks noGrp="1"/>
          </p:cNvSpPr>
          <p:nvPr>
            <p:ph type="ctrTitle"/>
          </p:nvPr>
        </p:nvSpPr>
        <p:spPr>
          <a:xfrm>
            <a:off x="4380588" y="396241"/>
            <a:ext cx="6766078" cy="5862320"/>
          </a:xfrm>
        </p:spPr>
        <p:txBody>
          <a:bodyPr anchor="ctr">
            <a:normAutofit/>
          </a:bodyPr>
          <a:lstStyle/>
          <a:p>
            <a:pPr algn="l"/>
            <a:r>
              <a:rPr lang="en-US" sz="2200" dirty="0">
                <a:solidFill>
                  <a:schemeClr val="tx1">
                    <a:lumMod val="85000"/>
                    <a:lumOff val="15000"/>
                  </a:schemeClr>
                </a:solidFill>
                <a:latin typeface="+mn-lt"/>
              </a:rPr>
              <a:t>1. Income Inequality 101: Policy Matters</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2. New York City as the Capital of Inequality: </a:t>
            </a: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Roots and Trends</a:t>
            </a: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3. Going Local Since the Fiscal Crisis: </a:t>
            </a: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Policy Action/Inaction Makes a Difference,</a:t>
            </a:r>
            <a:br>
              <a:rPr lang="en-US" sz="2200" dirty="0">
                <a:solidFill>
                  <a:schemeClr val="tx1">
                    <a:lumMod val="85000"/>
                    <a:lumOff val="15000"/>
                  </a:schemeClr>
                </a:solidFill>
                <a:latin typeface="+mn-lt"/>
              </a:rPr>
            </a:br>
            <a:r>
              <a:rPr lang="en-US" sz="2200" dirty="0">
                <a:solidFill>
                  <a:schemeClr val="tx1">
                    <a:lumMod val="85000"/>
                    <a:lumOff val="15000"/>
                  </a:schemeClr>
                </a:solidFill>
                <a:latin typeface="+mn-lt"/>
              </a:rPr>
              <a:t>Especially for Those at the Bottom</a:t>
            </a:r>
            <a:br>
              <a:rPr lang="en-US" sz="2200" dirty="0">
                <a:solidFill>
                  <a:schemeClr val="tx1">
                    <a:lumMod val="85000"/>
                    <a:lumOff val="15000"/>
                  </a:schemeClr>
                </a:solidFill>
                <a:latin typeface="+mn-lt"/>
              </a:rPr>
            </a:br>
            <a:endParaRPr lang="en-US" sz="2200" dirty="0">
              <a:solidFill>
                <a:schemeClr val="tx1">
                  <a:lumMod val="85000"/>
                  <a:lumOff val="15000"/>
                </a:schemeClr>
              </a:solidFill>
              <a:latin typeface="+mn-lt"/>
            </a:endParaRPr>
          </a:p>
        </p:txBody>
      </p:sp>
      <p:sp>
        <p:nvSpPr>
          <p:cNvPr id="3" name="TextBox 2">
            <a:extLst>
              <a:ext uri="{FF2B5EF4-FFF2-40B4-BE49-F238E27FC236}">
                <a16:creationId xmlns:a16="http://schemas.microsoft.com/office/drawing/2014/main" id="{D3A33E63-747A-4C84-8943-081B7343CF7A}"/>
              </a:ext>
            </a:extLst>
          </p:cNvPr>
          <p:cNvSpPr txBox="1"/>
          <p:nvPr/>
        </p:nvSpPr>
        <p:spPr>
          <a:xfrm>
            <a:off x="609605" y="965198"/>
            <a:ext cx="3121590" cy="4927602"/>
          </a:xfrm>
          <a:prstGeom prst="rect">
            <a:avLst/>
          </a:prstGeom>
        </p:spPr>
        <p:txBody>
          <a:bodyPr rtlCol="0" anchor="ctr">
            <a:normAutofit/>
          </a:bodyPr>
          <a:lstStyle/>
          <a:p>
            <a:pPr algn="r">
              <a:spcAft>
                <a:spcPts val="600"/>
              </a:spcAft>
            </a:pPr>
            <a:r>
              <a:rPr lang="en-US" sz="5400" b="1" dirty="0">
                <a:solidFill>
                  <a:schemeClr val="accent1"/>
                </a:solidFill>
                <a:latin typeface="Calibri" panose="020F0502020204030204" pitchFamily="34" charset="0"/>
                <a:ea typeface="Cambria" panose="02040503050406030204" pitchFamily="18" charset="0"/>
                <a:cs typeface="Calibri" panose="020F0502020204030204" pitchFamily="34" charset="0"/>
              </a:rPr>
              <a:t>Overview</a:t>
            </a: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a:p>
            <a:pPr algn="r">
              <a:spcAft>
                <a:spcPts val="600"/>
              </a:spcAft>
            </a:pPr>
            <a:endParaRPr lang="en-US" sz="2400" b="1" dirty="0">
              <a:solidFill>
                <a:schemeClr val="accent1"/>
              </a:solidFill>
              <a:latin typeface="Calibri" panose="020F0502020204030204" pitchFamily="34" charset="0"/>
              <a:ea typeface="Cambria" panose="02040503050406030204" pitchFamily="18" charset="0"/>
              <a:cs typeface="Calibri" panose="020F0502020204030204" pitchFamily="34" charset="0"/>
            </a:endParaRPr>
          </a:p>
        </p:txBody>
      </p:sp>
      <p:cxnSp>
        <p:nvCxnSpPr>
          <p:cNvPr id="36" name="Straight Connector 30">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21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8C0473-1E9B-4A8B-9D85-727185A69FD3}"/>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NYC TLC local regulation to address substandard pay and economic inefficiency</a:t>
            </a:r>
          </a:p>
        </p:txBody>
      </p:sp>
      <p:sp>
        <p:nvSpPr>
          <p:cNvPr id="4" name="Footer Placeholder 3">
            <a:extLst>
              <a:ext uri="{FF2B5EF4-FFF2-40B4-BE49-F238E27FC236}">
                <a16:creationId xmlns:a16="http://schemas.microsoft.com/office/drawing/2014/main" id="{49C63CCE-821C-4283-8DB5-002B78533D39}"/>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559E0F9E-9E07-4A21-8C87-E460502F2CD6}"/>
              </a:ext>
            </a:extLst>
          </p:cNvPr>
          <p:cNvSpPr>
            <a:spLocks noGrp="1"/>
          </p:cNvSpPr>
          <p:nvPr>
            <p:ph type="sldNum" sz="quarter" idx="12"/>
          </p:nvPr>
        </p:nvSpPr>
        <p:spPr>
          <a:xfrm>
            <a:off x="10726220" y="6356350"/>
            <a:ext cx="627580" cy="365125"/>
          </a:xfrm>
        </p:spPr>
        <p:txBody>
          <a:bodyPr>
            <a:normAutofit/>
          </a:bodyPr>
          <a:lstStyle/>
          <a:p>
            <a:pPr>
              <a:spcAft>
                <a:spcPts val="600"/>
              </a:spcAft>
            </a:pPr>
            <a:fld id="{59788E61-F78E-4065-B81F-627303F5ECA5}" type="slidenum">
              <a:rPr lang="en-US">
                <a:solidFill>
                  <a:prstClr val="black">
                    <a:tint val="75000"/>
                  </a:prstClr>
                </a:solidFill>
              </a:rPr>
              <a:pPr>
                <a:spcAft>
                  <a:spcPts val="600"/>
                </a:spcAft>
              </a:pPr>
              <a:t>30</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D376E545-3D17-43EF-8A50-7CFC30405DDA}"/>
              </a:ext>
            </a:extLst>
          </p:cNvPr>
          <p:cNvGraphicFramePr>
            <a:graphicFrameLocks noGrp="1"/>
          </p:cNvGraphicFramePr>
          <p:nvPr>
            <p:ph idx="1"/>
            <p:extLst>
              <p:ext uri="{D42A27DB-BD31-4B8C-83A1-F6EECF244321}">
                <p14:modId xmlns:p14="http://schemas.microsoft.com/office/powerpoint/2010/main" val="138088049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898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3039-479C-4493-BC30-14A9C593F156}"/>
              </a:ext>
            </a:extLst>
          </p:cNvPr>
          <p:cNvSpPr>
            <a:spLocks noGrp="1"/>
          </p:cNvSpPr>
          <p:nvPr>
            <p:ph type="title"/>
          </p:nvPr>
        </p:nvSpPr>
        <p:spPr>
          <a:xfrm>
            <a:off x="960100" y="978102"/>
            <a:ext cx="10588434" cy="1062644"/>
          </a:xfrm>
        </p:spPr>
        <p:txBody>
          <a:bodyPr anchor="b">
            <a:normAutofit/>
          </a:bodyPr>
          <a:lstStyle/>
          <a:p>
            <a:r>
              <a:rPr lang="en-US" b="1" dirty="0"/>
              <a:t>Pay standard impacts 1</a:t>
            </a:r>
            <a:r>
              <a:rPr lang="en-US" b="1" baseline="30000" dirty="0"/>
              <a:t>st</a:t>
            </a:r>
            <a:r>
              <a:rPr lang="en-US" b="1" dirty="0"/>
              <a:t> three months</a:t>
            </a:r>
          </a:p>
        </p:txBody>
      </p:sp>
      <p:pic>
        <p:nvPicPr>
          <p:cNvPr id="9" name="Graphic 6" descr="Car">
            <a:extLst>
              <a:ext uri="{FF2B5EF4-FFF2-40B4-BE49-F238E27FC236}">
                <a16:creationId xmlns:a16="http://schemas.microsoft.com/office/drawing/2014/main" id="{B9AC3F33-DCD9-4BEE-954F-B557877EC8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3206" y="2811104"/>
            <a:ext cx="2436154" cy="2436154"/>
          </a:xfrm>
          <a:prstGeom prst="rect">
            <a:avLst/>
          </a:prstGeom>
        </p:spPr>
      </p:pic>
      <p:sp>
        <p:nvSpPr>
          <p:cNvPr id="11" name="Content Placeholder 2">
            <a:extLst>
              <a:ext uri="{FF2B5EF4-FFF2-40B4-BE49-F238E27FC236}">
                <a16:creationId xmlns:a16="http://schemas.microsoft.com/office/drawing/2014/main" id="{1B9D6E3B-D074-4445-B611-75C2B1538A8F}"/>
              </a:ext>
            </a:extLst>
          </p:cNvPr>
          <p:cNvSpPr>
            <a:spLocks noGrp="1"/>
          </p:cNvSpPr>
          <p:nvPr>
            <p:ph idx="1"/>
          </p:nvPr>
        </p:nvSpPr>
        <p:spPr>
          <a:xfrm>
            <a:off x="4038600" y="2682433"/>
            <a:ext cx="7228840" cy="3197461"/>
          </a:xfrm>
        </p:spPr>
        <p:txBody>
          <a:bodyPr>
            <a:normAutofit fontScale="92500" lnSpcReduction="10000"/>
          </a:bodyPr>
          <a:lstStyle/>
          <a:p>
            <a:r>
              <a:rPr lang="en-US" dirty="0"/>
              <a:t>TLC reports driver pay rose $150 million</a:t>
            </a:r>
          </a:p>
          <a:p>
            <a:r>
              <a:rPr lang="en-US" dirty="0"/>
              <a:t>Fares after discounts not much changed</a:t>
            </a:r>
          </a:p>
          <a:p>
            <a:r>
              <a:rPr lang="en-US" dirty="0"/>
              <a:t>Halt to on-boarding new drivers </a:t>
            </a:r>
          </a:p>
          <a:p>
            <a:pPr marL="0" indent="0">
              <a:buNone/>
            </a:pPr>
            <a:r>
              <a:rPr lang="en-US" b="1" i="1" dirty="0"/>
              <a:t>Coupled with cap on new vehicles:</a:t>
            </a:r>
          </a:p>
          <a:p>
            <a:r>
              <a:rPr lang="en-US" dirty="0"/>
              <a:t># of trips continues to rise</a:t>
            </a:r>
          </a:p>
          <a:p>
            <a:r>
              <a:rPr lang="en-US" dirty="0"/>
              <a:t>Wait times haven’t increased</a:t>
            </a:r>
          </a:p>
          <a:p>
            <a:r>
              <a:rPr lang="en-US" dirty="0"/>
              <a:t>Attrition declines slightly</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5D602B91-2D5E-4F4D-8493-FAA09893615F}"/>
              </a:ext>
            </a:extLst>
          </p:cNvPr>
          <p:cNvSpPr>
            <a:spLocks noGrp="1"/>
          </p:cNvSpPr>
          <p:nvPr>
            <p:ph type="ftr" sz="quarter" idx="11"/>
          </p:nvPr>
        </p:nvSpPr>
        <p:spPr/>
        <p:txBody>
          <a:bodyPr/>
          <a:lstStyle/>
          <a:p>
            <a:r>
              <a:rPr lang="en-US" dirty="0"/>
              <a:t>Center for New York City Affairs</a:t>
            </a:r>
          </a:p>
        </p:txBody>
      </p:sp>
      <p:sp>
        <p:nvSpPr>
          <p:cNvPr id="6" name="Slide Number Placeholder 5">
            <a:extLst>
              <a:ext uri="{FF2B5EF4-FFF2-40B4-BE49-F238E27FC236}">
                <a16:creationId xmlns:a16="http://schemas.microsoft.com/office/drawing/2014/main" id="{8DE2F642-5E5F-4050-B49D-1568E680B275}"/>
              </a:ext>
            </a:extLst>
          </p:cNvPr>
          <p:cNvSpPr>
            <a:spLocks noGrp="1"/>
          </p:cNvSpPr>
          <p:nvPr>
            <p:ph type="sldNum" sz="quarter" idx="12"/>
          </p:nvPr>
        </p:nvSpPr>
        <p:spPr/>
        <p:txBody>
          <a:bodyPr/>
          <a:lstStyle/>
          <a:p>
            <a:fld id="{59788E61-F78E-4065-B81F-627303F5ECA5}" type="slidenum">
              <a:rPr lang="en-US" smtClean="0"/>
              <a:t>31</a:t>
            </a:fld>
            <a:endParaRPr lang="en-US"/>
          </a:p>
        </p:txBody>
      </p:sp>
    </p:spTree>
    <p:extLst>
      <p:ext uri="{BB962C8B-B14F-4D97-AF65-F5344CB8AC3E}">
        <p14:creationId xmlns:p14="http://schemas.microsoft.com/office/powerpoint/2010/main" val="405462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72995A-6C14-405D-A07E-9DF4A7EC5EC0}"/>
              </a:ext>
            </a:extLst>
          </p:cNvPr>
          <p:cNvSpPr>
            <a:spLocks noGrp="1"/>
          </p:cNvSpPr>
          <p:nvPr>
            <p:ph type="title"/>
          </p:nvPr>
        </p:nvSpPr>
        <p:spPr>
          <a:xfrm>
            <a:off x="838200" y="963876"/>
            <a:ext cx="3299458" cy="4930245"/>
          </a:xfrm>
        </p:spPr>
        <p:txBody>
          <a:bodyPr>
            <a:normAutofit fontScale="90000"/>
          </a:bodyPr>
          <a:lstStyle/>
          <a:p>
            <a:pPr algn="r"/>
            <a:r>
              <a:rPr lang="en-US" sz="4000" b="1" dirty="0">
                <a:solidFill>
                  <a:schemeClr val="accent1"/>
                </a:solidFill>
              </a:rPr>
              <a:t>Local policy levers to address income inequality </a:t>
            </a:r>
            <a:br>
              <a:rPr lang="en-US" sz="4000" b="1" dirty="0">
                <a:solidFill>
                  <a:schemeClr val="accent1"/>
                </a:solidFill>
              </a:rPr>
            </a:br>
            <a:r>
              <a:rPr lang="en-US" sz="3100" b="1" dirty="0">
                <a:solidFill>
                  <a:schemeClr val="accent1"/>
                </a:solidFill>
              </a:rPr>
              <a:t>(many depend on state authority)</a:t>
            </a:r>
            <a:br>
              <a:rPr lang="en-US" sz="3600" b="1" dirty="0">
                <a:solidFill>
                  <a:schemeClr val="accent1"/>
                </a:solidFill>
              </a:rPr>
            </a:br>
            <a:br>
              <a:rPr lang="en-US" sz="3600" b="1" dirty="0">
                <a:solidFill>
                  <a:schemeClr val="accent1"/>
                </a:solidFill>
              </a:rPr>
            </a:br>
            <a:br>
              <a:rPr lang="en-US" sz="3600" b="1" dirty="0">
                <a:solidFill>
                  <a:schemeClr val="accent1"/>
                </a:solidFill>
              </a:rPr>
            </a:br>
            <a:endParaRPr lang="en-US" sz="3600" b="1"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0994D3-1574-43B0-8384-BC3AE6FBEBF0}"/>
              </a:ext>
            </a:extLst>
          </p:cNvPr>
          <p:cNvSpPr>
            <a:spLocks noGrp="1"/>
          </p:cNvSpPr>
          <p:nvPr>
            <p:ph idx="1"/>
          </p:nvPr>
        </p:nvSpPr>
        <p:spPr>
          <a:xfrm>
            <a:off x="4976031" y="963877"/>
            <a:ext cx="6377769" cy="5069602"/>
          </a:xfrm>
        </p:spPr>
        <p:txBody>
          <a:bodyPr anchor="ctr">
            <a:normAutofit/>
          </a:bodyPr>
          <a:lstStyle/>
          <a:p>
            <a:r>
              <a:rPr lang="en-US" sz="2400" dirty="0"/>
              <a:t>Labor regulations</a:t>
            </a:r>
          </a:p>
          <a:p>
            <a:r>
              <a:rPr lang="en-US" sz="2400" dirty="0"/>
              <a:t>Budget and tax policies</a:t>
            </a:r>
          </a:p>
          <a:p>
            <a:r>
              <a:rPr lang="en-US" sz="2400" dirty="0"/>
              <a:t>Land use &amp; economic development</a:t>
            </a:r>
          </a:p>
          <a:p>
            <a:r>
              <a:rPr lang="en-US" sz="2400" dirty="0"/>
              <a:t>Education (early childhood, K-12, higher ed)</a:t>
            </a:r>
          </a:p>
          <a:p>
            <a:r>
              <a:rPr lang="en-US" sz="2400" dirty="0"/>
              <a:t>Housing</a:t>
            </a:r>
          </a:p>
          <a:p>
            <a:r>
              <a:rPr lang="en-US" sz="2400" dirty="0"/>
              <a:t>Social inclusion (e.g., policing &amp; criminal justice, integration, governance)</a:t>
            </a:r>
          </a:p>
        </p:txBody>
      </p:sp>
      <p:sp>
        <p:nvSpPr>
          <p:cNvPr id="4" name="Footer Placeholder 3">
            <a:extLst>
              <a:ext uri="{FF2B5EF4-FFF2-40B4-BE49-F238E27FC236}">
                <a16:creationId xmlns:a16="http://schemas.microsoft.com/office/drawing/2014/main" id="{3F133F60-0877-48AB-B5EA-691EEC2E5B0C}"/>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48B64771-BB59-4FAA-86AF-802B57B4B58E}"/>
              </a:ext>
            </a:extLst>
          </p:cNvPr>
          <p:cNvSpPr>
            <a:spLocks noGrp="1"/>
          </p:cNvSpPr>
          <p:nvPr>
            <p:ph type="sldNum" sz="quarter" idx="12"/>
          </p:nvPr>
        </p:nvSpPr>
        <p:spPr>
          <a:xfrm>
            <a:off x="10571516" y="6033479"/>
            <a:ext cx="782283" cy="365125"/>
          </a:xfrm>
        </p:spPr>
        <p:txBody>
          <a:bodyPr>
            <a:normAutofit/>
          </a:bodyPr>
          <a:lstStyle/>
          <a:p>
            <a:pPr>
              <a:spcAft>
                <a:spcPts val="600"/>
              </a:spcAft>
            </a:pPr>
            <a:fld id="{95753DFF-8885-4DF9-B834-09ADC70E4708}" type="slidenum">
              <a:rPr lang="en-US" sz="1050">
                <a:solidFill>
                  <a:schemeClr val="tx1">
                    <a:alpha val="80000"/>
                  </a:schemeClr>
                </a:solidFill>
              </a:rPr>
              <a:pPr>
                <a:spcAft>
                  <a:spcPts val="600"/>
                </a:spcAft>
              </a:pPr>
              <a:t>32</a:t>
            </a:fld>
            <a:endParaRPr lang="en-US" sz="1050">
              <a:solidFill>
                <a:schemeClr val="tx1">
                  <a:alpha val="80000"/>
                </a:schemeClr>
              </a:solidFill>
            </a:endParaRPr>
          </a:p>
        </p:txBody>
      </p:sp>
      <p:sp>
        <p:nvSpPr>
          <p:cNvPr id="6" name="Rectangle 5">
            <a:extLst>
              <a:ext uri="{FF2B5EF4-FFF2-40B4-BE49-F238E27FC236}">
                <a16:creationId xmlns:a16="http://schemas.microsoft.com/office/drawing/2014/main" id="{AA422496-8B73-4F4B-B672-2B511F1CC673}"/>
              </a:ext>
            </a:extLst>
          </p:cNvPr>
          <p:cNvSpPr/>
          <p:nvPr/>
        </p:nvSpPr>
        <p:spPr>
          <a:xfrm>
            <a:off x="4976031" y="1971040"/>
            <a:ext cx="5702129" cy="128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571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B76454-97F0-4418-88B2-848DE72423C3}"/>
              </a:ext>
            </a:extLst>
          </p:cNvPr>
          <p:cNvSpPr>
            <a:spLocks noGrp="1"/>
          </p:cNvSpPr>
          <p:nvPr>
            <p:ph type="title"/>
          </p:nvPr>
        </p:nvSpPr>
        <p:spPr>
          <a:xfrm>
            <a:off x="863029" y="1012004"/>
            <a:ext cx="3416158" cy="4795408"/>
          </a:xfrm>
        </p:spPr>
        <p:txBody>
          <a:bodyPr>
            <a:normAutofit/>
          </a:bodyPr>
          <a:lstStyle/>
          <a:p>
            <a:r>
              <a:rPr lang="en-US" b="1">
                <a:solidFill>
                  <a:srgbClr val="FFFFFF"/>
                </a:solidFill>
              </a:rPr>
              <a:t>NYC local efforts to regulate labor practices</a:t>
            </a:r>
            <a:br>
              <a:rPr lang="en-US">
                <a:solidFill>
                  <a:srgbClr val="FFFFFF"/>
                </a:solidFill>
              </a:rPr>
            </a:br>
            <a:endParaRPr lang="en-US">
              <a:solidFill>
                <a:srgbClr val="FFFFFF"/>
              </a:solidFill>
            </a:endParaRPr>
          </a:p>
        </p:txBody>
      </p:sp>
      <p:sp>
        <p:nvSpPr>
          <p:cNvPr id="4" name="Footer Placeholder 3">
            <a:extLst>
              <a:ext uri="{FF2B5EF4-FFF2-40B4-BE49-F238E27FC236}">
                <a16:creationId xmlns:a16="http://schemas.microsoft.com/office/drawing/2014/main" id="{DF159FE8-D61D-4F2C-9D0E-4A91B5D3358D}"/>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B5DFDAC9-F1E1-409A-B830-4BCCDF9624BB}"/>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33</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F650BA8C-F092-4339-8EC5-589DDDE42DD7}"/>
              </a:ext>
            </a:extLst>
          </p:cNvPr>
          <p:cNvGraphicFramePr>
            <a:graphicFrameLocks noGrp="1"/>
          </p:cNvGraphicFramePr>
          <p:nvPr>
            <p:ph idx="1"/>
            <p:extLst>
              <p:ext uri="{D42A27DB-BD31-4B8C-83A1-F6EECF244321}">
                <p14:modId xmlns:p14="http://schemas.microsoft.com/office/powerpoint/2010/main" val="138216750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690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806153-15BE-464C-B190-4948603E10D9}"/>
              </a:ext>
            </a:extLst>
          </p:cNvPr>
          <p:cNvSpPr>
            <a:spLocks noGrp="1"/>
          </p:cNvSpPr>
          <p:nvPr>
            <p:ph type="title"/>
          </p:nvPr>
        </p:nvSpPr>
        <p:spPr>
          <a:xfrm>
            <a:off x="863029" y="1012004"/>
            <a:ext cx="3416158" cy="4795408"/>
          </a:xfrm>
        </p:spPr>
        <p:txBody>
          <a:bodyPr>
            <a:normAutofit/>
          </a:bodyPr>
          <a:lstStyle/>
          <a:p>
            <a:r>
              <a:rPr lang="en-US">
                <a:solidFill>
                  <a:srgbClr val="FFFFFF"/>
                </a:solidFill>
              </a:rPr>
              <a:t>Mayor and Speaker appointed Advisory Commission on Property Tax Reform</a:t>
            </a:r>
          </a:p>
        </p:txBody>
      </p:sp>
      <p:sp>
        <p:nvSpPr>
          <p:cNvPr id="4" name="Footer Placeholder 3">
            <a:extLst>
              <a:ext uri="{FF2B5EF4-FFF2-40B4-BE49-F238E27FC236}">
                <a16:creationId xmlns:a16="http://schemas.microsoft.com/office/drawing/2014/main" id="{9AAABEDA-7FF8-49C9-9C75-0ACB60A18035}"/>
              </a:ext>
            </a:extLst>
          </p:cNvPr>
          <p:cNvSpPr>
            <a:spLocks noGrp="1"/>
          </p:cNvSpPr>
          <p:nvPr>
            <p:ph type="ftr" sz="quarter" idx="11"/>
          </p:nvPr>
        </p:nvSpPr>
        <p:spPr>
          <a:xfrm>
            <a:off x="750305" y="6356350"/>
            <a:ext cx="4114800"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5" name="Slide Number Placeholder 4">
            <a:extLst>
              <a:ext uri="{FF2B5EF4-FFF2-40B4-BE49-F238E27FC236}">
                <a16:creationId xmlns:a16="http://schemas.microsoft.com/office/drawing/2014/main" id="{A39627E9-BF7C-4293-AD5B-7C2A0DEC9224}"/>
              </a:ext>
            </a:extLst>
          </p:cNvPr>
          <p:cNvSpPr>
            <a:spLocks noGrp="1"/>
          </p:cNvSpPr>
          <p:nvPr>
            <p:ph type="sldNum" sz="quarter" idx="12"/>
          </p:nvPr>
        </p:nvSpPr>
        <p:spPr>
          <a:xfrm>
            <a:off x="10726220" y="6356350"/>
            <a:ext cx="627580"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34</a:t>
            </a:fld>
            <a:endParaRPr lang="en-US">
              <a:solidFill>
                <a:prstClr val="black">
                  <a:tint val="75000"/>
                </a:prstClr>
              </a:solidFill>
            </a:endParaRPr>
          </a:p>
        </p:txBody>
      </p:sp>
      <p:graphicFrame>
        <p:nvGraphicFramePr>
          <p:cNvPr id="7" name="Content Placeholder 2">
            <a:extLst>
              <a:ext uri="{FF2B5EF4-FFF2-40B4-BE49-F238E27FC236}">
                <a16:creationId xmlns:a16="http://schemas.microsoft.com/office/drawing/2014/main" id="{A3B0CC42-E627-4998-8200-8A7A1A3280A7}"/>
              </a:ext>
            </a:extLst>
          </p:cNvPr>
          <p:cNvGraphicFramePr>
            <a:graphicFrameLocks noGrp="1"/>
          </p:cNvGraphicFramePr>
          <p:nvPr>
            <p:ph idx="1"/>
            <p:extLst>
              <p:ext uri="{D42A27DB-BD31-4B8C-83A1-F6EECF244321}">
                <p14:modId xmlns:p14="http://schemas.microsoft.com/office/powerpoint/2010/main" val="363211102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2125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D86BD-9715-4819-8FAF-DE96F41927E2}"/>
              </a:ext>
            </a:extLst>
          </p:cNvPr>
          <p:cNvSpPr>
            <a:spLocks noGrp="1"/>
          </p:cNvSpPr>
          <p:nvPr>
            <p:ph type="title"/>
          </p:nvPr>
        </p:nvSpPr>
        <p:spPr>
          <a:xfrm>
            <a:off x="965033" y="963877"/>
            <a:ext cx="3494362" cy="4930246"/>
          </a:xfrm>
        </p:spPr>
        <p:txBody>
          <a:bodyPr>
            <a:normAutofit/>
          </a:bodyPr>
          <a:lstStyle/>
          <a:p>
            <a:pPr algn="r"/>
            <a:r>
              <a:rPr lang="en-US" b="1" dirty="0">
                <a:solidFill>
                  <a:schemeClr val="accent1"/>
                </a:solidFill>
              </a:rPr>
              <a:t>These analyses might also be of interest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E972572-98F4-46D6-B2E3-219C029D3558}"/>
              </a:ext>
            </a:extLst>
          </p:cNvPr>
          <p:cNvSpPr>
            <a:spLocks noGrp="1"/>
          </p:cNvSpPr>
          <p:nvPr>
            <p:ph idx="1"/>
          </p:nvPr>
        </p:nvSpPr>
        <p:spPr>
          <a:xfrm>
            <a:off x="4976031" y="798022"/>
            <a:ext cx="6377769" cy="5096101"/>
          </a:xfrm>
        </p:spPr>
        <p:txBody>
          <a:bodyPr anchor="ctr">
            <a:normAutofit/>
          </a:bodyPr>
          <a:lstStyle/>
          <a:p>
            <a:pPr marL="0" indent="0">
              <a:buNone/>
            </a:pPr>
            <a:r>
              <a:rPr lang="en-US" sz="2200" b="1" i="1" dirty="0"/>
              <a:t>New York State’s Historic Disinvestment in Human Services since the Great Recession: The Impact in New York City and Around the State                                  </a:t>
            </a:r>
            <a:r>
              <a:rPr lang="en-US" sz="1600" dirty="0"/>
              <a:t>March 2019, by James Parrott and Angela </a:t>
            </a:r>
            <a:r>
              <a:rPr lang="en-US" sz="1600" dirty="0" err="1"/>
              <a:t>Butel</a:t>
            </a:r>
            <a:r>
              <a:rPr lang="en-US" sz="1600" dirty="0"/>
              <a:t>, Center for NYC Affairs</a:t>
            </a:r>
          </a:p>
          <a:p>
            <a:pPr marL="0" indent="0">
              <a:buNone/>
            </a:pPr>
            <a:r>
              <a:rPr lang="en-US" sz="1600" dirty="0">
                <a:hlinkClick r:id="rId3"/>
              </a:rPr>
              <a:t>http://www.centernyc.org/ny-state-historic-disinvestment</a:t>
            </a:r>
            <a:endParaRPr lang="en-US" sz="1600" dirty="0"/>
          </a:p>
          <a:p>
            <a:pPr marL="0" indent="0">
              <a:buNone/>
            </a:pPr>
            <a:r>
              <a:rPr lang="en-US" sz="2200" b="1" i="1" dirty="0"/>
              <a:t>Time for a Real Look at How the New York State Workers’ Compensation System Treats Workers                                                                                                                         </a:t>
            </a:r>
            <a:r>
              <a:rPr lang="en-US" sz="1600" dirty="0"/>
              <a:t>May 2019, by James Parrott and Nicholas Martin, Center for NYC Affairs</a:t>
            </a:r>
          </a:p>
          <a:p>
            <a:pPr marL="0" indent="0">
              <a:buNone/>
            </a:pPr>
            <a:r>
              <a:rPr lang="en-US" sz="1600" dirty="0">
                <a:hlinkClick r:id="rId4"/>
              </a:rPr>
              <a:t>http://www.centernyc.org/real-look-nys-workers-comp</a:t>
            </a:r>
            <a:endParaRPr lang="en-US" sz="1600" b="1" i="1" dirty="0"/>
          </a:p>
          <a:p>
            <a:pPr marL="0" indent="0">
              <a:buNone/>
            </a:pPr>
            <a:r>
              <a:rPr lang="en-US" sz="2200" b="1" i="1" dirty="0"/>
              <a:t>New York City’s $15 Minimum Wage and Restaurant Employment and Earnings                                              </a:t>
            </a:r>
            <a:r>
              <a:rPr lang="en-US" sz="1600" dirty="0"/>
              <a:t>July 2019, by Lina Moe, James Parrott and </a:t>
            </a:r>
            <a:r>
              <a:rPr lang="en-US" sz="1600" dirty="0" err="1"/>
              <a:t>Yannet</a:t>
            </a:r>
            <a:r>
              <a:rPr lang="en-US" sz="1600" dirty="0"/>
              <a:t> Lathrop, Center for NYC Affairs and the National Employment Law Project </a:t>
            </a:r>
          </a:p>
          <a:p>
            <a:pPr marL="0" indent="0">
              <a:buNone/>
            </a:pPr>
            <a:r>
              <a:rPr lang="en-US" sz="1600" dirty="0">
                <a:hlinkClick r:id="rId5"/>
              </a:rPr>
              <a:t>http://www.centernyc.org/new-york-citys-15-minimum-wage</a:t>
            </a:r>
            <a:endParaRPr lang="en-US" sz="1600" dirty="0"/>
          </a:p>
          <a:p>
            <a:pPr marL="0" indent="0">
              <a:buNone/>
            </a:pPr>
            <a:endParaRPr lang="en-US" sz="2200" dirty="0"/>
          </a:p>
        </p:txBody>
      </p:sp>
      <p:sp>
        <p:nvSpPr>
          <p:cNvPr id="4" name="Footer Placeholder 3">
            <a:extLst>
              <a:ext uri="{FF2B5EF4-FFF2-40B4-BE49-F238E27FC236}">
                <a16:creationId xmlns:a16="http://schemas.microsoft.com/office/drawing/2014/main" id="{C53DE841-2865-4F80-AF74-9D7CA1A04C7D}"/>
              </a:ext>
            </a:extLst>
          </p:cNvPr>
          <p:cNvSpPr>
            <a:spLocks noGrp="1"/>
          </p:cNvSpPr>
          <p:nvPr>
            <p:ph type="ftr" sz="quarter" idx="11"/>
          </p:nvPr>
        </p:nvSpPr>
        <p:spPr>
          <a:xfrm>
            <a:off x="5034220" y="6033479"/>
            <a:ext cx="5259985" cy="365125"/>
          </a:xfrm>
        </p:spPr>
        <p:txBody>
          <a:bodyPr>
            <a:normAutofit/>
          </a:bodyPr>
          <a:lstStyle/>
          <a:p>
            <a:pPr algn="l">
              <a:spcAft>
                <a:spcPts val="600"/>
              </a:spcAft>
            </a:pPr>
            <a:r>
              <a:rPr lang="en-US" sz="1050">
                <a:solidFill>
                  <a:schemeClr val="tx1">
                    <a:alpha val="80000"/>
                  </a:schemeClr>
                </a:solidFill>
              </a:rPr>
              <a:t>Center for New York City Affairs</a:t>
            </a:r>
          </a:p>
        </p:txBody>
      </p:sp>
      <p:sp>
        <p:nvSpPr>
          <p:cNvPr id="5" name="Slide Number Placeholder 4">
            <a:extLst>
              <a:ext uri="{FF2B5EF4-FFF2-40B4-BE49-F238E27FC236}">
                <a16:creationId xmlns:a16="http://schemas.microsoft.com/office/drawing/2014/main" id="{73BD8E5A-E24C-4D42-8242-F18E00FE999D}"/>
              </a:ext>
            </a:extLst>
          </p:cNvPr>
          <p:cNvSpPr>
            <a:spLocks noGrp="1"/>
          </p:cNvSpPr>
          <p:nvPr>
            <p:ph type="sldNum" sz="quarter" idx="12"/>
          </p:nvPr>
        </p:nvSpPr>
        <p:spPr>
          <a:xfrm>
            <a:off x="10571516" y="6033479"/>
            <a:ext cx="782283" cy="365125"/>
          </a:xfrm>
        </p:spPr>
        <p:txBody>
          <a:bodyPr>
            <a:normAutofit/>
          </a:bodyPr>
          <a:lstStyle/>
          <a:p>
            <a:pPr>
              <a:spcAft>
                <a:spcPts val="600"/>
              </a:spcAft>
            </a:pPr>
            <a:fld id="{95753DFF-8885-4DF9-B834-09ADC70E4708}" type="slidenum">
              <a:rPr lang="en-US" sz="1050">
                <a:solidFill>
                  <a:schemeClr val="tx1">
                    <a:alpha val="80000"/>
                  </a:schemeClr>
                </a:solidFill>
              </a:rPr>
              <a:pPr>
                <a:spcAft>
                  <a:spcPts val="600"/>
                </a:spcAft>
              </a:pPr>
              <a:t>35</a:t>
            </a:fld>
            <a:endParaRPr lang="en-US" sz="1050">
              <a:solidFill>
                <a:schemeClr val="tx1">
                  <a:alpha val="80000"/>
                </a:schemeClr>
              </a:solidFill>
            </a:endParaRPr>
          </a:p>
        </p:txBody>
      </p:sp>
    </p:spTree>
    <p:extLst>
      <p:ext uri="{BB962C8B-B14F-4D97-AF65-F5344CB8AC3E}">
        <p14:creationId xmlns:p14="http://schemas.microsoft.com/office/powerpoint/2010/main" val="411150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B4FE3-5E18-4F08-B3C6-8775B1CFB685}"/>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2400" kern="1200">
                <a:solidFill>
                  <a:schemeClr val="bg1"/>
                </a:solidFill>
                <a:latin typeface="+mj-lt"/>
                <a:ea typeface="+mj-ea"/>
                <a:cs typeface="+mj-cs"/>
              </a:rPr>
              <a:t>Thank you.</a:t>
            </a:r>
            <a:br>
              <a:rPr lang="en-US" sz="2400" kern="1200">
                <a:solidFill>
                  <a:schemeClr val="bg1"/>
                </a:solidFill>
                <a:latin typeface="+mj-lt"/>
                <a:ea typeface="+mj-ea"/>
                <a:cs typeface="+mj-cs"/>
              </a:rPr>
            </a:br>
            <a:br>
              <a:rPr lang="en-US" sz="2400" kern="1200">
                <a:solidFill>
                  <a:schemeClr val="bg1"/>
                </a:solidFill>
                <a:latin typeface="+mj-lt"/>
                <a:ea typeface="+mj-ea"/>
                <a:cs typeface="+mj-cs"/>
              </a:rPr>
            </a:br>
            <a:r>
              <a:rPr lang="en-US" sz="2400" kern="1200">
                <a:solidFill>
                  <a:schemeClr val="bg1"/>
                </a:solidFill>
                <a:latin typeface="+mj-lt"/>
                <a:ea typeface="+mj-ea"/>
                <a:cs typeface="+mj-cs"/>
              </a:rPr>
              <a:t>James Parrott</a:t>
            </a:r>
            <a:br>
              <a:rPr lang="en-US" sz="2400" kern="1200">
                <a:solidFill>
                  <a:schemeClr val="bg1"/>
                </a:solidFill>
                <a:latin typeface="+mj-lt"/>
                <a:ea typeface="+mj-ea"/>
                <a:cs typeface="+mj-cs"/>
              </a:rPr>
            </a:br>
            <a:r>
              <a:rPr lang="en-US" sz="2400" kern="1200">
                <a:solidFill>
                  <a:schemeClr val="bg1"/>
                </a:solidFill>
                <a:latin typeface="+mj-lt"/>
                <a:ea typeface="+mj-ea"/>
                <a:cs typeface="+mj-cs"/>
              </a:rPr>
              <a:t>Center for New York City Affairs</a:t>
            </a:r>
            <a:br>
              <a:rPr lang="en-US" sz="2400" kern="1200">
                <a:solidFill>
                  <a:schemeClr val="bg1"/>
                </a:solidFill>
                <a:latin typeface="+mj-lt"/>
                <a:ea typeface="+mj-ea"/>
                <a:cs typeface="+mj-cs"/>
              </a:rPr>
            </a:br>
            <a:r>
              <a:rPr lang="en-US" sz="2400" kern="1200">
                <a:solidFill>
                  <a:schemeClr val="bg1"/>
                </a:solidFill>
                <a:latin typeface="+mj-lt"/>
                <a:ea typeface="+mj-ea"/>
                <a:cs typeface="+mj-cs"/>
              </a:rPr>
              <a:t>The New School</a:t>
            </a:r>
            <a:br>
              <a:rPr lang="en-US" sz="2400" kern="1200">
                <a:solidFill>
                  <a:schemeClr val="bg1"/>
                </a:solidFill>
                <a:latin typeface="+mj-lt"/>
                <a:ea typeface="+mj-ea"/>
                <a:cs typeface="+mj-cs"/>
              </a:rPr>
            </a:br>
            <a:r>
              <a:rPr lang="en-US" sz="2400" kern="1200">
                <a:solidFill>
                  <a:schemeClr val="bg1"/>
                </a:solidFill>
                <a:latin typeface="+mj-lt"/>
                <a:ea typeface="+mj-ea"/>
                <a:cs typeface="+mj-cs"/>
              </a:rPr>
              <a:t>ParrottJ@newschool.edu</a:t>
            </a:r>
            <a:br>
              <a:rPr lang="en-US" sz="2400" kern="1200">
                <a:solidFill>
                  <a:schemeClr val="bg1"/>
                </a:solidFill>
                <a:latin typeface="+mj-lt"/>
                <a:ea typeface="+mj-ea"/>
                <a:cs typeface="+mj-cs"/>
              </a:rPr>
            </a:br>
            <a:endParaRPr lang="en-US" sz="2400" kern="1200">
              <a:solidFill>
                <a:schemeClr val="bg1"/>
              </a:solidFill>
              <a:latin typeface="+mj-lt"/>
              <a:ea typeface="+mj-ea"/>
              <a:cs typeface="+mj-cs"/>
            </a:endParaRP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generated with very high confidence">
            <a:extLst>
              <a:ext uri="{FF2B5EF4-FFF2-40B4-BE49-F238E27FC236}">
                <a16:creationId xmlns:a16="http://schemas.microsoft.com/office/drawing/2014/main" id="{716DF4C6-8349-4F8E-B170-373C69320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82" y="1879688"/>
            <a:ext cx="4047843" cy="1730452"/>
          </a:xfrm>
          <a:prstGeom prst="rect">
            <a:avLst/>
          </a:prstGeom>
        </p:spPr>
      </p:pic>
      <p:sp>
        <p:nvSpPr>
          <p:cNvPr id="3" name="Footer Placeholder 2">
            <a:extLst>
              <a:ext uri="{FF2B5EF4-FFF2-40B4-BE49-F238E27FC236}">
                <a16:creationId xmlns:a16="http://schemas.microsoft.com/office/drawing/2014/main" id="{55063F71-02E6-4F58-A992-9D46D156A5B8}"/>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73190F72-A35E-4FA9-B812-E2C85BB060EF}"/>
              </a:ext>
            </a:extLst>
          </p:cNvPr>
          <p:cNvSpPr>
            <a:spLocks noGrp="1"/>
          </p:cNvSpPr>
          <p:nvPr>
            <p:ph type="sldNum" sz="quarter" idx="12"/>
          </p:nvPr>
        </p:nvSpPr>
        <p:spPr/>
        <p:txBody>
          <a:bodyPr/>
          <a:lstStyle/>
          <a:p>
            <a:fld id="{95753DFF-8885-4DF9-B834-09ADC70E4708}" type="slidenum">
              <a:rPr lang="en-US" smtClean="0"/>
              <a:t>36</a:t>
            </a:fld>
            <a:endParaRPr lang="en-US"/>
          </a:p>
        </p:txBody>
      </p:sp>
    </p:spTree>
    <p:extLst>
      <p:ext uri="{BB962C8B-B14F-4D97-AF65-F5344CB8AC3E}">
        <p14:creationId xmlns:p14="http://schemas.microsoft.com/office/powerpoint/2010/main" val="268356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904241" y="1269255"/>
            <a:ext cx="6471920" cy="2815065"/>
          </a:xfrm>
        </p:spPr>
        <p:txBody>
          <a:bodyPr vert="horz" lIns="91440" tIns="45720" rIns="91440" bIns="45720" rtlCol="0" anchor="b">
            <a:normAutofit/>
          </a:bodyPr>
          <a:lstStyle/>
          <a:p>
            <a:pPr algn="r"/>
            <a:r>
              <a:rPr lang="en-US" sz="4000" b="1" kern="1200" dirty="0">
                <a:solidFill>
                  <a:srgbClr val="FFFFFF"/>
                </a:solidFill>
                <a:latin typeface="Cambria" panose="02040503050406030204" pitchFamily="18" charset="0"/>
                <a:ea typeface="Cambria" panose="02040503050406030204" pitchFamily="18" charset="0"/>
              </a:rPr>
              <a:t>1. Income Inequality 101: </a:t>
            </a:r>
            <a:br>
              <a:rPr lang="en-US" sz="4000" b="1" kern="1200" dirty="0">
                <a:solidFill>
                  <a:srgbClr val="FFFFFF"/>
                </a:solidFill>
                <a:latin typeface="Cambria" panose="02040503050406030204" pitchFamily="18" charset="0"/>
                <a:ea typeface="Cambria" panose="02040503050406030204" pitchFamily="18" charset="0"/>
              </a:rPr>
            </a:br>
            <a:r>
              <a:rPr lang="en-US" sz="4000" b="1" kern="1200" dirty="0">
                <a:solidFill>
                  <a:srgbClr val="FFFFFF"/>
                </a:solidFill>
                <a:latin typeface="Cambria" panose="02040503050406030204" pitchFamily="18" charset="0"/>
                <a:ea typeface="Cambria" panose="02040503050406030204" pitchFamily="18" charset="0"/>
              </a:rPr>
              <a:t>Policy Matters</a:t>
            </a:r>
            <a:br>
              <a:rPr lang="en-US" sz="4000" b="1" kern="1200" dirty="0">
                <a:solidFill>
                  <a:srgbClr val="FFFFFF"/>
                </a:solidFill>
                <a:latin typeface="Cambria" panose="02040503050406030204" pitchFamily="18" charset="0"/>
                <a:ea typeface="Cambria" panose="02040503050406030204" pitchFamily="18" charset="0"/>
              </a:rPr>
            </a:br>
            <a:br>
              <a:rPr lang="en-US" sz="3200" b="1" kern="1200" dirty="0">
                <a:solidFill>
                  <a:srgbClr val="FFFFFF"/>
                </a:solidFill>
                <a:latin typeface="Cambria" panose="02040503050406030204" pitchFamily="18" charset="0"/>
                <a:ea typeface="Cambria" panose="02040503050406030204" pitchFamily="18" charset="0"/>
              </a:rPr>
            </a:br>
            <a:endParaRPr lang="en-US" sz="3200" b="1" kern="1200" dirty="0">
              <a:solidFill>
                <a:srgbClr val="FFFFFF"/>
              </a:solidFill>
              <a:latin typeface="Cambria" panose="02040503050406030204" pitchFamily="18" charset="0"/>
              <a:ea typeface="Cambria" panose="02040503050406030204" pitchFamily="18" charset="0"/>
            </a:endParaRPr>
          </a:p>
        </p:txBody>
      </p:sp>
      <p:sp>
        <p:nvSpPr>
          <p:cNvPr id="3" name="Footer Placeholder 2">
            <a:extLst>
              <a:ext uri="{FF2B5EF4-FFF2-40B4-BE49-F238E27FC236}">
                <a16:creationId xmlns:a16="http://schemas.microsoft.com/office/drawing/2014/main" id="{35BD7BA4-473F-4A31-A070-11FBF6723395}"/>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B706293B-4BF2-4248-BC97-42D16D1C45C1}"/>
              </a:ext>
            </a:extLst>
          </p:cNvPr>
          <p:cNvSpPr>
            <a:spLocks noGrp="1"/>
          </p:cNvSpPr>
          <p:nvPr>
            <p:ph type="sldNum" sz="quarter" idx="12"/>
          </p:nvPr>
        </p:nvSpPr>
        <p:spPr/>
        <p:txBody>
          <a:bodyPr/>
          <a:lstStyle/>
          <a:p>
            <a:fld id="{95753DFF-8885-4DF9-B834-09ADC70E4708}" type="slidenum">
              <a:rPr lang="en-US" smtClean="0"/>
              <a:t>4</a:t>
            </a:fld>
            <a:endParaRPr lang="en-US"/>
          </a:p>
        </p:txBody>
      </p:sp>
    </p:spTree>
    <p:extLst>
      <p:ext uri="{BB962C8B-B14F-4D97-AF65-F5344CB8AC3E}">
        <p14:creationId xmlns:p14="http://schemas.microsoft.com/office/powerpoint/2010/main" val="12964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114143C-EC01-4BF9-82B1-2D02A9FE7591}"/>
              </a:ext>
            </a:extLst>
          </p:cNvPr>
          <p:cNvPicPr>
            <a:picLocks noChangeAspect="1"/>
          </p:cNvPicPr>
          <p:nvPr/>
        </p:nvPicPr>
        <p:blipFill>
          <a:blip r:embed="rId3"/>
          <a:stretch>
            <a:fillRect/>
          </a:stretch>
        </p:blipFill>
        <p:spPr>
          <a:xfrm>
            <a:off x="2753293" y="1123527"/>
            <a:ext cx="6685409" cy="4604800"/>
          </a:xfrm>
          <a:prstGeom prst="rect">
            <a:avLst/>
          </a:prstGeom>
        </p:spPr>
      </p:pic>
      <p:sp>
        <p:nvSpPr>
          <p:cNvPr id="3" name="Footer Placeholder 2">
            <a:extLst>
              <a:ext uri="{FF2B5EF4-FFF2-40B4-BE49-F238E27FC236}">
                <a16:creationId xmlns:a16="http://schemas.microsoft.com/office/drawing/2014/main" id="{AC6DD8B4-9307-4DC0-8E10-4A2DFA82249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srgbClr val="FFFFFF"/>
                </a:solidFill>
              </a:rPr>
              <a:t>Center for New York City Affairs</a:t>
            </a:r>
          </a:p>
        </p:txBody>
      </p:sp>
      <p:sp>
        <p:nvSpPr>
          <p:cNvPr id="4" name="Slide Number Placeholder 3">
            <a:extLst>
              <a:ext uri="{FF2B5EF4-FFF2-40B4-BE49-F238E27FC236}">
                <a16:creationId xmlns:a16="http://schemas.microsoft.com/office/drawing/2014/main" id="{E9AA8F79-990A-4870-AC7E-A233FEAAE458}"/>
              </a:ext>
            </a:extLst>
          </p:cNvPr>
          <p:cNvSpPr>
            <a:spLocks noGrp="1"/>
          </p:cNvSpPr>
          <p:nvPr>
            <p:ph type="sldNum" sz="quarter" idx="12"/>
          </p:nvPr>
        </p:nvSpPr>
        <p:spPr>
          <a:xfrm>
            <a:off x="8610600" y="6356350"/>
            <a:ext cx="2743200" cy="365125"/>
          </a:xfrm>
        </p:spPr>
        <p:txBody>
          <a:bodyPr>
            <a:normAutofit/>
          </a:bodyPr>
          <a:lstStyle/>
          <a:p>
            <a:pPr>
              <a:spcAft>
                <a:spcPts val="600"/>
              </a:spcAft>
            </a:pPr>
            <a:fld id="{95753DFF-8885-4DF9-B834-09ADC70E4708}"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1953303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77BDE-F509-415D-ACCB-94E2930BF03A}"/>
              </a:ext>
            </a:extLst>
          </p:cNvPr>
          <p:cNvSpPr>
            <a:spLocks noGrp="1"/>
          </p:cNvSpPr>
          <p:nvPr>
            <p:ph type="title"/>
          </p:nvPr>
        </p:nvSpPr>
        <p:spPr>
          <a:xfrm>
            <a:off x="838200" y="365125"/>
            <a:ext cx="10515600" cy="884555"/>
          </a:xfrm>
        </p:spPr>
        <p:txBody>
          <a:bodyPr>
            <a:normAutofit/>
          </a:bodyPr>
          <a:lstStyle/>
          <a:p>
            <a:r>
              <a:rPr lang="en-US" sz="3200" b="1" dirty="0"/>
              <a:t>Income share of bottom 50% falls steadily after 1980</a:t>
            </a:r>
          </a:p>
        </p:txBody>
      </p:sp>
      <p:pic>
        <p:nvPicPr>
          <p:cNvPr id="4" name="Content Placeholder 3">
            <a:extLst>
              <a:ext uri="{FF2B5EF4-FFF2-40B4-BE49-F238E27FC236}">
                <a16:creationId xmlns:a16="http://schemas.microsoft.com/office/drawing/2014/main" id="{B6D91D03-9E00-4450-A9F3-B7F37D375912}"/>
              </a:ext>
            </a:extLst>
          </p:cNvPr>
          <p:cNvPicPr>
            <a:picLocks noGrp="1" noChangeAspect="1"/>
          </p:cNvPicPr>
          <p:nvPr>
            <p:ph idx="1"/>
          </p:nvPr>
        </p:nvPicPr>
        <p:blipFill>
          <a:blip r:embed="rId3"/>
          <a:stretch>
            <a:fillRect/>
          </a:stretch>
        </p:blipFill>
        <p:spPr>
          <a:xfrm>
            <a:off x="1798320" y="1066801"/>
            <a:ext cx="8158480" cy="4785360"/>
          </a:xfrm>
          <a:prstGeom prst="rect">
            <a:avLst/>
          </a:prstGeom>
        </p:spPr>
      </p:pic>
      <p:sp>
        <p:nvSpPr>
          <p:cNvPr id="5" name="TextBox 4">
            <a:extLst>
              <a:ext uri="{FF2B5EF4-FFF2-40B4-BE49-F238E27FC236}">
                <a16:creationId xmlns:a16="http://schemas.microsoft.com/office/drawing/2014/main" id="{880A806F-869B-4492-B564-31F6A39E6752}"/>
              </a:ext>
            </a:extLst>
          </p:cNvPr>
          <p:cNvSpPr txBox="1"/>
          <p:nvPr/>
        </p:nvSpPr>
        <p:spPr>
          <a:xfrm>
            <a:off x="2123440" y="5852161"/>
            <a:ext cx="6354175" cy="461665"/>
          </a:xfrm>
          <a:prstGeom prst="rect">
            <a:avLst/>
          </a:prstGeom>
          <a:noFill/>
        </p:spPr>
        <p:txBody>
          <a:bodyPr wrap="none" rtlCol="0">
            <a:spAutoFit/>
          </a:bodyPr>
          <a:lstStyle/>
          <a:p>
            <a:r>
              <a:rPr lang="en-US" sz="1200" dirty="0"/>
              <a:t>Source: Piketty, </a:t>
            </a:r>
            <a:r>
              <a:rPr lang="en-US" sz="1200" dirty="0" err="1"/>
              <a:t>Saez</a:t>
            </a:r>
            <a:r>
              <a:rPr lang="en-US" sz="1200" dirty="0"/>
              <a:t> and Zucman, Distributional National Accounts: Methods and Estimates for the</a:t>
            </a:r>
          </a:p>
          <a:p>
            <a:r>
              <a:rPr lang="en-US" sz="1200" dirty="0"/>
              <a:t>U.S., Data Appendix, Nov. 10, 2017.</a:t>
            </a:r>
          </a:p>
        </p:txBody>
      </p:sp>
      <p:sp>
        <p:nvSpPr>
          <p:cNvPr id="3" name="Footer Placeholder 2">
            <a:extLst>
              <a:ext uri="{FF2B5EF4-FFF2-40B4-BE49-F238E27FC236}">
                <a16:creationId xmlns:a16="http://schemas.microsoft.com/office/drawing/2014/main" id="{014AD408-50C7-4473-91A3-CC53B6DCB335}"/>
              </a:ext>
            </a:extLst>
          </p:cNvPr>
          <p:cNvSpPr>
            <a:spLocks noGrp="1"/>
          </p:cNvSpPr>
          <p:nvPr>
            <p:ph type="ftr" sz="quarter" idx="11"/>
          </p:nvPr>
        </p:nvSpPr>
        <p:spPr/>
        <p:txBody>
          <a:bodyPr/>
          <a:lstStyle/>
          <a:p>
            <a:r>
              <a:rPr lang="en-US"/>
              <a:t>Center for New York City Affairs</a:t>
            </a:r>
          </a:p>
        </p:txBody>
      </p:sp>
      <p:sp>
        <p:nvSpPr>
          <p:cNvPr id="6" name="Slide Number Placeholder 5">
            <a:extLst>
              <a:ext uri="{FF2B5EF4-FFF2-40B4-BE49-F238E27FC236}">
                <a16:creationId xmlns:a16="http://schemas.microsoft.com/office/drawing/2014/main" id="{C455937B-6F84-44ED-9588-36013D9E02ED}"/>
              </a:ext>
            </a:extLst>
          </p:cNvPr>
          <p:cNvSpPr>
            <a:spLocks noGrp="1"/>
          </p:cNvSpPr>
          <p:nvPr>
            <p:ph type="sldNum" sz="quarter" idx="12"/>
          </p:nvPr>
        </p:nvSpPr>
        <p:spPr/>
        <p:txBody>
          <a:bodyPr/>
          <a:lstStyle/>
          <a:p>
            <a:fld id="{95753DFF-8885-4DF9-B834-09ADC70E4708}" type="slidenum">
              <a:rPr lang="en-US" smtClean="0"/>
              <a:t>6</a:t>
            </a:fld>
            <a:endParaRPr lang="en-US"/>
          </a:p>
        </p:txBody>
      </p:sp>
    </p:spTree>
    <p:extLst>
      <p:ext uri="{BB962C8B-B14F-4D97-AF65-F5344CB8AC3E}">
        <p14:creationId xmlns:p14="http://schemas.microsoft.com/office/powerpoint/2010/main" val="2877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4E260-B79D-41D8-90EB-C84807CD77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0686AD50-C6DC-4D98-A467-9AC1F3C2D8D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1208F6-8B1C-4098-9388-150BC8E447B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F86D02-F112-4861-A519-8FBB8C8A99D4}"/>
              </a:ext>
            </a:extLst>
          </p:cNvPr>
          <p:cNvSpPr>
            <a:spLocks noGrp="1"/>
          </p:cNvSpPr>
          <p:nvPr>
            <p:ph type="title"/>
          </p:nvPr>
        </p:nvSpPr>
        <p:spPr>
          <a:xfrm>
            <a:off x="1060423" y="1751185"/>
            <a:ext cx="5956353" cy="1890496"/>
          </a:xfrm>
        </p:spPr>
        <p:txBody>
          <a:bodyPr vert="horz" lIns="91440" tIns="45720" rIns="91440" bIns="45720" rtlCol="0" anchor="b">
            <a:normAutofit/>
          </a:bodyPr>
          <a:lstStyle/>
          <a:p>
            <a:pPr algn="r"/>
            <a:r>
              <a:rPr lang="en-US" sz="4000" dirty="0">
                <a:solidFill>
                  <a:schemeClr val="bg1"/>
                </a:solidFill>
                <a:latin typeface="Cambria" panose="02040503050406030204" pitchFamily="18" charset="0"/>
                <a:ea typeface="Cambria" panose="02040503050406030204" pitchFamily="18" charset="0"/>
              </a:rPr>
              <a:t>2. New York City as the Capital of Inequality: Roots and Trends?</a:t>
            </a:r>
            <a:endParaRPr lang="en-US" sz="4000" kern="1200"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ADEE8104-200E-4FD7-A449-FA4984202E17}"/>
              </a:ext>
            </a:extLst>
          </p:cNvPr>
          <p:cNvSpPr>
            <a:spLocks noGrp="1"/>
          </p:cNvSpPr>
          <p:nvPr>
            <p:ph type="ftr" sz="quarter" idx="11"/>
          </p:nvPr>
        </p:nvSpPr>
        <p:spPr/>
        <p:txBody>
          <a:bodyPr/>
          <a:lstStyle/>
          <a:p>
            <a:r>
              <a:rPr lang="en-US"/>
              <a:t>Center for New York City Affairs</a:t>
            </a:r>
          </a:p>
        </p:txBody>
      </p:sp>
      <p:sp>
        <p:nvSpPr>
          <p:cNvPr id="4" name="Slide Number Placeholder 3">
            <a:extLst>
              <a:ext uri="{FF2B5EF4-FFF2-40B4-BE49-F238E27FC236}">
                <a16:creationId xmlns:a16="http://schemas.microsoft.com/office/drawing/2014/main" id="{0F2E51D8-79A0-4158-BB90-764C70C51B9D}"/>
              </a:ext>
            </a:extLst>
          </p:cNvPr>
          <p:cNvSpPr>
            <a:spLocks noGrp="1"/>
          </p:cNvSpPr>
          <p:nvPr>
            <p:ph type="sldNum" sz="quarter" idx="12"/>
          </p:nvPr>
        </p:nvSpPr>
        <p:spPr/>
        <p:txBody>
          <a:bodyPr/>
          <a:lstStyle/>
          <a:p>
            <a:fld id="{95753DFF-8885-4DF9-B834-09ADC70E4708}" type="slidenum">
              <a:rPr lang="en-US" smtClean="0"/>
              <a:t>7</a:t>
            </a:fld>
            <a:endParaRPr lang="en-US"/>
          </a:p>
        </p:txBody>
      </p:sp>
    </p:spTree>
    <p:extLst>
      <p:ext uri="{BB962C8B-B14F-4D97-AF65-F5344CB8AC3E}">
        <p14:creationId xmlns:p14="http://schemas.microsoft.com/office/powerpoint/2010/main" val="314114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AB56F8-B405-46AB-AF15-E7B4FBAC6171}"/>
              </a:ext>
            </a:extLst>
          </p:cNvPr>
          <p:cNvSpPr>
            <a:spLocks noGrp="1"/>
          </p:cNvSpPr>
          <p:nvPr>
            <p:ph type="title"/>
          </p:nvPr>
        </p:nvSpPr>
        <p:spPr>
          <a:xfrm>
            <a:off x="694510" y="1487272"/>
            <a:ext cx="2476073" cy="2468502"/>
          </a:xfrm>
          <a:prstGeom prst="ellipse">
            <a:avLst/>
          </a:prstGeom>
          <a:solidFill>
            <a:srgbClr val="262626"/>
          </a:solidFill>
          <a:ln w="174625" cmpd="thinThick">
            <a:solidFill>
              <a:srgbClr val="262626"/>
            </a:solidFill>
          </a:ln>
        </p:spPr>
        <p:txBody>
          <a:bodyPr vert="horz" lIns="91440" tIns="45720" rIns="91440" bIns="45720" rtlCol="0">
            <a:normAutofit fontScale="90000"/>
          </a:bodyPr>
          <a:lstStyle/>
          <a:p>
            <a:pPr algn="ctr"/>
            <a:r>
              <a:rPr lang="en-US" sz="2200" b="1" kern="1200">
                <a:solidFill>
                  <a:srgbClr val="FFFFFF"/>
                </a:solidFill>
                <a:latin typeface="+mj-lt"/>
                <a:ea typeface="+mj-ea"/>
                <a:cs typeface="+mj-cs"/>
              </a:rPr>
              <a:t>Income share of top 1% much greater in New York City than in the U.S. </a:t>
            </a:r>
            <a:br>
              <a:rPr lang="en-US" sz="2200" b="1" kern="1200">
                <a:solidFill>
                  <a:srgbClr val="FFFFFF"/>
                </a:solidFill>
                <a:latin typeface="+mj-lt"/>
                <a:ea typeface="+mj-ea"/>
                <a:cs typeface="+mj-cs"/>
              </a:rPr>
            </a:br>
            <a:endParaRPr lang="en-US" sz="2200" b="1" kern="1200">
              <a:solidFill>
                <a:srgbClr val="FFFFFF"/>
              </a:solidFill>
              <a:latin typeface="+mj-lt"/>
              <a:ea typeface="+mj-ea"/>
              <a:cs typeface="+mj-cs"/>
            </a:endParaRPr>
          </a:p>
        </p:txBody>
      </p:sp>
      <p:pic>
        <p:nvPicPr>
          <p:cNvPr id="29" name="Content Placeholder 7">
            <a:extLst>
              <a:ext uri="{FF2B5EF4-FFF2-40B4-BE49-F238E27FC236}">
                <a16:creationId xmlns:a16="http://schemas.microsoft.com/office/drawing/2014/main" id="{62F74F55-52CC-414F-981B-44FA8837C44B}"/>
              </a:ext>
            </a:extLst>
          </p:cNvPr>
          <p:cNvPicPr>
            <a:picLocks noChangeAspect="1"/>
          </p:cNvPicPr>
          <p:nvPr/>
        </p:nvPicPr>
        <p:blipFill>
          <a:blip r:embed="rId3"/>
          <a:stretch>
            <a:fillRect/>
          </a:stretch>
        </p:blipFill>
        <p:spPr>
          <a:xfrm>
            <a:off x="3508513" y="544296"/>
            <a:ext cx="7988977" cy="4340577"/>
          </a:xfrm>
          <a:prstGeom prst="rect">
            <a:avLst/>
          </a:prstGeom>
        </p:spPr>
      </p:pic>
      <p:sp>
        <p:nvSpPr>
          <p:cNvPr id="31" name="Content Placeholder 30">
            <a:extLst>
              <a:ext uri="{FF2B5EF4-FFF2-40B4-BE49-F238E27FC236}">
                <a16:creationId xmlns:a16="http://schemas.microsoft.com/office/drawing/2014/main" id="{9998BCF0-9C4C-47FF-920C-4FE100AD28BA}"/>
              </a:ext>
            </a:extLst>
          </p:cNvPr>
          <p:cNvSpPr>
            <a:spLocks noGrp="1"/>
          </p:cNvSpPr>
          <p:nvPr>
            <p:ph idx="1"/>
          </p:nvPr>
        </p:nvSpPr>
        <p:spPr>
          <a:xfrm>
            <a:off x="4038600" y="4884873"/>
            <a:ext cx="7188199" cy="1292090"/>
          </a:xfrm>
        </p:spPr>
        <p:txBody>
          <a:bodyPr>
            <a:normAutofit/>
          </a:bodyPr>
          <a:lstStyle/>
          <a:p>
            <a:pPr marL="0" indent="0">
              <a:buNone/>
            </a:pPr>
            <a:endParaRPr lang="en-US" sz="1800">
              <a:latin typeface="Abadi Extra Light" panose="020B0604020202020204" pitchFamily="34" charset="0"/>
              <a:cs typeface="Arial" panose="020B0604020202020204" pitchFamily="34" charset="0"/>
            </a:endParaRPr>
          </a:p>
          <a:p>
            <a:pPr marL="0" indent="0">
              <a:buNone/>
            </a:pPr>
            <a:r>
              <a:rPr lang="en-US" sz="1800">
                <a:latin typeface="Abadi Extra Light" panose="020B0604020202020204" pitchFamily="34" charset="0"/>
                <a:cs typeface="Arial" panose="020B0604020202020204" pitchFamily="34" charset="0"/>
              </a:rPr>
              <a:t>1% share in NYC fell in 2015 due to capital gains decline, and in 2016 due to tax planning in anticipation of Trump tax cuts. Still, some slight improvement vs. U.S. trend.</a:t>
            </a:r>
          </a:p>
        </p:txBody>
      </p:sp>
      <p:sp>
        <p:nvSpPr>
          <p:cNvPr id="3" name="Footer Placeholder 2">
            <a:extLst>
              <a:ext uri="{FF2B5EF4-FFF2-40B4-BE49-F238E27FC236}">
                <a16:creationId xmlns:a16="http://schemas.microsoft.com/office/drawing/2014/main" id="{E1390FF9-A4A5-49C7-80B5-798C8546053F}"/>
              </a:ext>
            </a:extLst>
          </p:cNvPr>
          <p:cNvSpPr>
            <a:spLocks noGrp="1"/>
          </p:cNvSpPr>
          <p:nvPr>
            <p:ph type="ftr" sz="quarter" idx="11"/>
          </p:nvPr>
        </p:nvSpPr>
        <p:spPr>
          <a:xfrm>
            <a:off x="4038599" y="6356350"/>
            <a:ext cx="4847897" cy="365125"/>
          </a:xfrm>
        </p:spPr>
        <p:txBody>
          <a:bodyPr>
            <a:normAutofit/>
          </a:bodyPr>
          <a:lstStyle/>
          <a:p>
            <a:pPr algn="l">
              <a:spcAft>
                <a:spcPts val="600"/>
              </a:spcAft>
            </a:pPr>
            <a:r>
              <a:rPr lang="en-US">
                <a:solidFill>
                  <a:prstClr val="black">
                    <a:tint val="75000"/>
                  </a:prstClr>
                </a:solidFill>
              </a:rPr>
              <a:t>Center for New York City Affairs</a:t>
            </a:r>
          </a:p>
        </p:txBody>
      </p:sp>
      <p:sp>
        <p:nvSpPr>
          <p:cNvPr id="4" name="Slide Number Placeholder 3">
            <a:extLst>
              <a:ext uri="{FF2B5EF4-FFF2-40B4-BE49-F238E27FC236}">
                <a16:creationId xmlns:a16="http://schemas.microsoft.com/office/drawing/2014/main" id="{EAF6CBE5-7645-49EC-948D-9CF6FD9419CD}"/>
              </a:ext>
            </a:extLst>
          </p:cNvPr>
          <p:cNvSpPr>
            <a:spLocks noGrp="1"/>
          </p:cNvSpPr>
          <p:nvPr>
            <p:ph type="sldNum" sz="quarter" idx="12"/>
          </p:nvPr>
        </p:nvSpPr>
        <p:spPr>
          <a:xfrm>
            <a:off x="9884978" y="6356350"/>
            <a:ext cx="1468821" cy="365125"/>
          </a:xfrm>
        </p:spPr>
        <p:txBody>
          <a:bodyPr>
            <a:normAutofit/>
          </a:bodyPr>
          <a:lstStyle/>
          <a:p>
            <a:pPr>
              <a:spcAft>
                <a:spcPts val="600"/>
              </a:spcAft>
            </a:pPr>
            <a:fld id="{95753DFF-8885-4DF9-B834-09ADC70E4708}" type="slidenum">
              <a:rPr lang="en-US">
                <a:solidFill>
                  <a:prstClr val="black">
                    <a:tint val="75000"/>
                  </a:prstClr>
                </a:solidFill>
              </a:rPr>
              <a:pPr>
                <a:spcAft>
                  <a:spcPts val="600"/>
                </a:spcAft>
              </a:pPr>
              <a:t>8</a:t>
            </a:fld>
            <a:endParaRPr lang="en-US">
              <a:solidFill>
                <a:prstClr val="black">
                  <a:tint val="75000"/>
                </a:prstClr>
              </a:solidFill>
            </a:endParaRPr>
          </a:p>
        </p:txBody>
      </p:sp>
    </p:spTree>
    <p:extLst>
      <p:ext uri="{BB962C8B-B14F-4D97-AF65-F5344CB8AC3E}">
        <p14:creationId xmlns:p14="http://schemas.microsoft.com/office/powerpoint/2010/main" val="271040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09E84B-2096-478D-97E4-C038AB0506D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a:solidFill>
                  <a:srgbClr val="FFFFFF"/>
                </a:solidFill>
                <a:latin typeface="+mj-lt"/>
                <a:ea typeface="+mj-ea"/>
                <a:cs typeface="+mj-cs"/>
              </a:rPr>
              <a:t>NYC, Dallas and Boston share the top spot for greatest income inequality based on Gini coefficients among 25 largest cities, 2012-16</a:t>
            </a:r>
          </a:p>
        </p:txBody>
      </p:sp>
      <p:pic>
        <p:nvPicPr>
          <p:cNvPr id="6" name="Content Placeholder 5">
            <a:extLst>
              <a:ext uri="{FF2B5EF4-FFF2-40B4-BE49-F238E27FC236}">
                <a16:creationId xmlns:a16="http://schemas.microsoft.com/office/drawing/2014/main" id="{98F5B473-D87F-48DF-8319-1A9697654DAC}"/>
              </a:ext>
            </a:extLst>
          </p:cNvPr>
          <p:cNvPicPr>
            <a:picLocks noGrp="1" noChangeAspect="1"/>
          </p:cNvPicPr>
          <p:nvPr>
            <p:ph idx="1"/>
          </p:nvPr>
        </p:nvPicPr>
        <p:blipFill>
          <a:blip r:embed="rId3"/>
          <a:stretch>
            <a:fillRect/>
          </a:stretch>
        </p:blipFill>
        <p:spPr>
          <a:xfrm>
            <a:off x="3626740" y="586409"/>
            <a:ext cx="8151130" cy="5357191"/>
          </a:xfrm>
          <a:prstGeom prst="rect">
            <a:avLst/>
          </a:prstGeom>
        </p:spPr>
      </p:pic>
      <p:sp>
        <p:nvSpPr>
          <p:cNvPr id="4" name="Footer Placeholder 3">
            <a:extLst>
              <a:ext uri="{FF2B5EF4-FFF2-40B4-BE49-F238E27FC236}">
                <a16:creationId xmlns:a16="http://schemas.microsoft.com/office/drawing/2014/main" id="{C804BE39-10B7-4672-A283-46639F2AC82D}"/>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Center for New York City Affairs</a:t>
            </a:r>
          </a:p>
        </p:txBody>
      </p:sp>
      <p:sp>
        <p:nvSpPr>
          <p:cNvPr id="5" name="Slide Number Placeholder 4">
            <a:extLst>
              <a:ext uri="{FF2B5EF4-FFF2-40B4-BE49-F238E27FC236}">
                <a16:creationId xmlns:a16="http://schemas.microsoft.com/office/drawing/2014/main" id="{92F9C7CA-3045-4B9C-AD69-4B80851E2939}"/>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fld id="{95753DFF-8885-4DF9-B834-09ADC70E4708}" type="slidenum">
              <a:rPr lang="en-US">
                <a:solidFill>
                  <a:srgbClr val="898989"/>
                </a:solidFill>
              </a:rPr>
              <a:pPr>
                <a:spcAft>
                  <a:spcPts val="600"/>
                </a:spcAft>
              </a:pPr>
              <a:t>9</a:t>
            </a:fld>
            <a:endParaRPr lang="en-US">
              <a:solidFill>
                <a:srgbClr val="898989"/>
              </a:solidFill>
            </a:endParaRPr>
          </a:p>
        </p:txBody>
      </p:sp>
    </p:spTree>
    <p:extLst>
      <p:ext uri="{BB962C8B-B14F-4D97-AF65-F5344CB8AC3E}">
        <p14:creationId xmlns:p14="http://schemas.microsoft.com/office/powerpoint/2010/main" val="3752866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NS WHITE - INTERIOR THEME">
  <a:themeElements>
    <a:clrScheme name="qbeats">
      <a:dk1>
        <a:srgbClr val="313231"/>
      </a:dk1>
      <a:lt1>
        <a:srgbClr val="FFFFFE"/>
      </a:lt1>
      <a:dk2>
        <a:srgbClr val="313231"/>
      </a:dk2>
      <a:lt2>
        <a:srgbClr val="FFFFFE"/>
      </a:lt2>
      <a:accent1>
        <a:srgbClr val="F44A31"/>
      </a:accent1>
      <a:accent2>
        <a:srgbClr val="F44A31"/>
      </a:accent2>
      <a:accent3>
        <a:srgbClr val="F44A31"/>
      </a:accent3>
      <a:accent4>
        <a:srgbClr val="F44A31"/>
      </a:accent4>
      <a:accent5>
        <a:srgbClr val="F44A31"/>
      </a:accent5>
      <a:accent6>
        <a:srgbClr val="F44A31"/>
      </a:accent6>
      <a:hlink>
        <a:srgbClr val="F44A31"/>
      </a:hlink>
      <a:folHlink>
        <a:srgbClr val="3132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1898</Words>
  <Application>Microsoft Office PowerPoint</Application>
  <PresentationFormat>Widescreen</PresentationFormat>
  <Paragraphs>225</Paragraphs>
  <Slides>36</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36</vt:i4>
      </vt:variant>
    </vt:vector>
  </HeadingPairs>
  <TitlesOfParts>
    <vt:vector size="49" baseType="lpstr">
      <vt:lpstr>Abadi Extra Light</vt:lpstr>
      <vt:lpstr>Arial</vt:lpstr>
      <vt:lpstr>Arial Black</vt:lpstr>
      <vt:lpstr>Calibri</vt:lpstr>
      <vt:lpstr>Calibri Light</vt:lpstr>
      <vt:lpstr>Cambria</vt:lpstr>
      <vt:lpstr>Neue Bold</vt:lpstr>
      <vt:lpstr>Neue Display Black</vt:lpstr>
      <vt:lpstr>Neue Light</vt:lpstr>
      <vt:lpstr>Neue Regular</vt:lpstr>
      <vt:lpstr>Wingdings</vt:lpstr>
      <vt:lpstr>Office Theme</vt:lpstr>
      <vt:lpstr>TNS WHITE - INTERIOR THEME</vt:lpstr>
      <vt:lpstr> Local Policy Matters   When It Comes to Inequality    September 27, 2019    James A. Parrott    Lindsay Fellows in Government  Leadership and Practice CUNY Institute for State and Local Governance   </vt:lpstr>
      <vt:lpstr> </vt:lpstr>
      <vt:lpstr>1. Income Inequality 101: Policy Matters   2. New York City as the Capital of Inequality:  Roots and Trends   3. Going Local Since the Fiscal Crisis:  Policy Action/Inaction Makes a Difference, Especially for Those at the Bottom </vt:lpstr>
      <vt:lpstr>1. Income Inequality 101:  Policy Matters  </vt:lpstr>
      <vt:lpstr>PowerPoint Presentation</vt:lpstr>
      <vt:lpstr>Income share of bottom 50% falls steadily after 1980</vt:lpstr>
      <vt:lpstr>2. New York City as the Capital of Inequality: Roots and Trends?</vt:lpstr>
      <vt:lpstr>Income share of top 1% much greater in New York City than in the U.S.  </vt:lpstr>
      <vt:lpstr>NYC, Dallas and Boston share the top spot for greatest income inequality based on Gini coefficients among 25 largest cities, 2012-16</vt:lpstr>
      <vt:lpstr>What accounts for NYC’s higher income concentration?</vt:lpstr>
      <vt:lpstr>PowerPoint Presentation</vt:lpstr>
      <vt:lpstr>If NYC median family income had grown at the same pace as the increase in the city’s per capita gross city product, the 2014 level would have been about $97,000, about two-thirds higher than the 2014 actual. </vt:lpstr>
      <vt:lpstr>3. Going Local Since the Fiscal Crisis: Policy Action/Inaction Makes a Difference, Especially for Those at the Bottom</vt:lpstr>
      <vt:lpstr>Relate changes in the structure of NYC’s economy in the post-1980 era to key income metrics and policy choices </vt:lpstr>
      <vt:lpstr>Relate economic changes to policy changes post-1980 </vt:lpstr>
      <vt:lpstr> Median family incomes rose across the board in 1980s, declined for families of color in 1990s-2000s, recent gains for blacks </vt:lpstr>
      <vt:lpstr> Blacks and Latinos see gains in 1980s following 1970s white flight </vt:lpstr>
      <vt:lpstr> Following income declines in 1990s and 2000s, black families have seen gains in this decade (Latinos also since 2015) </vt:lpstr>
      <vt:lpstr>   Rise in Latino and Asian shares of NYC population; decline, then flattening of white non-Hispanic share; stable black share (rising immigrant shares within each not shown)  </vt:lpstr>
      <vt:lpstr>PowerPoint Presentation</vt:lpstr>
      <vt:lpstr>NYC unemployment rate lowest in at least 40 years</vt:lpstr>
      <vt:lpstr>NYS policy to raise minimum wage above federal level— more than doubled in 6 years</vt:lpstr>
      <vt:lpstr>Strong real hourly wage gains for  low-income NYC workers since 2013, largely due to minimum wage hikes</vt:lpstr>
      <vt:lpstr>Real wage gains for NYC low- and median-wage Black and Latinx workers, 2013-2018</vt:lpstr>
      <vt:lpstr>Significant real gains for low- and moderate-income NYC families, 2013-2017</vt:lpstr>
      <vt:lpstr>Despite indicators of strong economic performance in recent years, also signs of considerable economic insecurity</vt:lpstr>
      <vt:lpstr>Many worker benefits have been eroded  </vt:lpstr>
      <vt:lpstr>How significant is the “gig economy” in NYC?</vt:lpstr>
      <vt:lpstr>Most NYC online platform workers are low-earning, but there are many more non-online low-earning ICs (370,000 vs. 90,000).</vt:lpstr>
      <vt:lpstr>NYC TLC local regulation to address substandard pay and economic inefficiency</vt:lpstr>
      <vt:lpstr>Pay standard impacts 1st three months</vt:lpstr>
      <vt:lpstr>Local policy levers to address income inequality  (many depend on state authority)   </vt:lpstr>
      <vt:lpstr>NYC local efforts to regulate labor practices </vt:lpstr>
      <vt:lpstr>Mayor and Speaker appointed Advisory Commission on Property Tax Reform</vt:lpstr>
      <vt:lpstr>These analyses might also be of interest</vt:lpstr>
      <vt:lpstr>Thank you.  James Parrott Center for New York City Affairs The New School ParrottJ@newschool.edu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Policy Matters   When It Comes to Inequality    September 27, 2019    James A. Parrott    Lindsay Fellows in Government  Leadership and Practice CUNY Institute for State and Local Governance</dc:title>
  <dc:creator>james parrott</dc:creator>
  <cp:lastModifiedBy>james parrott</cp:lastModifiedBy>
  <cp:revision>3</cp:revision>
  <cp:lastPrinted>2019-09-26T14:35:27Z</cp:lastPrinted>
  <dcterms:created xsi:type="dcterms:W3CDTF">2019-09-24T01:45:23Z</dcterms:created>
  <dcterms:modified xsi:type="dcterms:W3CDTF">2020-02-03T18:47:23Z</dcterms:modified>
</cp:coreProperties>
</file>